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256" r:id="rId2"/>
    <p:sldId id="282" r:id="rId3"/>
    <p:sldId id="257" r:id="rId4"/>
    <p:sldId id="259" r:id="rId5"/>
    <p:sldId id="291" r:id="rId6"/>
    <p:sldId id="260" r:id="rId7"/>
    <p:sldId id="292" r:id="rId8"/>
    <p:sldId id="283" r:id="rId9"/>
    <p:sldId id="261" r:id="rId10"/>
    <p:sldId id="262" r:id="rId11"/>
    <p:sldId id="293" r:id="rId12"/>
    <p:sldId id="284" r:id="rId13"/>
    <p:sldId id="263" r:id="rId14"/>
    <p:sldId id="269" r:id="rId15"/>
    <p:sldId id="286" r:id="rId16"/>
    <p:sldId id="270" r:id="rId17"/>
    <p:sldId id="271" r:id="rId18"/>
    <p:sldId id="264" r:id="rId19"/>
    <p:sldId id="272" r:id="rId20"/>
    <p:sldId id="287" r:id="rId21"/>
    <p:sldId id="273" r:id="rId22"/>
    <p:sldId id="296" r:id="rId23"/>
    <p:sldId id="265" r:id="rId24"/>
    <p:sldId id="275" r:id="rId25"/>
    <p:sldId id="276" r:id="rId26"/>
    <p:sldId id="295" r:id="rId27"/>
    <p:sldId id="266" r:id="rId28"/>
    <p:sldId id="277" r:id="rId29"/>
    <p:sldId id="278" r:id="rId30"/>
    <p:sldId id="279" r:id="rId31"/>
    <p:sldId id="280" r:id="rId32"/>
    <p:sldId id="281" r:id="rId33"/>
    <p:sldId id="267" r:id="rId34"/>
    <p:sldId id="268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948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0ECE4-CC35-4EF7-88B9-EAD21C93FFCC}" type="datetimeFigureOut">
              <a:rPr lang="en-US" smtClean="0"/>
              <a:t>12/7/2012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2DFAFD-1389-4247-9BA0-60FF56AEF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079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DFAFD-1389-4247-9BA0-60FF56AEF37C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500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daisylogo_1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0" y="981075"/>
            <a:ext cx="7048500" cy="489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aau_logo_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8900" y="188913"/>
            <a:ext cx="2597150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5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8925" y="1476375"/>
            <a:ext cx="8564563" cy="1447800"/>
          </a:xfrm>
        </p:spPr>
        <p:txBody>
          <a:bodyPr anchor="b"/>
          <a:lstStyle>
            <a:lvl1pPr algn="ctr">
              <a:defRPr sz="4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55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08025" y="3446463"/>
            <a:ext cx="7727950" cy="2143125"/>
          </a:xfrm>
        </p:spPr>
        <p:txBody>
          <a:bodyPr/>
          <a:lstStyle>
            <a:lvl1pPr marL="0" indent="0" algn="ctr">
              <a:buFontTx/>
              <a:buNone/>
              <a:defRPr sz="2800"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608013" y="6248400"/>
            <a:ext cx="7924800" cy="457200"/>
          </a:xfrm>
        </p:spPr>
        <p:txBody>
          <a:bodyPr anchor="ctr" anchorCtr="1"/>
          <a:lstStyle>
            <a:lvl1pPr algn="l">
              <a:defRPr smtClean="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510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025BC6-CEFD-4A69-AABA-7184BCCFE1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366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38100"/>
            <a:ext cx="2114550" cy="6286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3213" y="38100"/>
            <a:ext cx="6192837" cy="6286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025BC6-CEFD-4A69-AABA-7184BCCFE1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082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025BC6-CEFD-4A69-AABA-7184BCCFE1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930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025BC6-CEFD-4A69-AABA-7184BCCFE1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609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914400"/>
            <a:ext cx="41529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914400"/>
            <a:ext cx="41529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025BC6-CEFD-4A69-AABA-7184BCCFE1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22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025BC6-CEFD-4A69-AABA-7184BCCFE1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633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025BC6-CEFD-4A69-AABA-7184BCCFE1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77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025BC6-CEFD-4A69-AABA-7184BCCFE1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336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025BC6-CEFD-4A69-AABA-7184BCCFE1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892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025BC6-CEFD-4A69-AABA-7184BCCFE1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71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3213" y="38100"/>
            <a:ext cx="72929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pic>
        <p:nvPicPr>
          <p:cNvPr id="3075" name="Picture 8" descr="daisyrigthimag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2225"/>
            <a:ext cx="165576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914400"/>
            <a:ext cx="845820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35430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58888" y="6553200"/>
            <a:ext cx="68992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chemeClr val="bg2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5430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58163" y="6553200"/>
            <a:ext cx="60483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74025BC6-CEFD-4A69-AABA-7184BCCFE13F}" type="slidenum">
              <a:rPr lang="en-US" smtClean="0"/>
              <a:t>‹#›</a:t>
            </a:fld>
            <a:endParaRPr lang="en-US"/>
          </a:p>
        </p:txBody>
      </p:sp>
      <p:sp>
        <p:nvSpPr>
          <p:cNvPr id="354310" name="Line 6"/>
          <p:cNvSpPr>
            <a:spLocks noChangeShapeType="1"/>
          </p:cNvSpPr>
          <p:nvPr/>
        </p:nvSpPr>
        <p:spPr bwMode="auto">
          <a:xfrm>
            <a:off x="395288" y="801688"/>
            <a:ext cx="7058025" cy="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ZapfDingbats" pitchFamily="82" charset="2"/>
        <a:buChar char="u"/>
        <a:defRPr sz="2400">
          <a:solidFill>
            <a:schemeClr val="tx1"/>
          </a:solidFill>
          <a:latin typeface="+mn-lt"/>
        </a:defRPr>
      </a:lvl3pPr>
      <a:lvl4pPr marL="15621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Monotype Sorts" pitchFamily="2" charset="2"/>
        <a:buChar char="s"/>
        <a:defRPr sz="1600">
          <a:solidFill>
            <a:schemeClr val="tx1"/>
          </a:solidFill>
          <a:latin typeface="+mn-lt"/>
        </a:defRPr>
      </a:lvl4pPr>
      <a:lvl5pPr marL="1981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–"/>
        <a:defRPr sz="1400">
          <a:solidFill>
            <a:schemeClr val="tx1"/>
          </a:solidFill>
          <a:latin typeface="+mn-lt"/>
        </a:defRPr>
      </a:lvl5pPr>
      <a:lvl6pPr marL="24384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–"/>
        <a:defRPr sz="1400">
          <a:solidFill>
            <a:schemeClr val="tx1"/>
          </a:solidFill>
          <a:latin typeface="+mn-lt"/>
        </a:defRPr>
      </a:lvl6pPr>
      <a:lvl7pPr marL="28956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–"/>
        <a:defRPr sz="1400">
          <a:solidFill>
            <a:schemeClr val="tx1"/>
          </a:solidFill>
          <a:latin typeface="+mn-lt"/>
        </a:defRPr>
      </a:lvl7pPr>
      <a:lvl8pPr marL="33528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–"/>
        <a:defRPr sz="1400">
          <a:solidFill>
            <a:schemeClr val="tx1"/>
          </a:solidFill>
          <a:latin typeface="+mn-lt"/>
        </a:defRPr>
      </a:lvl8pPr>
      <a:lvl9pPr marL="3810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–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f.unibz.it/dis/research/seminar_slides/pedersen08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f.unibz.it/dis/research/seminar_slides/pedersen08.pdf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f.unibz.it/dis/research/seminar_slides/pedersen08.pdf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people.cs.aau.dk/~xiliu/rite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RiTE</a:t>
            </a:r>
            <a:r>
              <a:rPr lang="en-US" dirty="0" smtClean="0"/>
              <a:t>: Providing On-Demand Data for Right-Time Data Warehousing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(ICDE </a:t>
            </a:r>
            <a:r>
              <a:rPr lang="en-US" dirty="0" smtClean="0"/>
              <a:t>'08)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Christian Thomsen, Torben Bach Pedersen and Wolfgang </a:t>
            </a:r>
            <a:r>
              <a:rPr lang="en-US" dirty="0" err="1" smtClean="0"/>
              <a:t>Lehner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42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RiTE</a:t>
            </a:r>
            <a:r>
              <a:rPr lang="en-US" dirty="0" smtClean="0"/>
              <a:t> User-oriented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Producer operations:</a:t>
            </a:r>
          </a:p>
          <a:p>
            <a:pPr lvl="1"/>
            <a:r>
              <a:rPr lang="en-US" dirty="0" smtClean="0"/>
              <a:t>INSERT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COMMIT</a:t>
            </a:r>
            <a:r>
              <a:rPr lang="en-US" dirty="0" smtClean="0"/>
              <a:t> (with materialization or without)</a:t>
            </a:r>
          </a:p>
          <a:p>
            <a:r>
              <a:rPr lang="en-US" dirty="0" smtClean="0"/>
              <a:t>Consumer operations:</a:t>
            </a:r>
          </a:p>
          <a:p>
            <a:pPr lvl="1"/>
            <a:r>
              <a:rPr lang="en-US" dirty="0" smtClean="0"/>
              <a:t>SELECT (read)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ENSURE ACCURACY </a:t>
            </a:r>
            <a:r>
              <a:rPr lang="en-US" dirty="0" smtClean="0"/>
              <a:t>(data freshness requirement in minutes)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88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Motivation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The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RiTE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Package</a:t>
            </a:r>
          </a:p>
          <a:p>
            <a:r>
              <a:rPr lang="en-US" dirty="0" err="1" smtClean="0">
                <a:solidFill>
                  <a:schemeClr val="accent2"/>
                </a:solidFill>
              </a:rPr>
              <a:t>RiTE</a:t>
            </a:r>
            <a:r>
              <a:rPr lang="en-US" dirty="0" smtClean="0">
                <a:solidFill>
                  <a:schemeClr val="accent2"/>
                </a:solidFill>
              </a:rPr>
              <a:t> Operations:</a:t>
            </a:r>
          </a:p>
          <a:p>
            <a:pPr lvl="1"/>
            <a:r>
              <a:rPr lang="en-US" dirty="0" smtClean="0"/>
              <a:t>Producer Side</a:t>
            </a:r>
          </a:p>
          <a:p>
            <a:pPr lvl="1"/>
            <a:r>
              <a:rPr lang="en-US" dirty="0" smtClean="0"/>
              <a:t>Catalyst</a:t>
            </a:r>
          </a:p>
          <a:p>
            <a:pPr lvl="1"/>
            <a:r>
              <a:rPr lang="en-US" dirty="0" smtClean="0"/>
              <a:t>Consumer Side</a:t>
            </a:r>
          </a:p>
          <a:p>
            <a:r>
              <a:rPr lang="en-US" dirty="0" smtClean="0"/>
              <a:t>Performance</a:t>
            </a:r>
          </a:p>
          <a:p>
            <a:r>
              <a:rPr lang="en-US" dirty="0" smtClean="0"/>
              <a:t>Conclusions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1960" y="6322013"/>
            <a:ext cx="8153400" cy="307777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Some ideas </a:t>
            </a:r>
            <a:r>
              <a:rPr lang="en-US" sz="1400" dirty="0"/>
              <a:t>borrowed from </a:t>
            </a:r>
            <a:r>
              <a:rPr lang="en-US" sz="1400" dirty="0">
                <a:hlinkClick r:id="rId2"/>
              </a:rPr>
              <a:t>http://</a:t>
            </a:r>
            <a:r>
              <a:rPr lang="en-US" sz="1400" dirty="0" smtClean="0">
                <a:hlinkClick r:id="rId2"/>
              </a:rPr>
              <a:t>www.inf.unibz.it/dis/research/seminar_slides/pedersen08.pdf</a:t>
            </a:r>
            <a:r>
              <a:rPr lang="en-US" sz="1400" dirty="0" smtClean="0"/>
              <a:t>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6371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5" name="Picture 7" descr="https://encrypted-tbn3.gstatic.com/images?q=tbn:ANd9GcSgJqM8AmRXt1oldU1H-Q15cIFNGbC-qCU7pz5fZwPSRz7BjsS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048000"/>
            <a:ext cx="2143125" cy="213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Example</a:t>
            </a:r>
            <a:endParaRPr lang="en-US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73" t="13334" r="6818" b="20606"/>
          <a:stretch/>
        </p:blipFill>
        <p:spPr bwMode="auto">
          <a:xfrm>
            <a:off x="609600" y="1402080"/>
            <a:ext cx="2712720" cy="1661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2096703"/>
            <a:ext cx="838200" cy="96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ight Arrow 3"/>
          <p:cNvSpPr/>
          <p:nvPr/>
        </p:nvSpPr>
        <p:spPr bwMode="auto">
          <a:xfrm>
            <a:off x="3505200" y="2232660"/>
            <a:ext cx="457200" cy="286702"/>
          </a:xfrm>
          <a:prstGeom prst="rightArrow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1140" y="1104097"/>
            <a:ext cx="838200" cy="96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2940" y="1104096"/>
            <a:ext cx="838200" cy="96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070634"/>
            <a:ext cx="838200" cy="96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036093"/>
            <a:ext cx="838200" cy="96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ight Arrow 4"/>
          <p:cNvSpPr/>
          <p:nvPr/>
        </p:nvSpPr>
        <p:spPr bwMode="auto">
          <a:xfrm>
            <a:off x="5457444" y="3638550"/>
            <a:ext cx="978408" cy="266700"/>
          </a:xfrm>
          <a:prstGeom prst="rightArrow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lowchart: Magnetic Disk 6"/>
          <p:cNvSpPr/>
          <p:nvPr/>
        </p:nvSpPr>
        <p:spPr bwMode="auto">
          <a:xfrm>
            <a:off x="6553200" y="2971800"/>
            <a:ext cx="1828800" cy="1600201"/>
          </a:xfrm>
          <a:prstGeom prst="flowChartMagneticDisk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Data Warehouse</a:t>
            </a:r>
          </a:p>
        </p:txBody>
      </p:sp>
      <p:pic>
        <p:nvPicPr>
          <p:cNvPr id="16" name="Picture 6" descr="https://www.marques.org/class46/image.asp?id=307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328126"/>
            <a:ext cx="708024" cy="48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8" descr="http://upload.wikimedia.org/wikipedia/commons/f/fd/Light_Green_Lego_Brick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4355564"/>
            <a:ext cx="688153" cy="475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27729"/>
              </p:ext>
            </p:extLst>
          </p:nvPr>
        </p:nvGraphicFramePr>
        <p:xfrm>
          <a:off x="274320" y="4810761"/>
          <a:ext cx="2164080" cy="11125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082040"/>
                <a:gridCol w="108204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err="1" smtClean="0"/>
                        <a:t>Red_bricks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Size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8481060"/>
              </p:ext>
            </p:extLst>
          </p:nvPr>
        </p:nvGraphicFramePr>
        <p:xfrm>
          <a:off x="2880360" y="4831117"/>
          <a:ext cx="2164080" cy="11125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082040"/>
                <a:gridCol w="108204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err="1" smtClean="0"/>
                        <a:t>Yellow_bricks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Size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" name="Picture 6" descr="https://www.marques.org/class46/image.asp?id=307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943600"/>
            <a:ext cx="708024" cy="48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8" descr="http://upload.wikimedia.org/wikipedia/commons/f/fd/Light_Green_Lego_Brick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1047" y="5977137"/>
            <a:ext cx="688153" cy="475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693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5988601"/>
              </p:ext>
            </p:extLst>
          </p:nvPr>
        </p:nvGraphicFramePr>
        <p:xfrm>
          <a:off x="2819400" y="2230687"/>
          <a:ext cx="1882140" cy="9753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41070"/>
                <a:gridCol w="9410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5873419"/>
              </p:ext>
            </p:extLst>
          </p:nvPr>
        </p:nvGraphicFramePr>
        <p:xfrm>
          <a:off x="480060" y="2209800"/>
          <a:ext cx="1729740" cy="9753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864870"/>
                <a:gridCol w="8648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8997608"/>
              </p:ext>
            </p:extLst>
          </p:nvPr>
        </p:nvGraphicFramePr>
        <p:xfrm>
          <a:off x="480060" y="2209800"/>
          <a:ext cx="1882140" cy="12192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41070"/>
                <a:gridCol w="9410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1784119"/>
              </p:ext>
            </p:extLst>
          </p:nvPr>
        </p:nvGraphicFramePr>
        <p:xfrm>
          <a:off x="2819400" y="2209800"/>
          <a:ext cx="1882140" cy="12192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41070"/>
                <a:gridCol w="9410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Producer Side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Setup: 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pecialized </a:t>
            </a:r>
            <a:r>
              <a:rPr lang="en-US" dirty="0" err="1" smtClean="0"/>
              <a:t>RiTE</a:t>
            </a:r>
            <a:r>
              <a:rPr lang="en-US" dirty="0" smtClean="0"/>
              <a:t> JDBC driver</a:t>
            </a:r>
          </a:p>
          <a:p>
            <a:pPr lvl="1"/>
            <a:r>
              <a:rPr lang="en-US" dirty="0" smtClean="0"/>
              <a:t>Which tables are controlled by the catalyst?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Insert:</a:t>
            </a:r>
          </a:p>
          <a:p>
            <a:pPr lvl="1"/>
            <a:r>
              <a:rPr lang="en-US" dirty="0" smtClean="0"/>
              <a:t>(</a:t>
            </a:r>
            <a:r>
              <a:rPr lang="en-US" dirty="0" err="1"/>
              <a:t>Red_bricks</a:t>
            </a:r>
            <a:r>
              <a:rPr lang="en-US" dirty="0"/>
              <a:t>(1,1), (2,2), </a:t>
            </a:r>
            <a:r>
              <a:rPr lang="en-US" dirty="0" err="1"/>
              <a:t>Yellow_bricks</a:t>
            </a:r>
            <a:r>
              <a:rPr lang="en-US" dirty="0"/>
              <a:t> (3,3))</a:t>
            </a:r>
          </a:p>
          <a:p>
            <a:r>
              <a:rPr lang="en-US" dirty="0" smtClean="0">
                <a:sym typeface="Wingdings" pitchFamily="2" charset="2"/>
              </a:rPr>
              <a:t>Flush: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Commit by producer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Producer executes a query that should consider (</a:t>
            </a:r>
            <a:r>
              <a:rPr lang="en-US" dirty="0" err="1" smtClean="0">
                <a:sym typeface="Wingdings" pitchFamily="2" charset="2"/>
              </a:rPr>
              <a:t>uncommited</a:t>
            </a:r>
            <a:r>
              <a:rPr lang="en-US" dirty="0" smtClean="0">
                <a:sym typeface="Wingdings" pitchFamily="2" charset="2"/>
              </a:rPr>
              <a:t>) data inserted by the producer itself</a:t>
            </a:r>
          </a:p>
          <a:p>
            <a:pPr lvl="1"/>
            <a:endParaRPr lang="en-US" dirty="0" smtClean="0">
              <a:sym typeface="Wingdings" pitchFamily="2" charset="2"/>
            </a:endParaRP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2054" name="Picture 6" descr="https://www.marques.org/class46/image.asp?id=307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823" y="152400"/>
            <a:ext cx="708024" cy="48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upload.wikimedia.org/wikipedia/commons/f/fd/Light_Green_Lego_Bric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9847" y="134047"/>
            <a:ext cx="688153" cy="475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4761510"/>
              </p:ext>
            </p:extLst>
          </p:nvPr>
        </p:nvGraphicFramePr>
        <p:xfrm>
          <a:off x="7239000" y="2251078"/>
          <a:ext cx="1752600" cy="954969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876300"/>
                <a:gridCol w="876300"/>
              </a:tblGrid>
              <a:tr h="318323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Yellow_bricks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323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31832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62000" y="33528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Producer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(The factory)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48000" y="3602322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Catalyst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39367" y="3537790"/>
            <a:ext cx="2026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Consumer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2514600" y="2240280"/>
            <a:ext cx="0" cy="1778317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4953000" y="2133600"/>
            <a:ext cx="0" cy="177352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5253846"/>
              </p:ext>
            </p:extLst>
          </p:nvPr>
        </p:nvGraphicFramePr>
        <p:xfrm>
          <a:off x="5198297" y="2230722"/>
          <a:ext cx="1882140" cy="9753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41070"/>
                <a:gridCol w="9410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7" name="Picture 6" descr="https://www.marques.org/class46/image.asp?id=307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1473" y="3002144"/>
            <a:ext cx="708024" cy="48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0252486"/>
              </p:ext>
            </p:extLst>
          </p:nvPr>
        </p:nvGraphicFramePr>
        <p:xfrm>
          <a:off x="7239000" y="2209800"/>
          <a:ext cx="1752600" cy="1017135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876300"/>
                <a:gridCol w="876300"/>
              </a:tblGrid>
              <a:tr h="339045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Yellow_bricks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9045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33904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2" name="Picture 8" descr="http://upload.wikimedia.org/wikipedia/commons/f/fd/Light_Green_Lego_Bric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3447" y="3050569"/>
            <a:ext cx="688153" cy="475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6" descr="https://www.marques.org/class46/image.asp?id=307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2576" y="2983059"/>
            <a:ext cx="708024" cy="48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https://www.marques.org/class46/image.asp?id=307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962172"/>
            <a:ext cx="708024" cy="48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3687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Producer Side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Lazy Commit: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0156512"/>
              </p:ext>
            </p:extLst>
          </p:nvPr>
        </p:nvGraphicFramePr>
        <p:xfrm>
          <a:off x="2733998" y="1422831"/>
          <a:ext cx="1882140" cy="9753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41070"/>
                <a:gridCol w="9410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6149066"/>
              </p:ext>
            </p:extLst>
          </p:nvPr>
        </p:nvGraphicFramePr>
        <p:xfrm>
          <a:off x="394658" y="1401944"/>
          <a:ext cx="1729740" cy="9753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864870"/>
                <a:gridCol w="8648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7208260"/>
              </p:ext>
            </p:extLst>
          </p:nvPr>
        </p:nvGraphicFramePr>
        <p:xfrm>
          <a:off x="394658" y="1401944"/>
          <a:ext cx="1882140" cy="12192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41070"/>
                <a:gridCol w="9410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4080028"/>
              </p:ext>
            </p:extLst>
          </p:nvPr>
        </p:nvGraphicFramePr>
        <p:xfrm>
          <a:off x="7153598" y="1443222"/>
          <a:ext cx="1752600" cy="954969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876300"/>
                <a:gridCol w="876300"/>
              </a:tblGrid>
              <a:tr h="318323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Yellow_bricks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323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31832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76598" y="2706469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Producer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(The factory)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62598" y="2794466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Catalyst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53965" y="2729934"/>
            <a:ext cx="2026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Consumer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5" name="Straight Connector 14"/>
          <p:cNvCxnSpPr/>
          <p:nvPr/>
        </p:nvCxnSpPr>
        <p:spPr bwMode="auto">
          <a:xfrm>
            <a:off x="2429198" y="1432424"/>
            <a:ext cx="0" cy="1778317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4867598" y="1325744"/>
            <a:ext cx="0" cy="177352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044098"/>
              </p:ext>
            </p:extLst>
          </p:nvPr>
        </p:nvGraphicFramePr>
        <p:xfrm>
          <a:off x="5112895" y="1422866"/>
          <a:ext cx="1882140" cy="9753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41070"/>
                <a:gridCol w="9410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8" name="Picture 6" descr="https://www.marques.org/class46/image.asp?id=307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6071" y="2194288"/>
            <a:ext cx="708024" cy="48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8278631"/>
              </p:ext>
            </p:extLst>
          </p:nvPr>
        </p:nvGraphicFramePr>
        <p:xfrm>
          <a:off x="7153598" y="1401944"/>
          <a:ext cx="1752600" cy="1017135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876300"/>
                <a:gridCol w="876300"/>
              </a:tblGrid>
              <a:tr h="339045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Yellow_bricks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9045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33904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" name="Picture 8" descr="http://upload.wikimedia.org/wikipedia/commons/f/fd/Light_Green_Lego_Bric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8045" y="2242713"/>
            <a:ext cx="688153" cy="475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6" descr="https://www.marques.org/class46/image.asp?id=307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7174" y="2175203"/>
            <a:ext cx="708024" cy="48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 descr="https://www.marques.org/class46/image.asp?id=307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7198" y="2154316"/>
            <a:ext cx="708024" cy="48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7469753"/>
              </p:ext>
            </p:extLst>
          </p:nvPr>
        </p:nvGraphicFramePr>
        <p:xfrm>
          <a:off x="381000" y="3092886"/>
          <a:ext cx="1882140" cy="14325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41070"/>
                <a:gridCol w="9410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r>
                        <a:rPr lang="en-US" sz="1400" dirty="0" smtClean="0"/>
                        <a:t> (arch;</a:t>
                      </a:r>
                      <a:r>
                        <a:rPr lang="en-US" sz="1400" baseline="0" dirty="0" smtClean="0"/>
                        <a:t> T=2)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7985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1.66667E-6 3.93064E-6 L -0.00313 0.2802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140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Producer Side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Requests for data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Producer inserts (1,1) into </a:t>
            </a:r>
            <a:r>
              <a:rPr lang="en-US" sz="2000" dirty="0" err="1" smtClean="0"/>
              <a:t>Red_bricks</a:t>
            </a: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Producer commits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Producer inserts (2,2) into </a:t>
            </a:r>
            <a:r>
              <a:rPr lang="en-US" sz="2000" dirty="0" err="1" smtClean="0"/>
              <a:t>Red_bricks</a:t>
            </a: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Producer commits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645347"/>
              </p:ext>
            </p:extLst>
          </p:nvPr>
        </p:nvGraphicFramePr>
        <p:xfrm>
          <a:off x="2733998" y="1422831"/>
          <a:ext cx="1882140" cy="9753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41070"/>
                <a:gridCol w="9410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3408890"/>
              </p:ext>
            </p:extLst>
          </p:nvPr>
        </p:nvGraphicFramePr>
        <p:xfrm>
          <a:off x="394658" y="1401944"/>
          <a:ext cx="1729740" cy="9753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864870"/>
                <a:gridCol w="8648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3065393"/>
              </p:ext>
            </p:extLst>
          </p:nvPr>
        </p:nvGraphicFramePr>
        <p:xfrm>
          <a:off x="394658" y="1401944"/>
          <a:ext cx="1882140" cy="996246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41070"/>
                <a:gridCol w="941070"/>
              </a:tblGrid>
              <a:tr h="332082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2082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33208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893697"/>
              </p:ext>
            </p:extLst>
          </p:nvPr>
        </p:nvGraphicFramePr>
        <p:xfrm>
          <a:off x="7153598" y="1443222"/>
          <a:ext cx="1752600" cy="954969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876300"/>
                <a:gridCol w="876300"/>
              </a:tblGrid>
              <a:tr h="318323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Yellow_bricks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323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31832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6598" y="4639359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Producer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(The factory)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62598" y="2794466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Catalyst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53965" y="2729934"/>
            <a:ext cx="2026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Consumer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2" name="Straight Connector 11"/>
          <p:cNvCxnSpPr/>
          <p:nvPr/>
        </p:nvCxnSpPr>
        <p:spPr bwMode="auto">
          <a:xfrm>
            <a:off x="2429198" y="1432424"/>
            <a:ext cx="0" cy="3853266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4867598" y="1325744"/>
            <a:ext cx="0" cy="177352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0824948"/>
              </p:ext>
            </p:extLst>
          </p:nvPr>
        </p:nvGraphicFramePr>
        <p:xfrm>
          <a:off x="5112895" y="1422866"/>
          <a:ext cx="1882140" cy="9753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41070"/>
                <a:gridCol w="9410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5" name="Picture 6" descr="https://www.marques.org/class46/image.asp?id=307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6071" y="2194288"/>
            <a:ext cx="708024" cy="48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8" descr="http://upload.wikimedia.org/wikipedia/commons/f/fd/Light_Green_Lego_Bric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8045" y="2242713"/>
            <a:ext cx="688153" cy="475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4134576"/>
              </p:ext>
            </p:extLst>
          </p:nvPr>
        </p:nvGraphicFramePr>
        <p:xfrm>
          <a:off x="381000" y="2682240"/>
          <a:ext cx="1882140" cy="11277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41070"/>
                <a:gridCol w="9410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r>
                        <a:rPr lang="en-US" sz="1400" dirty="0" smtClean="0"/>
                        <a:t> (arch;</a:t>
                      </a:r>
                      <a:r>
                        <a:rPr lang="en-US" sz="1400" baseline="0" dirty="0" smtClean="0"/>
                        <a:t> T=2)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526695"/>
              </p:ext>
            </p:extLst>
          </p:nvPr>
        </p:nvGraphicFramePr>
        <p:xfrm>
          <a:off x="403860" y="1371600"/>
          <a:ext cx="1882140" cy="996246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41070"/>
                <a:gridCol w="941070"/>
              </a:tblGrid>
              <a:tr h="332082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2082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33208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9" name="Picture 6" descr="https://www.marques.org/class46/image.asp?id=307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7198" y="2154316"/>
            <a:ext cx="708024" cy="48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7075922"/>
              </p:ext>
            </p:extLst>
          </p:nvPr>
        </p:nvGraphicFramePr>
        <p:xfrm>
          <a:off x="381000" y="3901440"/>
          <a:ext cx="1882140" cy="11277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41070"/>
                <a:gridCol w="9410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r>
                        <a:rPr lang="en-US" sz="1400" dirty="0" smtClean="0"/>
                        <a:t> (arch;</a:t>
                      </a:r>
                      <a:r>
                        <a:rPr lang="en-US" sz="1400" baseline="0" dirty="0" smtClean="0"/>
                        <a:t> T=4)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4" name="Content Placeholder 2"/>
          <p:cNvSpPr txBox="1">
            <a:spLocks/>
          </p:cNvSpPr>
          <p:nvPr/>
        </p:nvSpPr>
        <p:spPr bwMode="auto">
          <a:xfrm>
            <a:off x="5257800" y="3359056"/>
            <a:ext cx="3657600" cy="3117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Font typeface="ZapfDingbats" pitchFamily="82" charset="2"/>
              <a:buChar char="u"/>
              <a:defRPr sz="2400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Monotype Sorts" pitchFamily="2" charset="2"/>
              <a:buChar char="s"/>
              <a:defRPr sz="1600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endParaRPr lang="en-US" dirty="0" smtClean="0"/>
          </a:p>
          <a:p>
            <a:endParaRPr lang="en-US" dirty="0" smtClean="0"/>
          </a:p>
          <a:p>
            <a:pPr marL="457200" indent="-457200">
              <a:buFont typeface="+mj-lt"/>
              <a:buAutoNum type="arabicPeriod" startAt="5"/>
            </a:pPr>
            <a:r>
              <a:rPr lang="en-US" sz="2000" dirty="0" smtClean="0"/>
              <a:t>Consumer asks catalyst to hold the data which is at most 2 timestamps old.</a:t>
            </a:r>
            <a:br>
              <a:rPr lang="en-US" sz="2000" dirty="0" smtClean="0"/>
            </a:br>
            <a:r>
              <a:rPr lang="en-US" sz="2000" dirty="0" smtClean="0"/>
              <a:t>(5-2 = 3)</a:t>
            </a:r>
          </a:p>
          <a:p>
            <a:pPr marL="457200" indent="0">
              <a:buNone/>
            </a:pPr>
            <a:r>
              <a:rPr lang="en-US" sz="2000" dirty="0" smtClean="0"/>
              <a:t>Producer flushes data in archive T=2</a:t>
            </a:r>
            <a:endParaRPr lang="en-US" dirty="0" smtClean="0"/>
          </a:p>
          <a:p>
            <a:endParaRPr lang="en-US" dirty="0"/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156969"/>
              </p:ext>
            </p:extLst>
          </p:nvPr>
        </p:nvGraphicFramePr>
        <p:xfrm>
          <a:off x="2743200" y="1371600"/>
          <a:ext cx="1981200" cy="1047477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90600"/>
                <a:gridCol w="990600"/>
              </a:tblGrid>
              <a:tr h="349159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49159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34915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8" name="Picture 6" descr="https://www.marques.org/class46/image.asp?id=307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7174" y="2175203"/>
            <a:ext cx="708024" cy="48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5607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Producer Side 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Materialize: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Policies</a:t>
            </a:r>
          </a:p>
          <a:p>
            <a:pPr lvl="1"/>
            <a:r>
              <a:rPr lang="en-US" dirty="0" smtClean="0"/>
              <a:t>Decide when data in archives is flushed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Flush immediately after a commit (default)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Wait as long as possible (only flush on-demand)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Flush when the load average is below some percentage or a certain time interval has passed since the last flush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1052413"/>
              </p:ext>
            </p:extLst>
          </p:nvPr>
        </p:nvGraphicFramePr>
        <p:xfrm>
          <a:off x="2733998" y="1422831"/>
          <a:ext cx="1882140" cy="12192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41070"/>
                <a:gridCol w="9410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5165150"/>
              </p:ext>
            </p:extLst>
          </p:nvPr>
        </p:nvGraphicFramePr>
        <p:xfrm>
          <a:off x="394658" y="1401944"/>
          <a:ext cx="1729740" cy="9753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864870"/>
                <a:gridCol w="8648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4393262"/>
              </p:ext>
            </p:extLst>
          </p:nvPr>
        </p:nvGraphicFramePr>
        <p:xfrm>
          <a:off x="7153598" y="1443222"/>
          <a:ext cx="1752600" cy="954969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876300"/>
                <a:gridCol w="876300"/>
              </a:tblGrid>
              <a:tr h="318323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Yellow_bricks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323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31832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76598" y="2706469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Producer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(The factory)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62598" y="2794466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Catalyst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53965" y="2729934"/>
            <a:ext cx="2026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Consumer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6" name="Straight Connector 15"/>
          <p:cNvCxnSpPr/>
          <p:nvPr/>
        </p:nvCxnSpPr>
        <p:spPr bwMode="auto">
          <a:xfrm>
            <a:off x="2429198" y="1432424"/>
            <a:ext cx="0" cy="1778317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4867598" y="1325744"/>
            <a:ext cx="0" cy="177352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70307"/>
              </p:ext>
            </p:extLst>
          </p:nvPr>
        </p:nvGraphicFramePr>
        <p:xfrm>
          <a:off x="5112895" y="1422866"/>
          <a:ext cx="1882140" cy="9753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41070"/>
                <a:gridCol w="9410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5167003"/>
              </p:ext>
            </p:extLst>
          </p:nvPr>
        </p:nvGraphicFramePr>
        <p:xfrm>
          <a:off x="7153598" y="1401944"/>
          <a:ext cx="1752600" cy="1017135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876300"/>
                <a:gridCol w="876300"/>
              </a:tblGrid>
              <a:tr h="339045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Yellow_bricks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9045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33904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1" name="Picture 8" descr="http://upload.wikimedia.org/wikipedia/commons/f/fd/Light_Green_Lego_Bric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8045" y="2242713"/>
            <a:ext cx="688153" cy="475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 descr="https://www.marques.org/class46/image.asp?id=307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7174" y="2175203"/>
            <a:ext cx="708024" cy="48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6" descr="https://www.marques.org/class46/image.asp?id=307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7198" y="2154316"/>
            <a:ext cx="708024" cy="48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4938447"/>
              </p:ext>
            </p:extLst>
          </p:nvPr>
        </p:nvGraphicFramePr>
        <p:xfrm>
          <a:off x="5105400" y="1463040"/>
          <a:ext cx="1882140" cy="12192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41070"/>
                <a:gridCol w="9410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9" name="Picture 6" descr="https://www.marques.org/class46/image.asp?id=307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6071" y="2255450"/>
            <a:ext cx="708024" cy="48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6983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Producer Side (5)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minmax</a:t>
            </a:r>
            <a:r>
              <a:rPr lang="en-US" dirty="0" smtClean="0"/>
              <a:t> Table:</a:t>
            </a:r>
          </a:p>
          <a:p>
            <a:pPr lvl="1"/>
            <a:r>
              <a:rPr lang="en-US" dirty="0" smtClean="0"/>
              <a:t>Producer tracks which rows are in the catalyst (available for consumer)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5279860"/>
              </p:ext>
            </p:extLst>
          </p:nvPr>
        </p:nvGraphicFramePr>
        <p:xfrm>
          <a:off x="2733998" y="2230687"/>
          <a:ext cx="1882140" cy="12192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41070"/>
                <a:gridCol w="9410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903876"/>
              </p:ext>
            </p:extLst>
          </p:nvPr>
        </p:nvGraphicFramePr>
        <p:xfrm>
          <a:off x="394658" y="2209800"/>
          <a:ext cx="1729740" cy="9753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864870"/>
                <a:gridCol w="8648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028545"/>
              </p:ext>
            </p:extLst>
          </p:nvPr>
        </p:nvGraphicFramePr>
        <p:xfrm>
          <a:off x="7153598" y="2251078"/>
          <a:ext cx="1752600" cy="954969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876300"/>
                <a:gridCol w="876300"/>
              </a:tblGrid>
              <a:tr h="318323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Yellow_bricks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323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31832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76598" y="3514325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Producer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(The factory)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62598" y="3602322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Catalyst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53965" y="3537790"/>
            <a:ext cx="2026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Consumer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2429198" y="2240280"/>
            <a:ext cx="0" cy="1778317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4867598" y="2133600"/>
            <a:ext cx="0" cy="177352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8348378"/>
              </p:ext>
            </p:extLst>
          </p:nvPr>
        </p:nvGraphicFramePr>
        <p:xfrm>
          <a:off x="5112895" y="2230722"/>
          <a:ext cx="1882140" cy="9753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41070"/>
                <a:gridCol w="9410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785364"/>
              </p:ext>
            </p:extLst>
          </p:nvPr>
        </p:nvGraphicFramePr>
        <p:xfrm>
          <a:off x="7153598" y="2209800"/>
          <a:ext cx="1752600" cy="1017135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876300"/>
                <a:gridCol w="876300"/>
              </a:tblGrid>
              <a:tr h="339045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Yellow_bricks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9045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33904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5" name="Picture 8" descr="http://upload.wikimedia.org/wikipedia/commons/f/fd/Light_Green_Lego_Bric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8045" y="3050569"/>
            <a:ext cx="688153" cy="475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 descr="https://www.marques.org/class46/image.asp?id=307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7174" y="2983059"/>
            <a:ext cx="708024" cy="48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https://www.marques.org/class46/image.asp?id=307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7198" y="2962172"/>
            <a:ext cx="708024" cy="48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1911419"/>
              </p:ext>
            </p:extLst>
          </p:nvPr>
        </p:nvGraphicFramePr>
        <p:xfrm>
          <a:off x="2769734" y="4116668"/>
          <a:ext cx="1591452" cy="798286"/>
        </p:xfrm>
        <a:graphic>
          <a:graphicData uri="http://schemas.openxmlformats.org/drawingml/2006/table">
            <a:tbl>
              <a:tblPr firstRow="1">
                <a:tableStyleId>{1E171933-4619-4E11-9A3F-F7608DF75F80}</a:tableStyleId>
              </a:tblPr>
              <a:tblGrid>
                <a:gridCol w="795726"/>
                <a:gridCol w="795726"/>
              </a:tblGrid>
              <a:tr h="399143">
                <a:tc>
                  <a:txBody>
                    <a:bodyPr/>
                    <a:lstStyle/>
                    <a:p>
                      <a:r>
                        <a:rPr lang="en-US" dirty="0" smtClean="0"/>
                        <a:t>min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max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143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cxnSp>
        <p:nvCxnSpPr>
          <p:cNvPr id="22" name="Straight Arrow Connector 21"/>
          <p:cNvCxnSpPr>
            <a:stCxn id="23" idx="2"/>
          </p:cNvCxnSpPr>
          <p:nvPr/>
        </p:nvCxnSpPr>
        <p:spPr bwMode="auto">
          <a:xfrm flipH="1">
            <a:off x="4508059" y="4727911"/>
            <a:ext cx="1165224" cy="11430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4606483" y="408158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rowID</a:t>
            </a:r>
            <a:r>
              <a:rPr lang="en-US" dirty="0" smtClean="0"/>
              <a:t> = 1 and </a:t>
            </a:r>
            <a:r>
              <a:rPr lang="en-US" dirty="0" err="1" smtClean="0"/>
              <a:t>rowID</a:t>
            </a:r>
            <a:r>
              <a:rPr lang="en-US" dirty="0" smtClean="0"/>
              <a:t> = 2</a:t>
            </a:r>
            <a:endParaRPr lang="en-US" dirty="0"/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71133"/>
              </p:ext>
            </p:extLst>
          </p:nvPr>
        </p:nvGraphicFramePr>
        <p:xfrm>
          <a:off x="5105400" y="2209800"/>
          <a:ext cx="1882140" cy="12192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41070"/>
                <a:gridCol w="9410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9" name="Picture 6" descr="https://www.marques.org/class46/image.asp?id=307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6071" y="3063306"/>
            <a:ext cx="708024" cy="48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052699"/>
              </p:ext>
            </p:extLst>
          </p:nvPr>
        </p:nvGraphicFramePr>
        <p:xfrm>
          <a:off x="2743200" y="4114800"/>
          <a:ext cx="1617986" cy="798286"/>
        </p:xfrm>
        <a:graphic>
          <a:graphicData uri="http://schemas.openxmlformats.org/drawingml/2006/table">
            <a:tbl>
              <a:tblPr firstRow="1">
                <a:tableStyleId>{1E171933-4619-4E11-9A3F-F7608DF75F80}</a:tableStyleId>
              </a:tblPr>
              <a:tblGrid>
                <a:gridCol w="808993"/>
                <a:gridCol w="808993"/>
              </a:tblGrid>
              <a:tr h="399143">
                <a:tc>
                  <a:txBody>
                    <a:bodyPr/>
                    <a:lstStyle/>
                    <a:p>
                      <a:r>
                        <a:rPr lang="en-US" dirty="0" smtClean="0"/>
                        <a:t>min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max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143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5240437" y="4138730"/>
            <a:ext cx="22912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 available rows in the catalyst!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482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Catalyst Side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Fast intermediate storage for data in main memory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Store rows for a producer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Deliver them to a table function (consumer)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Delete rows when they are marked as unused (no consumer currently uses them and they have been materialized)</a:t>
            </a:r>
          </a:p>
          <a:p>
            <a:endParaRPr lang="en-US" dirty="0"/>
          </a:p>
          <a:p>
            <a:r>
              <a:rPr lang="en-US" dirty="0" smtClean="0"/>
              <a:t>The Row </a:t>
            </a:r>
            <a:r>
              <a:rPr lang="en-US" dirty="0"/>
              <a:t>I</a:t>
            </a:r>
            <a:r>
              <a:rPr lang="en-US" dirty="0" smtClean="0"/>
              <a:t>ndex:</a:t>
            </a:r>
          </a:p>
          <a:p>
            <a:pPr lvl="1"/>
            <a:r>
              <a:rPr lang="en-US" dirty="0" smtClean="0"/>
              <a:t>For each memory table store row IDs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167908"/>
            <a:ext cx="2209800" cy="1156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298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Catalyst Side (2)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The Time Index</a:t>
                </a:r>
              </a:p>
              <a:p>
                <a:pPr lvl="1"/>
                <a:r>
                  <a:rPr lang="en-US" dirty="0" smtClean="0"/>
                  <a:t>For each memory table store time index – for commit time t maps to row ID of the last row. Not committed rows time </a:t>
                </a:r>
                <a:r>
                  <a:rPr lang="en-US" dirty="0" smtClean="0">
                    <a:latin typeface="Verdana"/>
                    <a:ea typeface="Verdana"/>
                    <a:cs typeface="Verdana"/>
                  </a:rPr>
                  <a:t>∞.</a:t>
                </a:r>
              </a:p>
              <a:p>
                <a:pPr lvl="1"/>
                <a:endParaRPr lang="en-US" dirty="0">
                  <a:latin typeface="Verdana"/>
                  <a:ea typeface="Verdana"/>
                  <a:cs typeface="Verdana"/>
                </a:endParaRPr>
              </a:p>
              <a:p>
                <a:pPr lvl="1"/>
                <a:endParaRPr lang="en-US" dirty="0" smtClean="0">
                  <a:latin typeface="Verdana"/>
                  <a:ea typeface="Verdana"/>
                  <a:cs typeface="Verdana"/>
                </a:endParaRPr>
              </a:p>
              <a:p>
                <a:pPr lvl="1"/>
                <a:endParaRPr lang="en-US" dirty="0">
                  <a:latin typeface="Verdana"/>
                  <a:ea typeface="Verdana"/>
                  <a:cs typeface="Verdana"/>
                </a:endParaRPr>
              </a:p>
              <a:p>
                <a:pPr lvl="1"/>
                <a:endParaRPr lang="en-US" dirty="0" smtClean="0">
                  <a:latin typeface="Verdana"/>
                  <a:ea typeface="Verdana"/>
                  <a:cs typeface="Verdana"/>
                </a:endParaRPr>
              </a:p>
              <a:p>
                <a:pPr lvl="1"/>
                <a:endParaRPr lang="en-US" dirty="0" smtClean="0">
                  <a:latin typeface="Verdana"/>
                  <a:ea typeface="Verdana"/>
                  <a:cs typeface="Verdana"/>
                </a:endParaRPr>
              </a:p>
              <a:p>
                <a:pPr marL="457200" lvl="1" indent="0">
                  <a:buNone/>
                </a:pPr>
                <a:endParaRPr lang="en-US" i="1" dirty="0" smtClean="0">
                  <a:latin typeface="Cambria Math"/>
                  <a:ea typeface="Cambria Math"/>
                </a:endParaRP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𝜏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=2</m:t>
                      </m:r>
                    </m:oMath>
                  </m:oMathPara>
                </a14:m>
                <a:endParaRPr lang="en-US" dirty="0" smtClean="0"/>
              </a:p>
              <a:p>
                <a:pPr marL="514350" indent="-457200">
                  <a:buFont typeface="+mj-lt"/>
                  <a:buAutoNum type="arabicPeriod"/>
                </a:pPr>
                <a:r>
                  <a:rPr lang="en-US" dirty="0" smtClean="0"/>
                  <a:t>Producer inserts and commits two rows (1,1) and (2,2)</a:t>
                </a:r>
              </a:p>
              <a:p>
                <a:pPr marL="514350" indent="-457200">
                  <a:buFont typeface="+mj-lt"/>
                  <a:buAutoNum type="arabicPeriod"/>
                </a:pPr>
                <a:r>
                  <a:rPr lang="en-US" dirty="0" smtClean="0"/>
                  <a:t>Producer inserts and commits two more rows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37" t="-7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597639"/>
              </p:ext>
            </p:extLst>
          </p:nvPr>
        </p:nvGraphicFramePr>
        <p:xfrm>
          <a:off x="2819400" y="2230687"/>
          <a:ext cx="1882140" cy="9753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41070"/>
                <a:gridCol w="9410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736868"/>
              </p:ext>
            </p:extLst>
          </p:nvPr>
        </p:nvGraphicFramePr>
        <p:xfrm>
          <a:off x="480060" y="2209800"/>
          <a:ext cx="1729740" cy="9753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864870"/>
                <a:gridCol w="8648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7149471"/>
              </p:ext>
            </p:extLst>
          </p:nvPr>
        </p:nvGraphicFramePr>
        <p:xfrm>
          <a:off x="480060" y="2209800"/>
          <a:ext cx="1882140" cy="12192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41070"/>
                <a:gridCol w="9410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1996593"/>
              </p:ext>
            </p:extLst>
          </p:nvPr>
        </p:nvGraphicFramePr>
        <p:xfrm>
          <a:off x="2819400" y="2209800"/>
          <a:ext cx="1882140" cy="12192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41070"/>
                <a:gridCol w="9410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4076015"/>
              </p:ext>
            </p:extLst>
          </p:nvPr>
        </p:nvGraphicFramePr>
        <p:xfrm>
          <a:off x="7239000" y="2251078"/>
          <a:ext cx="1752600" cy="954969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876300"/>
                <a:gridCol w="876300"/>
              </a:tblGrid>
              <a:tr h="318323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Yellow_bricks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323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31832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62000" y="33528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Producer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(The factory)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48000" y="3602322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Catalyst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39367" y="3537790"/>
            <a:ext cx="2026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Consumer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5" name="Straight Connector 14"/>
          <p:cNvCxnSpPr/>
          <p:nvPr/>
        </p:nvCxnSpPr>
        <p:spPr bwMode="auto">
          <a:xfrm>
            <a:off x="2514600" y="2240280"/>
            <a:ext cx="0" cy="1778317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4953000" y="2133600"/>
            <a:ext cx="0" cy="177352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4533813"/>
              </p:ext>
            </p:extLst>
          </p:nvPr>
        </p:nvGraphicFramePr>
        <p:xfrm>
          <a:off x="5198297" y="2230722"/>
          <a:ext cx="1882140" cy="9753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41070"/>
                <a:gridCol w="9410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8" name="Picture 6" descr="https://www.marques.org/class46/image.asp?id=307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1473" y="3002144"/>
            <a:ext cx="708024" cy="48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734580"/>
              </p:ext>
            </p:extLst>
          </p:nvPr>
        </p:nvGraphicFramePr>
        <p:xfrm>
          <a:off x="7239000" y="2209800"/>
          <a:ext cx="1752600" cy="1017135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876300"/>
                <a:gridCol w="876300"/>
              </a:tblGrid>
              <a:tr h="339045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Yellow_bricks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9045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33904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" name="Picture 8" descr="http://upload.wikimedia.org/wikipedia/commons/f/fd/Light_Green_Lego_Bric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3447" y="3050569"/>
            <a:ext cx="688153" cy="475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Arrow Connector 5"/>
          <p:cNvCxnSpPr/>
          <p:nvPr/>
        </p:nvCxnSpPr>
        <p:spPr bwMode="auto">
          <a:xfrm flipH="1" flipV="1">
            <a:off x="3970338" y="3352800"/>
            <a:ext cx="122238" cy="838200"/>
          </a:xfrm>
          <a:prstGeom prst="straightConnector1">
            <a:avLst/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1913972"/>
              </p:ext>
            </p:extLst>
          </p:nvPr>
        </p:nvGraphicFramePr>
        <p:xfrm>
          <a:off x="480060" y="2209800"/>
          <a:ext cx="1882140" cy="12192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41070"/>
                <a:gridCol w="9410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2" name="Picture 6" descr="https://www.marques.org/class46/image.asp?id=307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962172"/>
            <a:ext cx="708024" cy="48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147760"/>
              </p:ext>
            </p:extLst>
          </p:nvPr>
        </p:nvGraphicFramePr>
        <p:xfrm>
          <a:off x="2819400" y="2209800"/>
          <a:ext cx="1905000" cy="18288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52500"/>
                <a:gridCol w="95250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1" name="Picture 6" descr="https://www.marques.org/class46/image.asp?id=307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2576" y="2983059"/>
            <a:ext cx="708024" cy="48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920621" y="4174093"/>
                <a:ext cx="12477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lvl="1"/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𝜏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en-US" dirty="0" smtClean="0"/>
                  <a:t>5</a:t>
                </a: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0621" y="4174093"/>
                <a:ext cx="1247775" cy="369332"/>
              </a:xfrm>
              <a:prstGeom prst="rect">
                <a:avLst/>
              </a:prstGeom>
              <a:blipFill rotWithShape="1">
                <a:blip r:embed="rId6"/>
                <a:stretch>
                  <a:fillRect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Arrow Connector 29"/>
          <p:cNvCxnSpPr/>
          <p:nvPr/>
        </p:nvCxnSpPr>
        <p:spPr bwMode="auto">
          <a:xfrm flipH="1" flipV="1">
            <a:off x="4343400" y="3886200"/>
            <a:ext cx="1066800" cy="381000"/>
          </a:xfrm>
          <a:prstGeom prst="straightConnector1">
            <a:avLst/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942731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RiTE</a:t>
            </a:r>
            <a:r>
              <a:rPr lang="en-US" dirty="0" smtClean="0"/>
              <a:t> Package</a:t>
            </a:r>
          </a:p>
          <a:p>
            <a:r>
              <a:rPr lang="en-US" dirty="0" err="1" smtClean="0"/>
              <a:t>RiTE</a:t>
            </a:r>
            <a:r>
              <a:rPr lang="en-US" dirty="0" smtClean="0"/>
              <a:t> Operations:</a:t>
            </a:r>
          </a:p>
          <a:p>
            <a:pPr lvl="1"/>
            <a:r>
              <a:rPr lang="en-US" dirty="0" smtClean="0"/>
              <a:t>Producer Side</a:t>
            </a:r>
          </a:p>
          <a:p>
            <a:pPr lvl="1"/>
            <a:r>
              <a:rPr lang="en-US" dirty="0" smtClean="0"/>
              <a:t>Catalyst</a:t>
            </a:r>
          </a:p>
          <a:p>
            <a:pPr lvl="1"/>
            <a:r>
              <a:rPr lang="en-US" dirty="0" smtClean="0"/>
              <a:t>Consumer Side</a:t>
            </a:r>
          </a:p>
          <a:p>
            <a:r>
              <a:rPr lang="en-US" dirty="0" smtClean="0"/>
              <a:t>Performance</a:t>
            </a:r>
          </a:p>
          <a:p>
            <a:r>
              <a:rPr lang="en-US" dirty="0" smtClean="0"/>
              <a:t>Conclusions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1960" y="6322013"/>
            <a:ext cx="8153400" cy="307777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Some ideas </a:t>
            </a:r>
            <a:r>
              <a:rPr lang="en-US" sz="1400" dirty="0"/>
              <a:t>borrowed from </a:t>
            </a:r>
            <a:r>
              <a:rPr lang="en-US" sz="1400" dirty="0">
                <a:hlinkClick r:id="rId2"/>
              </a:rPr>
              <a:t>http://</a:t>
            </a:r>
            <a:r>
              <a:rPr lang="en-US" sz="1400" dirty="0" smtClean="0">
                <a:hlinkClick r:id="rId2"/>
              </a:rPr>
              <a:t>www.inf.unibz.it/dis/research/seminar_slides/pedersen08.pdf</a:t>
            </a:r>
            <a:r>
              <a:rPr lang="en-US" sz="1400" dirty="0" smtClean="0"/>
              <a:t>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0196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Catalyst Side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Ensuring Accuracy</a:t>
            </a:r>
          </a:p>
          <a:p>
            <a:pPr lvl="1"/>
            <a:r>
              <a:rPr lang="en-US" dirty="0"/>
              <a:t>Consumer requires the data with certain accuracy – not older than </a:t>
            </a:r>
            <a:r>
              <a:rPr lang="en-US" dirty="0" err="1"/>
              <a:t>n’th</a:t>
            </a:r>
            <a:r>
              <a:rPr lang="en-US" dirty="0"/>
              <a:t> timestamp.</a:t>
            </a:r>
          </a:p>
          <a:p>
            <a:pPr lvl="1"/>
            <a:r>
              <a:rPr lang="en-US" dirty="0"/>
              <a:t>Timestamps are ordered! t</a:t>
            </a:r>
            <a:r>
              <a:rPr lang="en-US" baseline="-25000" dirty="0"/>
              <a:t>1</a:t>
            </a:r>
            <a:r>
              <a:rPr lang="en-US" dirty="0"/>
              <a:t> &lt; t</a:t>
            </a:r>
            <a:r>
              <a:rPr lang="en-US" baseline="-25000" dirty="0"/>
              <a:t>2</a:t>
            </a:r>
            <a:r>
              <a:rPr lang="en-US" dirty="0"/>
              <a:t> &lt; t</a:t>
            </a:r>
            <a:r>
              <a:rPr lang="en-US" baseline="-25000" dirty="0"/>
              <a:t>3</a:t>
            </a:r>
            <a:r>
              <a:rPr lang="en-US" dirty="0"/>
              <a:t> …. &lt; </a:t>
            </a:r>
            <a:r>
              <a:rPr lang="en-US" dirty="0" err="1"/>
              <a:t>t</a:t>
            </a:r>
            <a:r>
              <a:rPr lang="en-US" baseline="-25000" dirty="0" err="1"/>
              <a:t>n</a:t>
            </a:r>
            <a:r>
              <a:rPr lang="en-US" dirty="0"/>
              <a:t> … &lt; </a:t>
            </a:r>
            <a:r>
              <a:rPr lang="en-US" dirty="0" smtClean="0">
                <a:latin typeface="Verdana"/>
                <a:ea typeface="Verdana"/>
                <a:cs typeface="Verdana"/>
              </a:rPr>
              <a:t>∞</a:t>
            </a:r>
          </a:p>
          <a:p>
            <a:pPr lvl="1"/>
            <a:endParaRPr lang="en-US" dirty="0">
              <a:latin typeface="Verdana"/>
              <a:ea typeface="Verdana"/>
              <a:cs typeface="Verdana"/>
            </a:endParaRPr>
          </a:p>
          <a:p>
            <a:pPr lvl="1"/>
            <a:endParaRPr lang="en-US" dirty="0" smtClean="0">
              <a:latin typeface="Verdana"/>
              <a:ea typeface="Verdana"/>
              <a:cs typeface="Verdana"/>
            </a:endParaRPr>
          </a:p>
          <a:p>
            <a:pPr lvl="1"/>
            <a:endParaRPr lang="en-US" dirty="0">
              <a:latin typeface="Verdana"/>
              <a:ea typeface="Verdana"/>
              <a:cs typeface="Verdana"/>
            </a:endParaRPr>
          </a:p>
          <a:p>
            <a:pPr lvl="1"/>
            <a:endParaRPr lang="en-US" dirty="0" smtClean="0">
              <a:latin typeface="Verdana"/>
              <a:ea typeface="Verdana"/>
              <a:cs typeface="Verdana"/>
            </a:endParaRPr>
          </a:p>
          <a:p>
            <a:pPr lvl="1"/>
            <a:endParaRPr lang="en-US" dirty="0">
              <a:latin typeface="Verdana"/>
              <a:ea typeface="Verdana"/>
              <a:cs typeface="Verdana"/>
            </a:endParaRPr>
          </a:p>
          <a:p>
            <a:pPr lvl="1"/>
            <a:endParaRPr lang="en-US" dirty="0" smtClean="0">
              <a:latin typeface="Verdana"/>
              <a:ea typeface="Verdana"/>
              <a:cs typeface="Verdana"/>
            </a:endParaRPr>
          </a:p>
          <a:p>
            <a:pPr lvl="1"/>
            <a:endParaRPr lang="en-US" dirty="0">
              <a:latin typeface="Verdana"/>
              <a:ea typeface="Verdana"/>
              <a:cs typeface="Verdana"/>
            </a:endParaRPr>
          </a:p>
          <a:p>
            <a:pPr marL="457200" indent="-457200">
              <a:buFont typeface="+mj-lt"/>
              <a:buAutoNum type="arabicPeriod" startAt="3"/>
            </a:pPr>
            <a:endParaRPr lang="en-US" dirty="0" smtClean="0"/>
          </a:p>
          <a:p>
            <a:pPr marL="457200" indent="-457200">
              <a:buFont typeface="+mj-lt"/>
              <a:buAutoNum type="arabicPeriod" startAt="3"/>
            </a:pPr>
            <a:r>
              <a:rPr lang="en-US" dirty="0" smtClean="0"/>
              <a:t>Producer lazy commits (no new rows were inserted!)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dirty="0" smtClean="0"/>
              <a:t>Catalyst requests for data committed at t</a:t>
            </a:r>
            <a:r>
              <a:rPr lang="en-US" baseline="-25000" dirty="0" smtClean="0"/>
              <a:t>3 </a:t>
            </a:r>
            <a:br>
              <a:rPr lang="en-US" baseline="-25000" dirty="0" smtClean="0"/>
            </a:br>
            <a:r>
              <a:rPr lang="en-US" dirty="0" smtClean="0"/>
              <a:t>This is useful knowledge for catalyst.</a:t>
            </a:r>
            <a:endParaRPr lang="en-US" baseline="-25000" dirty="0"/>
          </a:p>
          <a:p>
            <a:pPr marL="0" indent="0">
              <a:buNone/>
            </a:pPr>
            <a:endParaRPr lang="en-US" dirty="0">
              <a:latin typeface="Verdana"/>
              <a:ea typeface="Verdana"/>
              <a:cs typeface="Verdana"/>
            </a:endParaRP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2512244"/>
              </p:ext>
            </p:extLst>
          </p:nvPr>
        </p:nvGraphicFramePr>
        <p:xfrm>
          <a:off x="2819400" y="2611687"/>
          <a:ext cx="1882140" cy="9753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41070"/>
                <a:gridCol w="9410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7477666"/>
              </p:ext>
            </p:extLst>
          </p:nvPr>
        </p:nvGraphicFramePr>
        <p:xfrm>
          <a:off x="480060" y="2590800"/>
          <a:ext cx="1729740" cy="9753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864870"/>
                <a:gridCol w="8648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9557031"/>
              </p:ext>
            </p:extLst>
          </p:nvPr>
        </p:nvGraphicFramePr>
        <p:xfrm>
          <a:off x="2819400" y="2590800"/>
          <a:ext cx="1882140" cy="12192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41070"/>
                <a:gridCol w="9410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935747"/>
              </p:ext>
            </p:extLst>
          </p:nvPr>
        </p:nvGraphicFramePr>
        <p:xfrm>
          <a:off x="7239000" y="2632078"/>
          <a:ext cx="1752600" cy="954969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876300"/>
                <a:gridCol w="876300"/>
              </a:tblGrid>
              <a:tr h="318323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Yellow_bricks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323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31832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62000" y="37338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Producer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(The factory)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48000" y="4583668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Catalyst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39367" y="3918790"/>
            <a:ext cx="2026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Consumer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2514600" y="2621280"/>
            <a:ext cx="0" cy="1778317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4953000" y="2514600"/>
            <a:ext cx="0" cy="177352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1260307"/>
              </p:ext>
            </p:extLst>
          </p:nvPr>
        </p:nvGraphicFramePr>
        <p:xfrm>
          <a:off x="5198297" y="2611722"/>
          <a:ext cx="1882140" cy="9753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41070"/>
                <a:gridCol w="9410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6" name="Picture 6" descr="https://www.marques.org/class46/image.asp?id=307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1473" y="3383144"/>
            <a:ext cx="708024" cy="48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745543"/>
              </p:ext>
            </p:extLst>
          </p:nvPr>
        </p:nvGraphicFramePr>
        <p:xfrm>
          <a:off x="7239000" y="2590800"/>
          <a:ext cx="1752600" cy="1017135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876300"/>
                <a:gridCol w="876300"/>
              </a:tblGrid>
              <a:tr h="339045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Yellow_bricks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9045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33904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8" name="Picture 8" descr="http://upload.wikimedia.org/wikipedia/commons/f/fd/Light_Green_Lego_Bric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3447" y="3431569"/>
            <a:ext cx="688153" cy="475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6" descr="https://www.marques.org/class46/image.asp?id=307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343172"/>
            <a:ext cx="708024" cy="48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1684632"/>
              </p:ext>
            </p:extLst>
          </p:nvPr>
        </p:nvGraphicFramePr>
        <p:xfrm>
          <a:off x="2819400" y="2590800"/>
          <a:ext cx="1981200" cy="18288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90600"/>
                <a:gridCol w="99060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3" name="Picture 6" descr="https://www.marques.org/class46/image.asp?id=307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8776" y="4008050"/>
            <a:ext cx="708024" cy="48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2594604" y="4932402"/>
                <a:ext cx="27393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lvl="1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𝜏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/>
                          <a:ea typeface="Cambria Math"/>
                        </a:rPr>
                        <m:t>2</m:t>
                      </m:r>
                      <m:r>
                        <a:rPr lang="en-US" b="0" i="1" dirty="0" smtClean="0">
                          <a:latin typeface="Cambria Math"/>
                        </a:rPr>
                        <m:t>   </m:t>
                      </m:r>
                      <m:r>
                        <a:rPr lang="en-US" i="1" smtClean="0">
                          <a:latin typeface="Cambria Math"/>
                          <a:ea typeface="Cambria Math"/>
                        </a:rPr>
                        <m:t>𝜏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=5</m:t>
                      </m:r>
                    </m:oMath>
                  </m:oMathPara>
                </a14:m>
                <a:endParaRPr lang="en-US" dirty="0" smtClean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4604" y="4932402"/>
                <a:ext cx="2739396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878202" y="4467225"/>
                <a:ext cx="13677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lvl="1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𝜏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/>
                          <a:ea typeface="Cambria Math"/>
                        </a:rPr>
                        <m:t>5</m:t>
                      </m:r>
                      <m:r>
                        <a:rPr lang="en-US" b="0" i="1" dirty="0" smtClean="0">
                          <a:latin typeface="Cambria Math"/>
                        </a:rPr>
                        <m:t>  </m:t>
                      </m:r>
                    </m:oMath>
                  </m:oMathPara>
                </a14:m>
                <a:endParaRPr lang="en-US" dirty="0" smtClean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8202" y="4467225"/>
                <a:ext cx="1367796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5330371" y="4726747"/>
            <a:ext cx="1608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Empty update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0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33333E-6 3.3526E-6 L 0.37084 0.02173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42" y="1087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6" grpId="1"/>
      <p:bldP spid="2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Catalyst Side 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Ensuring Accuracy (cont.)</a:t>
            </a:r>
          </a:p>
          <a:p>
            <a:pPr lvl="1"/>
            <a:r>
              <a:rPr lang="en-US" dirty="0" smtClean="0"/>
              <a:t>When consumer asks to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ensureAccuracy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(..)</a:t>
            </a:r>
            <a:r>
              <a:rPr lang="en-US" dirty="0" smtClean="0"/>
              <a:t>, the catalyst returns a </a:t>
            </a:r>
            <a:r>
              <a:rPr lang="en-US" dirty="0" smtClean="0">
                <a:solidFill>
                  <a:schemeClr val="accent2"/>
                </a:solidFill>
              </a:rPr>
              <a:t>time handle </a:t>
            </a:r>
            <a:r>
              <a:rPr lang="en-US" dirty="0" smtClean="0"/>
              <a:t>telling the commit time for data that has </a:t>
            </a:r>
            <a:r>
              <a:rPr lang="en-US" dirty="0" smtClean="0">
                <a:solidFill>
                  <a:schemeClr val="accent2"/>
                </a:solidFill>
              </a:rPr>
              <a:t>at least </a:t>
            </a:r>
            <a:r>
              <a:rPr lang="en-US" dirty="0" smtClean="0"/>
              <a:t>the desired freshness.</a:t>
            </a:r>
          </a:p>
          <a:p>
            <a:pPr lvl="1"/>
            <a:r>
              <a:rPr lang="en-US" dirty="0" smtClean="0"/>
              <a:t>If consumer does not ask explicitly, the catalyst keeps all data committed before now.</a:t>
            </a:r>
            <a:endParaRPr lang="en-US" dirty="0"/>
          </a:p>
          <a:p>
            <a:pPr lvl="1"/>
            <a:r>
              <a:rPr lang="en-US" dirty="0" smtClean="0"/>
              <a:t>Timestamps for the tables guarantee consistent snapshots of committed data!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232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Catalyst Side (5)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Registering Rows as Being Used</a:t>
            </a:r>
          </a:p>
          <a:p>
            <a:pPr lvl="1"/>
            <a:r>
              <a:rPr lang="en-US" dirty="0"/>
              <a:t>Rows are registered before (user) query starts and</a:t>
            </a:r>
            <a:br>
              <a:rPr lang="en-US" dirty="0"/>
            </a:br>
            <a:r>
              <a:rPr lang="en-US" dirty="0"/>
              <a:t>are deregistered when it finishes.</a:t>
            </a:r>
          </a:p>
          <a:p>
            <a:pPr lvl="1"/>
            <a:r>
              <a:rPr lang="en-US" dirty="0"/>
              <a:t>It applies only to not materialized rows.</a:t>
            </a:r>
          </a:p>
          <a:p>
            <a:pPr lvl="1"/>
            <a:r>
              <a:rPr lang="en-US" dirty="0"/>
              <a:t>Rows cannot be deleted while are registered as being used.</a:t>
            </a:r>
          </a:p>
          <a:p>
            <a:pPr lvl="1"/>
            <a:r>
              <a:rPr lang="en-US" dirty="0"/>
              <a:t>Rows that are materialized and not registered as used can be deleted.</a:t>
            </a:r>
          </a:p>
          <a:p>
            <a:pPr lvl="1"/>
            <a:r>
              <a:rPr lang="en-US" dirty="0"/>
              <a:t>The data consumers see committed rows exactly </a:t>
            </a:r>
            <a:r>
              <a:rPr lang="en-US" dirty="0" smtClean="0"/>
              <a:t>once (either in the catalyst or in DW)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59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Consumer Side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Registering Rows as Being Used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Read vales from </a:t>
            </a:r>
            <a:r>
              <a:rPr lang="en-US" dirty="0" err="1" smtClean="0"/>
              <a:t>minmax</a:t>
            </a:r>
            <a:r>
              <a:rPr lang="en-US" dirty="0" smtClean="0"/>
              <a:t> table: from the first row that is not materialized when the query starts to the last row that is </a:t>
            </a:r>
            <a:r>
              <a:rPr lang="en-US" dirty="0" err="1" smtClean="0"/>
              <a:t>commited</a:t>
            </a:r>
            <a:r>
              <a:rPr lang="en-US" dirty="0" smtClean="0"/>
              <a:t> when the query starts.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Register them in the catalyst.</a:t>
            </a:r>
          </a:p>
          <a:p>
            <a:pPr lvl="1"/>
            <a:r>
              <a:rPr lang="en-US" dirty="0" smtClean="0"/>
              <a:t>If failure (rows are already materialized in DW), start from step1.</a:t>
            </a:r>
          </a:p>
          <a:p>
            <a:r>
              <a:rPr lang="en-US" dirty="0" smtClean="0"/>
              <a:t>Ensuring Accuracy of Read Data</a:t>
            </a:r>
          </a:p>
          <a:p>
            <a:pPr lvl="1"/>
            <a:r>
              <a:rPr lang="en-US" dirty="0" smtClean="0"/>
              <a:t>Relevant when producer uses lazy commits.</a:t>
            </a:r>
          </a:p>
          <a:p>
            <a:r>
              <a:rPr lang="en-US" dirty="0" smtClean="0"/>
              <a:t>Reading Data with the Table Function</a:t>
            </a:r>
          </a:p>
          <a:p>
            <a:pPr lvl="1"/>
            <a:r>
              <a:rPr lang="en-US" dirty="0" smtClean="0"/>
              <a:t>DW reads the data through a table function (i.e., stored procedure)</a:t>
            </a:r>
          </a:p>
          <a:p>
            <a:pPr lvl="1"/>
            <a:r>
              <a:rPr lang="en-US" dirty="0" smtClean="0"/>
              <a:t>Old rows are already in DW</a:t>
            </a:r>
          </a:p>
          <a:p>
            <a:pPr lvl="1"/>
            <a:r>
              <a:rPr lang="en-US" dirty="0" smtClean="0"/>
              <a:t>New rows (from </a:t>
            </a:r>
            <a:r>
              <a:rPr lang="en-US" dirty="0" err="1" smtClean="0"/>
              <a:t>minRow</a:t>
            </a:r>
            <a:r>
              <a:rPr lang="en-US" dirty="0" smtClean="0"/>
              <a:t> to </a:t>
            </a:r>
            <a:r>
              <a:rPr lang="en-US" dirty="0" err="1" smtClean="0"/>
              <a:t>maxRow</a:t>
            </a:r>
            <a:r>
              <a:rPr lang="en-US" dirty="0" smtClean="0"/>
              <a:t>) are in the catalyst</a:t>
            </a:r>
          </a:p>
          <a:p>
            <a:pPr lvl="1"/>
            <a:r>
              <a:rPr lang="en-US" dirty="0" smtClean="0"/>
              <a:t>Consult </a:t>
            </a:r>
            <a:r>
              <a:rPr lang="en-US" dirty="0" err="1" smtClean="0"/>
              <a:t>minmax</a:t>
            </a:r>
            <a:r>
              <a:rPr lang="en-US" dirty="0" smtClean="0"/>
              <a:t> table about row IDs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85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Consumer Side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Producer inserts two more rows and commits them.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Consumer issues a very </a:t>
            </a:r>
            <a:r>
              <a:rPr lang="en-US" dirty="0" err="1" smtClean="0"/>
              <a:t>loooong</a:t>
            </a:r>
            <a:r>
              <a:rPr lang="en-US" dirty="0" smtClean="0"/>
              <a:t> query:</a:t>
            </a:r>
          </a:p>
          <a:p>
            <a:pPr lvl="1"/>
            <a:r>
              <a:rPr lang="en-US" dirty="0" smtClean="0"/>
              <a:t>Read </a:t>
            </a:r>
            <a:r>
              <a:rPr lang="en-US" dirty="0" err="1" smtClean="0"/>
              <a:t>minmax</a:t>
            </a:r>
            <a:r>
              <a:rPr lang="en-US" dirty="0" smtClean="0"/>
              <a:t> table </a:t>
            </a:r>
            <a:r>
              <a:rPr lang="en-US" dirty="0" smtClean="0">
                <a:sym typeface="Wingdings" pitchFamily="2" charset="2"/>
              </a:rPr>
              <a:t> (min = 3, max = 5)</a:t>
            </a:r>
          </a:p>
          <a:p>
            <a:pPr marL="514350" indent="-457200">
              <a:buFont typeface="+mj-lt"/>
              <a:buAutoNum type="arabicPeriod"/>
            </a:pPr>
            <a:r>
              <a:rPr lang="en-US" dirty="0" smtClean="0">
                <a:sym typeface="Wingdings" pitchFamily="2" charset="2"/>
              </a:rPr>
              <a:t>Producer inserts and commits more rows</a:t>
            </a:r>
          </a:p>
          <a:p>
            <a:pPr lvl="1"/>
            <a:r>
              <a:rPr lang="en-US" dirty="0" err="1" smtClean="0">
                <a:sym typeface="Wingdings" pitchFamily="2" charset="2"/>
              </a:rPr>
              <a:t>Minmax</a:t>
            </a:r>
            <a:r>
              <a:rPr lang="en-US" dirty="0" smtClean="0">
                <a:sym typeface="Wingdings" pitchFamily="2" charset="2"/>
              </a:rPr>
              <a:t> table is not updated until consumer query is </a:t>
            </a:r>
            <a:r>
              <a:rPr lang="en-US" dirty="0" smtClean="0">
                <a:sym typeface="Wingdings" pitchFamily="2" charset="2"/>
              </a:rPr>
              <a:t>finished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3929457"/>
              </p:ext>
            </p:extLst>
          </p:nvPr>
        </p:nvGraphicFramePr>
        <p:xfrm>
          <a:off x="2733998" y="1621087"/>
          <a:ext cx="1882140" cy="12192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41070"/>
                <a:gridCol w="9410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1058741"/>
              </p:ext>
            </p:extLst>
          </p:nvPr>
        </p:nvGraphicFramePr>
        <p:xfrm>
          <a:off x="394658" y="1600200"/>
          <a:ext cx="1729740" cy="9753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864870"/>
                <a:gridCol w="8648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400665"/>
              </p:ext>
            </p:extLst>
          </p:nvPr>
        </p:nvGraphicFramePr>
        <p:xfrm>
          <a:off x="7153598" y="1641478"/>
          <a:ext cx="1752600" cy="954969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876300"/>
                <a:gridCol w="876300"/>
              </a:tblGrid>
              <a:tr h="318323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Yellow_bricks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323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31832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6598" y="2904725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Producer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(The factory)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62598" y="2992722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Catalyst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53965" y="2928190"/>
            <a:ext cx="2026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Consumer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2" name="Straight Connector 11"/>
          <p:cNvCxnSpPr/>
          <p:nvPr/>
        </p:nvCxnSpPr>
        <p:spPr bwMode="auto">
          <a:xfrm>
            <a:off x="2429198" y="1630680"/>
            <a:ext cx="0" cy="1778317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4867598" y="1524000"/>
            <a:ext cx="0" cy="177352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7524472"/>
              </p:ext>
            </p:extLst>
          </p:nvPr>
        </p:nvGraphicFramePr>
        <p:xfrm>
          <a:off x="5112895" y="1621122"/>
          <a:ext cx="1882140" cy="9753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41070"/>
                <a:gridCol w="9410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41990"/>
              </p:ext>
            </p:extLst>
          </p:nvPr>
        </p:nvGraphicFramePr>
        <p:xfrm>
          <a:off x="7153598" y="1600200"/>
          <a:ext cx="1752600" cy="1017135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876300"/>
                <a:gridCol w="876300"/>
              </a:tblGrid>
              <a:tr h="339045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Yellow_bricks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9045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33904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6" name="Picture 8" descr="http://upload.wikimedia.org/wikipedia/commons/f/fd/Light_Green_Lego_Bric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8045" y="2440969"/>
            <a:ext cx="688153" cy="475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6507044"/>
              </p:ext>
            </p:extLst>
          </p:nvPr>
        </p:nvGraphicFramePr>
        <p:xfrm>
          <a:off x="2769734" y="3507068"/>
          <a:ext cx="1591452" cy="798286"/>
        </p:xfrm>
        <a:graphic>
          <a:graphicData uri="http://schemas.openxmlformats.org/drawingml/2006/table">
            <a:tbl>
              <a:tblPr firstRow="1">
                <a:tableStyleId>{1E171933-4619-4E11-9A3F-F7608DF75F80}</a:tableStyleId>
              </a:tblPr>
              <a:tblGrid>
                <a:gridCol w="795726"/>
                <a:gridCol w="795726"/>
              </a:tblGrid>
              <a:tr h="399143">
                <a:tc>
                  <a:txBody>
                    <a:bodyPr/>
                    <a:lstStyle/>
                    <a:p>
                      <a:r>
                        <a:rPr lang="en-US" dirty="0" smtClean="0"/>
                        <a:t>min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max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143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743566"/>
              </p:ext>
            </p:extLst>
          </p:nvPr>
        </p:nvGraphicFramePr>
        <p:xfrm>
          <a:off x="5105400" y="1600200"/>
          <a:ext cx="1882140" cy="12192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41070"/>
                <a:gridCol w="9410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3" name="Picture 6" descr="https://www.marques.org/class46/image.asp?id=307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6071" y="2453706"/>
            <a:ext cx="708024" cy="48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9458257"/>
              </p:ext>
            </p:extLst>
          </p:nvPr>
        </p:nvGraphicFramePr>
        <p:xfrm>
          <a:off x="2743200" y="3505200"/>
          <a:ext cx="1617986" cy="798286"/>
        </p:xfrm>
        <a:graphic>
          <a:graphicData uri="http://schemas.openxmlformats.org/drawingml/2006/table">
            <a:tbl>
              <a:tblPr firstRow="1">
                <a:tableStyleId>{1E171933-4619-4E11-9A3F-F7608DF75F80}</a:tableStyleId>
              </a:tblPr>
              <a:tblGrid>
                <a:gridCol w="808993"/>
                <a:gridCol w="808993"/>
              </a:tblGrid>
              <a:tr h="399143">
                <a:tc>
                  <a:txBody>
                    <a:bodyPr/>
                    <a:lstStyle/>
                    <a:p>
                      <a:r>
                        <a:rPr lang="en-US" dirty="0" smtClean="0"/>
                        <a:t>min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max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143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785437"/>
              </p:ext>
            </p:extLst>
          </p:nvPr>
        </p:nvGraphicFramePr>
        <p:xfrm>
          <a:off x="381000" y="1600200"/>
          <a:ext cx="1729740" cy="12192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864870"/>
                <a:gridCol w="864870"/>
              </a:tblGrid>
              <a:tr h="168797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695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</a:p>
                  </a:txBody>
                  <a:tcPr/>
                </a:tc>
              </a:tr>
              <a:tr h="202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6506508"/>
              </p:ext>
            </p:extLst>
          </p:nvPr>
        </p:nvGraphicFramePr>
        <p:xfrm>
          <a:off x="2743200" y="1600200"/>
          <a:ext cx="1905000" cy="1261008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52500"/>
                <a:gridCol w="952500"/>
              </a:tblGrid>
              <a:tr h="315252"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Red_bricks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5252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Size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Amount</a:t>
                      </a:r>
                    </a:p>
                  </a:txBody>
                  <a:tcPr/>
                </a:tc>
              </a:tr>
              <a:tr h="31525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</a:p>
                  </a:txBody>
                  <a:tcPr/>
                </a:tc>
              </a:tr>
              <a:tr h="31525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4872522"/>
              </p:ext>
            </p:extLst>
          </p:nvPr>
        </p:nvGraphicFramePr>
        <p:xfrm>
          <a:off x="2743200" y="3505200"/>
          <a:ext cx="1617986" cy="798286"/>
        </p:xfrm>
        <a:graphic>
          <a:graphicData uri="http://schemas.openxmlformats.org/drawingml/2006/table">
            <a:tbl>
              <a:tblPr firstRow="1">
                <a:tableStyleId>{1E171933-4619-4E11-9A3F-F7608DF75F80}</a:tableStyleId>
              </a:tblPr>
              <a:tblGrid>
                <a:gridCol w="808993"/>
                <a:gridCol w="808993"/>
              </a:tblGrid>
              <a:tr h="399143">
                <a:tc>
                  <a:txBody>
                    <a:bodyPr/>
                    <a:lstStyle/>
                    <a:p>
                      <a:r>
                        <a:rPr lang="en-US" dirty="0" smtClean="0"/>
                        <a:t>min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max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143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17" name="Picture 6" descr="https://www.marques.org/class46/image.asp?id=307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7174" y="2373459"/>
            <a:ext cx="708024" cy="48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https://www.marques.org/class46/image.asp?id=307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7198" y="2352572"/>
            <a:ext cx="708024" cy="48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4390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Consumer Side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Transparency</a:t>
            </a:r>
            <a:endParaRPr lang="en-US" dirty="0"/>
          </a:p>
          <a:p>
            <a:pPr marL="800100" lvl="2" indent="0">
              <a:buNone/>
            </a:pP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CREATE VIEW v AS </a:t>
            </a:r>
          </a:p>
          <a:p>
            <a:pPr marL="800100" lvl="2" indent="0">
              <a:buNone/>
            </a:pPr>
            <a:r>
              <a:rPr lang="en-US" sz="2000" b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	SELECT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* FROM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dwtable</a:t>
            </a:r>
            <a:endParaRPr lang="en-US" sz="2000" b="1" dirty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 marL="800100" lvl="2" indent="0">
              <a:buNone/>
            </a:pP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UNION ALL</a:t>
            </a:r>
          </a:p>
          <a:p>
            <a:pPr marL="800100" lvl="2" indent="0">
              <a:buNone/>
            </a:pPr>
            <a:r>
              <a:rPr lang="en-US" sz="2000" b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	SELECT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* FROM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tablefunction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('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dwtable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', </a:t>
            </a:r>
          </a:p>
          <a:p>
            <a:pPr marL="800100" lvl="2" indent="0">
              <a:buNone/>
            </a:pPr>
            <a:r>
              <a:rPr lang="en-US" sz="2000" b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		(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SELECT min FROM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minmax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),</a:t>
            </a:r>
          </a:p>
          <a:p>
            <a:pPr marL="800100" lvl="2" indent="0">
              <a:buNone/>
            </a:pPr>
            <a:r>
              <a:rPr lang="en-US" sz="2000" b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		(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SELECT max FROM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minmax</a:t>
            </a:r>
            <a:r>
              <a:rPr lang="en-US" sz="2000" b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));</a:t>
            </a:r>
          </a:p>
          <a:p>
            <a:pPr marL="400050" lvl="1" indent="0">
              <a:buNone/>
            </a:pPr>
            <a:endParaRPr lang="en-US" sz="2400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888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Motivation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The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RiTE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Package</a:t>
            </a:r>
          </a:p>
          <a:p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RiTE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Operations: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Producer Side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Catalyst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Consumer Side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Performance</a:t>
            </a:r>
          </a:p>
          <a:p>
            <a:r>
              <a:rPr lang="en-US" dirty="0" smtClean="0"/>
              <a:t>Conclusions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1960" y="6322013"/>
            <a:ext cx="8153400" cy="307777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Some ideas </a:t>
            </a:r>
            <a:r>
              <a:rPr lang="en-US" sz="1400" dirty="0"/>
              <a:t>borrowed from </a:t>
            </a:r>
            <a:r>
              <a:rPr lang="en-US" sz="1400" dirty="0">
                <a:hlinkClick r:id="rId2"/>
              </a:rPr>
              <a:t>http://</a:t>
            </a:r>
            <a:r>
              <a:rPr lang="en-US" sz="1400" dirty="0" smtClean="0">
                <a:hlinkClick r:id="rId2"/>
              </a:rPr>
              <a:t>www.inf.unibz.it/dis/research/seminar_slides/pedersen08.pdf</a:t>
            </a:r>
            <a:r>
              <a:rPr lang="en-US" sz="1400" dirty="0" smtClean="0"/>
              <a:t>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6371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TPC-H benchmark data with a star schema</a:t>
            </a:r>
          </a:p>
          <a:p>
            <a:pPr lvl="1"/>
            <a:r>
              <a:rPr lang="en-US" dirty="0" smtClean="0"/>
              <a:t>Only fact table </a:t>
            </a:r>
            <a:br>
              <a:rPr lang="en-US" dirty="0" smtClean="0"/>
            </a:br>
            <a:r>
              <a:rPr lang="en-US" dirty="0" smtClean="0"/>
              <a:t>(LINEITEM) data </a:t>
            </a:r>
            <a:br>
              <a:rPr lang="en-US" dirty="0" smtClean="0"/>
            </a:br>
            <a:r>
              <a:rPr lang="en-US" dirty="0" smtClean="0"/>
              <a:t>is used.</a:t>
            </a:r>
          </a:p>
          <a:p>
            <a:pPr lvl="1"/>
            <a:r>
              <a:rPr lang="en-US" dirty="0" smtClean="0"/>
              <a:t>6 integer columns:</a:t>
            </a:r>
          </a:p>
          <a:p>
            <a:pPr lvl="2"/>
            <a:r>
              <a:rPr lang="en-US" dirty="0" err="1" smtClean="0"/>
              <a:t>Custkey</a:t>
            </a:r>
            <a:r>
              <a:rPr lang="en-US" dirty="0" smtClean="0"/>
              <a:t>,</a:t>
            </a:r>
          </a:p>
          <a:p>
            <a:pPr lvl="2"/>
            <a:r>
              <a:rPr lang="en-US" dirty="0" err="1" smtClean="0"/>
              <a:t>Datekey</a:t>
            </a:r>
            <a:r>
              <a:rPr lang="en-US" dirty="0" smtClean="0"/>
              <a:t>,</a:t>
            </a:r>
          </a:p>
          <a:p>
            <a:pPr lvl="2"/>
            <a:r>
              <a:rPr lang="en-US" dirty="0" err="1" smtClean="0"/>
              <a:t>Orderkey</a:t>
            </a:r>
            <a:r>
              <a:rPr lang="en-US" dirty="0" smtClean="0"/>
              <a:t>,</a:t>
            </a:r>
          </a:p>
          <a:p>
            <a:pPr lvl="2"/>
            <a:r>
              <a:rPr lang="en-US" dirty="0" err="1" smtClean="0"/>
              <a:t>Partkey</a:t>
            </a:r>
            <a:r>
              <a:rPr lang="en-US" dirty="0" smtClean="0"/>
              <a:t>,</a:t>
            </a:r>
          </a:p>
          <a:p>
            <a:pPr lvl="2"/>
            <a:r>
              <a:rPr lang="en-US" dirty="0" err="1" smtClean="0"/>
              <a:t>Suppkey</a:t>
            </a:r>
            <a:r>
              <a:rPr lang="en-US" dirty="0" smtClean="0"/>
              <a:t>,</a:t>
            </a:r>
          </a:p>
          <a:p>
            <a:pPr lvl="2"/>
            <a:r>
              <a:rPr lang="en-US" dirty="0" smtClean="0"/>
              <a:t>Quantity.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7932" y="1447800"/>
            <a:ext cx="5158868" cy="491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083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Long </a:t>
            </a:r>
            <a:r>
              <a:rPr lang="en-US" dirty="0" smtClean="0"/>
              <a:t>transactions</a:t>
            </a:r>
          </a:p>
          <a:p>
            <a:pPr lvl="1"/>
            <a:r>
              <a:rPr lang="en-US" dirty="0" smtClean="0"/>
              <a:t>Commit after </a:t>
            </a:r>
            <a:br>
              <a:rPr lang="en-US" dirty="0" smtClean="0"/>
            </a:br>
            <a:r>
              <a:rPr lang="en-US" dirty="0" smtClean="0"/>
              <a:t>the last insert</a:t>
            </a:r>
          </a:p>
          <a:p>
            <a:pPr lvl="1"/>
            <a:r>
              <a:rPr lang="en-US" dirty="0" smtClean="0"/>
              <a:t>JDBC batch</a:t>
            </a:r>
            <a:br>
              <a:rPr lang="en-US" dirty="0" smtClean="0"/>
            </a:br>
            <a:r>
              <a:rPr lang="en-US" dirty="0" smtClean="0"/>
              <a:t>size 10,000 rows</a:t>
            </a:r>
            <a:endParaRPr lang="en-US" dirty="0"/>
          </a:p>
          <a:p>
            <a:pPr lvl="1"/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RiTE</a:t>
            </a:r>
            <a:r>
              <a:rPr lang="en-US" dirty="0" smtClean="0"/>
              <a:t> is almost as fast as bulk loading</a:t>
            </a:r>
          </a:p>
          <a:p>
            <a:r>
              <a:rPr lang="en-US" dirty="0" err="1" smtClean="0"/>
              <a:t>RiTE</a:t>
            </a:r>
            <a:r>
              <a:rPr lang="en-US" dirty="0" smtClean="0"/>
              <a:t> without materialization is 74% faster than bulk loading</a:t>
            </a:r>
          </a:p>
          <a:p>
            <a:endParaRPr lang="en-US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295400"/>
            <a:ext cx="4924425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800600" y="1902023"/>
            <a:ext cx="457200" cy="2154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lIns="0" tIns="0" rIns="0" bIns="0" rtlCol="0">
            <a:spAutoFit/>
          </a:bodyPr>
          <a:lstStyle/>
          <a:p>
            <a:r>
              <a:rPr lang="en-US" sz="1400" b="1" dirty="0" err="1" smtClean="0"/>
              <a:t>RiTE</a:t>
            </a:r>
            <a:endParaRPr lang="en-US" sz="1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2269867"/>
            <a:ext cx="457200" cy="2154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lIns="0" tIns="0" rIns="0" bIns="0" rtlCol="0">
            <a:spAutoFit/>
          </a:bodyPr>
          <a:lstStyle/>
          <a:p>
            <a:r>
              <a:rPr lang="en-US" sz="1400" b="1" dirty="0" err="1" smtClean="0"/>
              <a:t>RiTE</a:t>
            </a:r>
            <a:endParaRPr lang="en-US" sz="1400" b="1" dirty="0"/>
          </a:p>
        </p:txBody>
      </p:sp>
      <p:cxnSp>
        <p:nvCxnSpPr>
          <p:cNvPr id="7" name="Straight Arrow Connector 6"/>
          <p:cNvCxnSpPr/>
          <p:nvPr/>
        </p:nvCxnSpPr>
        <p:spPr bwMode="auto">
          <a:xfrm flipH="1">
            <a:off x="6743699" y="2009743"/>
            <a:ext cx="3467101" cy="2"/>
          </a:xfrm>
          <a:prstGeom prst="straightConnector1">
            <a:avLst/>
          </a:prstGeom>
          <a:noFill/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Elbow Connector 8"/>
          <p:cNvCxnSpPr/>
          <p:nvPr/>
        </p:nvCxnSpPr>
        <p:spPr bwMode="auto">
          <a:xfrm rot="10800000" flipV="1">
            <a:off x="7886699" y="2009743"/>
            <a:ext cx="1981200" cy="1876455"/>
          </a:xfrm>
          <a:prstGeom prst="bentConnector3">
            <a:avLst/>
          </a:prstGeom>
          <a:noFill/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 flipH="1">
            <a:off x="6743699" y="2362200"/>
            <a:ext cx="3124200" cy="0"/>
          </a:xfrm>
          <a:prstGeom prst="straightConnector1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Elbow Connector 16"/>
          <p:cNvCxnSpPr/>
          <p:nvPr/>
        </p:nvCxnSpPr>
        <p:spPr bwMode="auto">
          <a:xfrm rot="10800000" flipV="1">
            <a:off x="7886701" y="2362199"/>
            <a:ext cx="2324099" cy="1752599"/>
          </a:xfrm>
          <a:prstGeom prst="bentConnector3">
            <a:avLst>
              <a:gd name="adj1" fmla="val 50000"/>
            </a:avLst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5925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Short transactions</a:t>
            </a:r>
          </a:p>
          <a:p>
            <a:pPr lvl="1"/>
            <a:r>
              <a:rPr lang="en-US" dirty="0" smtClean="0"/>
              <a:t>Commit for every </a:t>
            </a:r>
            <a:br>
              <a:rPr lang="en-US" dirty="0" smtClean="0"/>
            </a:br>
            <a:r>
              <a:rPr lang="en-US" dirty="0" smtClean="0"/>
              <a:t>10,000 rows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RiTE</a:t>
            </a:r>
            <a:r>
              <a:rPr lang="en-US" dirty="0" smtClean="0"/>
              <a:t> is fastest!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3200400" y="1371600"/>
            <a:ext cx="4962525" cy="3619500"/>
            <a:chOff x="1447800" y="1371600"/>
            <a:chExt cx="4962525" cy="3619500"/>
          </a:xfrm>
        </p:grpSpPr>
        <p:pic>
          <p:nvPicPr>
            <p:cNvPr id="1331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7800" y="1371600"/>
              <a:ext cx="4962525" cy="3619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TextBox 4"/>
            <p:cNvSpPr txBox="1"/>
            <p:nvPr/>
          </p:nvSpPr>
          <p:spPr>
            <a:xfrm>
              <a:off x="3200400" y="1933578"/>
              <a:ext cx="457200" cy="21544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400" b="1" dirty="0" err="1" smtClean="0"/>
                <a:t>RiTE</a:t>
              </a:r>
              <a:endParaRPr lang="en-US" sz="1400" b="1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933704" y="2131755"/>
              <a:ext cx="457200" cy="21544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400" b="1" dirty="0" err="1" smtClean="0"/>
                <a:t>RiTE</a:t>
              </a:r>
              <a:endParaRPr lang="en-US" sz="1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83272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Last day </a:t>
            </a:r>
            <a:r>
              <a:rPr lang="en-US" dirty="0" smtClean="0"/>
              <a:t>– perform ETL regularly (daily, weekly)</a:t>
            </a:r>
          </a:p>
          <a:p>
            <a:r>
              <a:rPr lang="en-US" b="1" dirty="0" smtClean="0"/>
              <a:t>New trend </a:t>
            </a:r>
            <a:r>
              <a:rPr lang="en-US" dirty="0" smtClean="0"/>
              <a:t>– load data into DW when it is created</a:t>
            </a:r>
          </a:p>
          <a:p>
            <a:endParaRPr lang="en-US" dirty="0"/>
          </a:p>
          <a:p>
            <a:r>
              <a:rPr lang="en-US" dirty="0" smtClean="0"/>
              <a:t>Real-time DW </a:t>
            </a:r>
            <a:endParaRPr lang="en-US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/>
              <a:t>Near real-time DW</a:t>
            </a:r>
          </a:p>
          <a:p>
            <a:endParaRPr lang="en-US" b="1" dirty="0" smtClean="0">
              <a:sym typeface="Wingdings" pitchFamily="2" charset="2"/>
            </a:endParaRPr>
          </a:p>
          <a:p>
            <a:r>
              <a:rPr lang="en-US" b="1" dirty="0" smtClean="0">
                <a:sym typeface="Wingdings" pitchFamily="2" charset="2"/>
              </a:rPr>
              <a:t>Right-time DW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1710988"/>
            <a:ext cx="5277427" cy="44140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41960" y="6153834"/>
            <a:ext cx="81534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Image from </a:t>
            </a:r>
            <a:r>
              <a:rPr lang="en-US" sz="1400" dirty="0" err="1" smtClean="0"/>
              <a:t>M.Thiele</a:t>
            </a:r>
            <a:r>
              <a:rPr lang="en-US" sz="1400" dirty="0"/>
              <a:t>, </a:t>
            </a:r>
            <a:r>
              <a:rPr lang="en-US" sz="1400" dirty="0" err="1" smtClean="0"/>
              <a:t>U.Fischer</a:t>
            </a:r>
            <a:r>
              <a:rPr lang="en-US" sz="1400" dirty="0"/>
              <a:t>, and </a:t>
            </a:r>
            <a:r>
              <a:rPr lang="en-US" sz="1400" dirty="0" err="1" smtClean="0"/>
              <a:t>W.Lehner</a:t>
            </a:r>
            <a:r>
              <a:rPr lang="en-US" sz="1400" dirty="0" smtClean="0"/>
              <a:t>. Partition-based </a:t>
            </a:r>
            <a:r>
              <a:rPr lang="en-US" sz="1400" dirty="0"/>
              <a:t>workload scheduling in living data warehouse </a:t>
            </a:r>
            <a:r>
              <a:rPr lang="en-US" sz="1400" dirty="0" smtClean="0"/>
              <a:t>environments</a:t>
            </a:r>
            <a:r>
              <a:rPr lang="en-US" sz="1400" dirty="0"/>
              <a:t> (DOLAP '07)</a:t>
            </a:r>
          </a:p>
        </p:txBody>
      </p:sp>
      <p:sp>
        <p:nvSpPr>
          <p:cNvPr id="6" name="Down Arrow 5"/>
          <p:cNvSpPr/>
          <p:nvPr/>
        </p:nvSpPr>
        <p:spPr bwMode="auto">
          <a:xfrm>
            <a:off x="1569720" y="3581400"/>
            <a:ext cx="457200" cy="381000"/>
          </a:xfrm>
          <a:prstGeom prst="downArrow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Down Arrow 6"/>
          <p:cNvSpPr/>
          <p:nvPr/>
        </p:nvSpPr>
        <p:spPr bwMode="auto">
          <a:xfrm>
            <a:off x="1600200" y="2743200"/>
            <a:ext cx="457200" cy="381000"/>
          </a:xfrm>
          <a:prstGeom prst="downArrow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5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Influence from a Consumer</a:t>
            </a:r>
          </a:p>
          <a:p>
            <a:pPr lvl="1"/>
            <a:r>
              <a:rPr lang="en-US" dirty="0" smtClean="0"/>
              <a:t>Short transactions</a:t>
            </a:r>
            <a:br>
              <a:rPr lang="en-US" dirty="0" smtClean="0"/>
            </a:br>
            <a:r>
              <a:rPr lang="en-US" dirty="0" smtClean="0"/>
              <a:t>(commit every 10,000 </a:t>
            </a:r>
            <a:br>
              <a:rPr lang="en-US" dirty="0" smtClean="0"/>
            </a:br>
            <a:r>
              <a:rPr lang="en-US" dirty="0" smtClean="0"/>
              <a:t>rows)</a:t>
            </a:r>
          </a:p>
          <a:p>
            <a:pPr lvl="1"/>
            <a:r>
              <a:rPr lang="en-US" dirty="0" smtClean="0"/>
              <a:t>Consumer queries </a:t>
            </a:r>
            <a:br>
              <a:rPr lang="en-US" dirty="0" smtClean="0"/>
            </a:br>
            <a:r>
              <a:rPr lang="en-US" dirty="0" smtClean="0"/>
              <a:t>(constantly)</a:t>
            </a:r>
            <a:br>
              <a:rPr lang="en-US" dirty="0" smtClean="0"/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SELECT SUM(quantity)</a:t>
            </a:r>
          </a:p>
          <a:p>
            <a:pPr lvl="1"/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RiTE</a:t>
            </a:r>
            <a:r>
              <a:rPr lang="en-US" dirty="0" smtClean="0"/>
              <a:t> is fastest!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667125" y="1409700"/>
            <a:ext cx="4867275" cy="3619500"/>
            <a:chOff x="3667125" y="1409700"/>
            <a:chExt cx="4867275" cy="3619500"/>
          </a:xfrm>
        </p:grpSpPr>
        <p:pic>
          <p:nvPicPr>
            <p:cNvPr id="14338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67125" y="1409700"/>
              <a:ext cx="4867275" cy="3619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TextBox 4"/>
            <p:cNvSpPr txBox="1"/>
            <p:nvPr/>
          </p:nvSpPr>
          <p:spPr>
            <a:xfrm>
              <a:off x="5340350" y="1962606"/>
              <a:ext cx="457200" cy="21544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400" b="1" dirty="0" err="1" smtClean="0"/>
                <a:t>RiTE</a:t>
              </a:r>
              <a:endParaRPr lang="en-US" sz="1400" b="1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080000" y="2146756"/>
              <a:ext cx="457200" cy="21544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400" b="1" dirty="0" err="1" smtClean="0"/>
                <a:t>RiTE</a:t>
              </a:r>
              <a:endParaRPr lang="en-US" sz="1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56134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(5)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Performance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Memory table is slower due to type conversions (from Java to native machine’s) and data transfer from the catalyst to DBMS.</a:t>
            </a:r>
            <a:endParaRPr lang="en-US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914400"/>
            <a:ext cx="50292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538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450" y="1190625"/>
            <a:ext cx="5162550" cy="383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(6)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Lazy Commit Delays</a:t>
            </a:r>
          </a:p>
          <a:p>
            <a:pPr lvl="1"/>
            <a:r>
              <a:rPr lang="en-US" dirty="0" smtClean="0"/>
              <a:t>System load below 70%</a:t>
            </a:r>
          </a:p>
          <a:p>
            <a:pPr lvl="1"/>
            <a:r>
              <a:rPr lang="en-US" dirty="0" smtClean="0"/>
              <a:t>20 sec. have passed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err="1" smtClean="0"/>
              <a:t>RiTE</a:t>
            </a:r>
            <a:r>
              <a:rPr lang="en-US" dirty="0" smtClean="0"/>
              <a:t> provides significant performance increase with very little overhead (for the read of memory tables)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4572000" y="3079750"/>
            <a:ext cx="3352800" cy="0"/>
          </a:xfrm>
          <a:prstGeom prst="line">
            <a:avLst/>
          </a:prstGeom>
          <a:noFill/>
          <a:ln w="1905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275810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RiTE</a:t>
            </a:r>
            <a:r>
              <a:rPr lang="en-US" dirty="0" smtClean="0"/>
              <a:t> makes inserted data available quickly</a:t>
            </a:r>
          </a:p>
          <a:p>
            <a:r>
              <a:rPr lang="en-US" dirty="0" err="1" smtClean="0"/>
              <a:t>RiTE</a:t>
            </a:r>
            <a:r>
              <a:rPr lang="en-US" dirty="0" smtClean="0"/>
              <a:t> provides bulk-load speeds (up to 10 times faster than INSERT)</a:t>
            </a:r>
          </a:p>
          <a:p>
            <a:endParaRPr lang="en-US" dirty="0"/>
          </a:p>
          <a:p>
            <a:r>
              <a:rPr lang="en-US" dirty="0" err="1" smtClean="0"/>
              <a:t>RiTE</a:t>
            </a:r>
            <a:r>
              <a:rPr lang="en-US" dirty="0" smtClean="0"/>
              <a:t> introduces innovative main-memory catalyst</a:t>
            </a:r>
          </a:p>
          <a:p>
            <a:r>
              <a:rPr lang="en-US" dirty="0" err="1" smtClean="0"/>
              <a:t>RiTE</a:t>
            </a:r>
            <a:r>
              <a:rPr lang="en-US" dirty="0" smtClean="0"/>
              <a:t> works transparently for data producer and data consumer.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47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Logging for the catalyst (guarantee persistency)</a:t>
            </a:r>
          </a:p>
          <a:p>
            <a:r>
              <a:rPr lang="en-US" dirty="0" smtClean="0"/>
              <a:t>Transparent updating and deletion in memory tables</a:t>
            </a:r>
            <a:br>
              <a:rPr lang="en-US" dirty="0" smtClean="0"/>
            </a:br>
            <a:r>
              <a:rPr lang="en-US" dirty="0" smtClean="0"/>
              <a:t>(beneficial for data cleansing)</a:t>
            </a:r>
          </a:p>
          <a:p>
            <a:r>
              <a:rPr lang="en-US" sz="2000" dirty="0" smtClean="0"/>
              <a:t>Xiufeng Liu, Christian Thomsen, Torben Bach Pedersen. All-</a:t>
            </a:r>
            <a:r>
              <a:rPr lang="en-US" sz="2000" dirty="0" err="1" smtClean="0"/>
              <a:t>RiTE</a:t>
            </a:r>
            <a:r>
              <a:rPr lang="en-US" sz="2000" dirty="0" smtClean="0"/>
              <a:t>: Right-Time ETL for Live DW Data. [Not published</a:t>
            </a:r>
            <a:r>
              <a:rPr lang="en-US" sz="2000" dirty="0"/>
              <a:t>, available 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  <a:hlinkClick r:id="rId2"/>
              </a:rPr>
              <a:t>http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  <a:hlinkClick r:id="rId2"/>
              </a:rPr>
              <a:t>://xiufeng.site44.com</a:t>
            </a:r>
            <a:r>
              <a:rPr lang="en-US" sz="2000" dirty="0" smtClean="0">
                <a:solidFill>
                  <a:schemeClr val="accent2"/>
                </a:solidFill>
              </a:rPr>
              <a:t> </a:t>
            </a:r>
            <a:r>
              <a:rPr lang="en-US" sz="2000" dirty="0" smtClean="0"/>
              <a:t>]</a:t>
            </a:r>
            <a:endParaRPr lang="en-US" sz="2000" dirty="0" smtClean="0"/>
          </a:p>
          <a:p>
            <a:endParaRPr lang="en-US" dirty="0" smtClean="0"/>
          </a:p>
          <a:p>
            <a:r>
              <a:rPr lang="en-US" dirty="0" smtClean="0"/>
              <a:t>The catalyst could be implemented as a module in the DBMS to speed up type conversions</a:t>
            </a:r>
          </a:p>
          <a:p>
            <a:r>
              <a:rPr lang="en-US" dirty="0" smtClean="0"/>
              <a:t>Indexes and constraints in the memory tables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59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 (2): Real-time BI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Progression of BI</a:t>
            </a:r>
          </a:p>
          <a:p>
            <a:pPr lvl="1"/>
            <a:r>
              <a:rPr lang="en-US" dirty="0" smtClean="0"/>
              <a:t>Transactional reporting  “</a:t>
            </a:r>
            <a:r>
              <a:rPr lang="en-US" dirty="0">
                <a:solidFill>
                  <a:schemeClr val="accent2"/>
                </a:solidFill>
              </a:rPr>
              <a:t>give me my reports</a:t>
            </a:r>
            <a:r>
              <a:rPr lang="en-US" dirty="0"/>
              <a:t>”</a:t>
            </a:r>
          </a:p>
          <a:p>
            <a:pPr lvl="1"/>
            <a:r>
              <a:rPr lang="en-US" dirty="0" smtClean="0"/>
              <a:t>Data warehousing/OLAP “</a:t>
            </a:r>
            <a:r>
              <a:rPr lang="en-US" dirty="0">
                <a:solidFill>
                  <a:schemeClr val="accent2"/>
                </a:solidFill>
              </a:rPr>
              <a:t>explore data to find interesting patterns/details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Business </a:t>
            </a:r>
            <a:r>
              <a:rPr lang="en-US" dirty="0"/>
              <a:t>Performance Management (BPM</a:t>
            </a:r>
            <a:r>
              <a:rPr lang="en-US" dirty="0" smtClean="0"/>
              <a:t>) </a:t>
            </a:r>
            <a:r>
              <a:rPr lang="en-US" dirty="0"/>
              <a:t>“</a:t>
            </a:r>
            <a:r>
              <a:rPr lang="en-US" dirty="0">
                <a:solidFill>
                  <a:schemeClr val="accent2"/>
                </a:solidFill>
              </a:rPr>
              <a:t>how am I tracking to business goals</a:t>
            </a:r>
            <a:r>
              <a:rPr lang="en-US" dirty="0" smtClean="0">
                <a:solidFill>
                  <a:schemeClr val="accent2"/>
                </a:solidFill>
              </a:rPr>
              <a:t>?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Guided </a:t>
            </a:r>
            <a:r>
              <a:rPr lang="en-US" dirty="0"/>
              <a:t>Analytics/Business Activity </a:t>
            </a:r>
            <a:r>
              <a:rPr lang="en-US" dirty="0" smtClean="0"/>
              <a:t>Monitoring “</a:t>
            </a:r>
            <a:r>
              <a:rPr lang="en-US" dirty="0">
                <a:solidFill>
                  <a:schemeClr val="accent2"/>
                </a:solidFill>
              </a:rPr>
              <a:t>where should I look next</a:t>
            </a:r>
            <a:r>
              <a:rPr lang="en-US" dirty="0" smtClean="0">
                <a:solidFill>
                  <a:schemeClr val="accent2"/>
                </a:solidFill>
              </a:rPr>
              <a:t>?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Tactical decisions “</a:t>
            </a:r>
            <a:r>
              <a:rPr lang="en-US" dirty="0">
                <a:solidFill>
                  <a:schemeClr val="accent2"/>
                </a:solidFill>
              </a:rPr>
              <a:t>what do I do right now</a:t>
            </a:r>
            <a:r>
              <a:rPr lang="en-US" dirty="0" smtClean="0">
                <a:solidFill>
                  <a:schemeClr val="accent2"/>
                </a:solidFill>
              </a:rPr>
              <a:t>?</a:t>
            </a:r>
            <a:r>
              <a:rPr lang="en-US" dirty="0" smtClean="0"/>
              <a:t>”</a:t>
            </a:r>
            <a:endParaRPr lang="en-US" dirty="0"/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Recommendations</a:t>
            </a:r>
          </a:p>
          <a:p>
            <a:pPr lvl="1"/>
            <a:r>
              <a:rPr lang="en-US" dirty="0" smtClean="0"/>
              <a:t>Fraud Detection</a:t>
            </a:r>
          </a:p>
          <a:p>
            <a:pPr lvl="1"/>
            <a:r>
              <a:rPr lang="en-US" dirty="0" smtClean="0"/>
              <a:t>Target Ads (cross-sell, up-sell)</a:t>
            </a:r>
          </a:p>
          <a:p>
            <a:pPr lvl="1"/>
            <a:r>
              <a:rPr lang="en-US" dirty="0" smtClean="0"/>
              <a:t>Business monitoring and operational performance management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41960" y="6400800"/>
            <a:ext cx="8153400" cy="307777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Ideas from </a:t>
            </a:r>
            <a:r>
              <a:rPr lang="en-US" sz="1400" dirty="0" err="1" smtClean="0"/>
              <a:t>D.A.Schneider</a:t>
            </a:r>
            <a:r>
              <a:rPr lang="en-US" sz="1400" dirty="0" smtClean="0"/>
              <a:t>. Practical Considerations for Real-Time BI. Keynote of BIRTE’06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6354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 (3): Real-time BI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Requirement #1: Time is Money</a:t>
            </a:r>
          </a:p>
          <a:p>
            <a:pPr lvl="1"/>
            <a:r>
              <a:rPr lang="en-US" dirty="0" smtClean="0"/>
              <a:t>Need to reduce </a:t>
            </a:r>
            <a:r>
              <a:rPr lang="en-US" dirty="0"/>
              <a:t>data latency – specialized HW or SW solutions</a:t>
            </a:r>
          </a:p>
          <a:p>
            <a:r>
              <a:rPr lang="en-US" dirty="0"/>
              <a:t>Requirement #2: Actionable </a:t>
            </a:r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Context, Audience, Clean data, Timeliness</a:t>
            </a:r>
            <a:endParaRPr lang="en-US" dirty="0"/>
          </a:p>
          <a:p>
            <a:r>
              <a:rPr lang="en-US" dirty="0" smtClean="0"/>
              <a:t>Challenges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Data </a:t>
            </a:r>
            <a:r>
              <a:rPr lang="en-US" dirty="0" smtClean="0"/>
              <a:t>Scale</a:t>
            </a:r>
          </a:p>
          <a:p>
            <a:pPr lvl="1"/>
            <a:r>
              <a:rPr lang="en-US" dirty="0" smtClean="0"/>
              <a:t>User Scale</a:t>
            </a:r>
          </a:p>
          <a:p>
            <a:pPr lvl="1"/>
            <a:r>
              <a:rPr lang="en-US" dirty="0" smtClean="0"/>
              <a:t>Breadth of data access (context)</a:t>
            </a:r>
            <a:endParaRPr lang="en-US" dirty="0"/>
          </a:p>
          <a:p>
            <a:pPr lvl="1"/>
            <a:r>
              <a:rPr lang="en-US" dirty="0"/>
              <a:t>Performance, Performance, Performance</a:t>
            </a:r>
          </a:p>
          <a:p>
            <a:pPr lvl="1"/>
            <a:r>
              <a:rPr lang="en-US" dirty="0"/>
              <a:t>Cost</a:t>
            </a:r>
          </a:p>
          <a:p>
            <a:pPr lvl="1"/>
            <a:r>
              <a:rPr lang="en-US" dirty="0"/>
              <a:t>High </a:t>
            </a:r>
            <a:r>
              <a:rPr lang="en-US" dirty="0" smtClean="0"/>
              <a:t>Availability and fault tolerance</a:t>
            </a:r>
            <a:endParaRPr lang="en-US" dirty="0"/>
          </a:p>
          <a:p>
            <a:pPr lvl="1"/>
            <a:r>
              <a:rPr lang="en-US" dirty="0" smtClean="0"/>
              <a:t>Integration</a:t>
            </a:r>
          </a:p>
          <a:p>
            <a:pPr lvl="1"/>
            <a:r>
              <a:rPr lang="en-US" dirty="0" smtClean="0"/>
              <a:t>Backup and recovery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1960" y="6400800"/>
            <a:ext cx="8153400" cy="307777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Ideas from </a:t>
            </a:r>
            <a:r>
              <a:rPr lang="en-US" sz="1400" dirty="0" err="1" smtClean="0"/>
              <a:t>D.A.Schneider</a:t>
            </a:r>
            <a:r>
              <a:rPr lang="en-US" sz="1400" dirty="0" smtClean="0"/>
              <a:t>. Practical Considerations for Real-Time BI. Keynote of BIRTE’06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7894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Right-time DW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Delivery may be real-time (</a:t>
            </a:r>
            <a:r>
              <a:rPr lang="en-US" dirty="0" smtClean="0"/>
              <a:t>seconds) but </a:t>
            </a:r>
            <a:r>
              <a:rPr lang="en-US" dirty="0"/>
              <a:t>underlying data can be </a:t>
            </a:r>
            <a:r>
              <a:rPr lang="en-US" dirty="0" smtClean="0"/>
              <a:t>less </a:t>
            </a:r>
            <a:r>
              <a:rPr lang="en-US" dirty="0"/>
              <a:t>“fresh”</a:t>
            </a:r>
          </a:p>
          <a:p>
            <a:r>
              <a:rPr lang="en-US" dirty="0" smtClean="0"/>
              <a:t>Data must be in a DW </a:t>
            </a:r>
            <a:r>
              <a:rPr lang="en-US" b="1" dirty="0" smtClean="0"/>
              <a:t>when</a:t>
            </a:r>
            <a:r>
              <a:rPr lang="en-US" dirty="0" smtClean="0"/>
              <a:t> is needed, but not necessarily before that.</a:t>
            </a:r>
          </a:p>
          <a:p>
            <a:r>
              <a:rPr lang="en-US" dirty="0" smtClean="0"/>
              <a:t>Common </a:t>
            </a:r>
            <a:r>
              <a:rPr lang="en-US" dirty="0"/>
              <a:t>strategy: mini-batch ETL</a:t>
            </a:r>
          </a:p>
          <a:p>
            <a:endParaRPr lang="en-US" dirty="0" smtClean="0"/>
          </a:p>
          <a:p>
            <a:r>
              <a:rPr lang="en-US" dirty="0" err="1" smtClean="0">
                <a:solidFill>
                  <a:schemeClr val="accent2"/>
                </a:solidFill>
              </a:rPr>
              <a:t>RiTE</a:t>
            </a:r>
            <a:r>
              <a:rPr lang="en-US" dirty="0" smtClean="0"/>
              <a:t>: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</a:p>
          <a:p>
            <a:pPr lvl="1"/>
            <a:r>
              <a:rPr lang="en-US" dirty="0" smtClean="0"/>
              <a:t>Bulk-load insert speed for data producer (ETL application)</a:t>
            </a:r>
          </a:p>
          <a:p>
            <a:pPr lvl="1"/>
            <a:r>
              <a:rPr lang="en-US" dirty="0" smtClean="0"/>
              <a:t>Fresh data for data consumers (OLAP)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INSERT-like data availability, but with bulk-load speeds</a:t>
            </a:r>
          </a:p>
        </p:txBody>
      </p:sp>
    </p:spTree>
    <p:extLst>
      <p:ext uri="{BB962C8B-B14F-4D97-AF65-F5344CB8AC3E}">
        <p14:creationId xmlns:p14="http://schemas.microsoft.com/office/powerpoint/2010/main" val="305765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RiTE</a:t>
            </a:r>
            <a:r>
              <a:rPr lang="en-US" dirty="0" smtClean="0"/>
              <a:t> middleware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Bulk </a:t>
            </a:r>
            <a:r>
              <a:rPr lang="en-US" sz="2000" dirty="0"/>
              <a:t>loading is not efficient to use when the data sizes are small</a:t>
            </a:r>
          </a:p>
          <a:p>
            <a:r>
              <a:rPr lang="en-US" sz="2000" dirty="0"/>
              <a:t>For near real-time and right-time </a:t>
            </a:r>
            <a:r>
              <a:rPr lang="en-US" sz="2000" dirty="0" smtClean="0"/>
              <a:t>DW, </a:t>
            </a:r>
            <a:r>
              <a:rPr lang="en-US" sz="2000" dirty="0"/>
              <a:t>regular SQL INSERT statements are used, leading to slow insert </a:t>
            </a:r>
            <a:r>
              <a:rPr lang="en-US" sz="2000" dirty="0" smtClean="0"/>
              <a:t>speed</a:t>
            </a:r>
          </a:p>
          <a:p>
            <a:pPr marL="342900" lvl="1" indent="-342900">
              <a:buSzTx/>
              <a:buFontTx/>
              <a:buChar char="•"/>
            </a:pPr>
            <a:r>
              <a:rPr lang="en-US" dirty="0"/>
              <a:t>The </a:t>
            </a:r>
            <a:r>
              <a:rPr lang="en-US" dirty="0" err="1" smtClean="0"/>
              <a:t>RiTE</a:t>
            </a:r>
            <a:r>
              <a:rPr lang="en-US" dirty="0" smtClean="0"/>
              <a:t> solution </a:t>
            </a:r>
            <a:r>
              <a:rPr lang="en-US" dirty="0"/>
              <a:t>finds the correct b</a:t>
            </a:r>
            <a:r>
              <a:rPr lang="en-US" dirty="0">
                <a:solidFill>
                  <a:schemeClr val="accent2"/>
                </a:solidFill>
              </a:rPr>
              <a:t>atch size </a:t>
            </a:r>
            <a:r>
              <a:rPr lang="en-US" dirty="0"/>
              <a:t>between the two extremes (bulk load vs. single-row INSERT) and  the </a:t>
            </a:r>
            <a:r>
              <a:rPr lang="en-US" dirty="0">
                <a:solidFill>
                  <a:schemeClr val="accent2"/>
                </a:solidFill>
              </a:rPr>
              <a:t>right time </a:t>
            </a:r>
            <a:r>
              <a:rPr lang="en-US" dirty="0"/>
              <a:t>to make data available in the DW</a:t>
            </a:r>
          </a:p>
          <a:p>
            <a:endParaRPr lang="en-US" dirty="0"/>
          </a:p>
          <a:p>
            <a:r>
              <a:rPr lang="en-US" dirty="0"/>
              <a:t>Assumptions:</a:t>
            </a:r>
          </a:p>
          <a:p>
            <a:pPr lvl="1"/>
            <a:r>
              <a:rPr lang="en-US" dirty="0"/>
              <a:t>One data producer (ETL application)</a:t>
            </a:r>
          </a:p>
          <a:p>
            <a:pPr lvl="1"/>
            <a:r>
              <a:rPr lang="en-US" dirty="0"/>
              <a:t>Many concurrent data consumers</a:t>
            </a:r>
          </a:p>
          <a:p>
            <a:pPr lvl="1"/>
            <a:r>
              <a:rPr lang="en-US" dirty="0"/>
              <a:t>Lower persistency requirements (data can be reloaded from source systems in the case of crash during loading)</a:t>
            </a:r>
          </a:p>
          <a:p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7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RiTE</a:t>
            </a:r>
            <a:r>
              <a:rPr lang="en-US" dirty="0" smtClean="0"/>
              <a:t> Package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specialized JDBC database driver for the </a:t>
            </a:r>
            <a:r>
              <a:rPr lang="en-US" dirty="0">
                <a:solidFill>
                  <a:schemeClr val="accent2"/>
                </a:solidFill>
              </a:rPr>
              <a:t>producer</a:t>
            </a:r>
          </a:p>
          <a:p>
            <a:r>
              <a:rPr lang="en-US" dirty="0" smtClean="0"/>
              <a:t>A </a:t>
            </a:r>
            <a:r>
              <a:rPr lang="en-US" dirty="0"/>
              <a:t>specialized JDBC database driver for the </a:t>
            </a:r>
            <a:r>
              <a:rPr lang="en-US" dirty="0">
                <a:solidFill>
                  <a:schemeClr val="accent2"/>
                </a:solidFill>
              </a:rPr>
              <a:t>consumers</a:t>
            </a:r>
          </a:p>
          <a:p>
            <a:r>
              <a:rPr lang="en-US" dirty="0" smtClean="0"/>
              <a:t>A </a:t>
            </a:r>
            <a:r>
              <a:rPr lang="en-US" dirty="0"/>
              <a:t>main-memory based </a:t>
            </a:r>
            <a:r>
              <a:rPr lang="en-US" dirty="0" smtClean="0">
                <a:solidFill>
                  <a:schemeClr val="accent2"/>
                </a:solidFill>
              </a:rPr>
              <a:t>catalyst</a:t>
            </a:r>
          </a:p>
          <a:p>
            <a:pPr lvl="1"/>
            <a:r>
              <a:rPr lang="en-US" dirty="0" smtClean="0"/>
              <a:t>Provides </a:t>
            </a:r>
            <a:r>
              <a:rPr lang="en-US" dirty="0"/>
              <a:t>intermediate storage (“</a:t>
            </a:r>
            <a:r>
              <a:rPr lang="en-US" dirty="0">
                <a:solidFill>
                  <a:schemeClr val="accent2"/>
                </a:solidFill>
              </a:rPr>
              <a:t>memory tables</a:t>
            </a:r>
            <a:r>
              <a:rPr lang="en-US" dirty="0"/>
              <a:t>”) for </a:t>
            </a:r>
            <a:r>
              <a:rPr lang="en-US" dirty="0" smtClean="0"/>
              <a:t>(</a:t>
            </a:r>
            <a:r>
              <a:rPr lang="en-US" dirty="0"/>
              <a:t>user-chosen) DW </a:t>
            </a:r>
            <a:r>
              <a:rPr lang="en-US" dirty="0" smtClean="0"/>
              <a:t>tables</a:t>
            </a:r>
          </a:p>
          <a:p>
            <a:pPr lvl="1"/>
            <a:r>
              <a:rPr lang="en-US" dirty="0" smtClean="0"/>
              <a:t>Offers </a:t>
            </a:r>
            <a:r>
              <a:rPr lang="en-US" dirty="0"/>
              <a:t>fast </a:t>
            </a:r>
            <a:r>
              <a:rPr lang="en-US" dirty="0" smtClean="0"/>
              <a:t>insertions</a:t>
            </a:r>
          </a:p>
          <a:p>
            <a:pPr lvl="1"/>
            <a:r>
              <a:rPr lang="en-US" dirty="0" smtClean="0"/>
              <a:t>Offers </a:t>
            </a:r>
            <a:r>
              <a:rPr lang="en-US" dirty="0"/>
              <a:t>concurrency </a:t>
            </a:r>
            <a:r>
              <a:rPr lang="en-US" dirty="0" smtClean="0"/>
              <a:t>control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data can be queried while held by memory </a:t>
            </a:r>
            <a:r>
              <a:rPr lang="en-US" dirty="0" smtClean="0"/>
              <a:t>tables</a:t>
            </a:r>
          </a:p>
          <a:p>
            <a:pPr lvl="2"/>
            <a:r>
              <a:rPr lang="en-US" dirty="0" smtClean="0"/>
              <a:t>This </a:t>
            </a:r>
            <a:r>
              <a:rPr lang="en-US" dirty="0"/>
              <a:t>can be done transparently to the end </a:t>
            </a:r>
            <a:r>
              <a:rPr lang="en-US" dirty="0" smtClean="0"/>
              <a:t>user</a:t>
            </a:r>
          </a:p>
          <a:p>
            <a:pPr lvl="1"/>
            <a:r>
              <a:rPr lang="en-US" dirty="0" smtClean="0"/>
              <a:t>Eventually </a:t>
            </a:r>
            <a:r>
              <a:rPr lang="en-US" dirty="0"/>
              <a:t>the data is moved to its final target – the physical DW </a:t>
            </a:r>
            <a:r>
              <a:rPr lang="en-US" dirty="0" smtClean="0"/>
              <a:t>tables</a:t>
            </a:r>
            <a:endParaRPr lang="en-US" dirty="0"/>
          </a:p>
          <a:p>
            <a:r>
              <a:rPr lang="en-US" dirty="0" smtClean="0"/>
              <a:t>A </a:t>
            </a:r>
            <a:r>
              <a:rPr lang="en-US" dirty="0" err="1"/>
              <a:t>PostgreSQL</a:t>
            </a:r>
            <a:r>
              <a:rPr lang="en-US" dirty="0"/>
              <a:t> table function makes the data available in </a:t>
            </a:r>
            <a:r>
              <a:rPr lang="en-US" dirty="0" smtClean="0"/>
              <a:t>the </a:t>
            </a:r>
            <a:r>
              <a:rPr lang="en-US" dirty="0"/>
              <a:t>DW</a:t>
            </a:r>
          </a:p>
        </p:txBody>
      </p:sp>
    </p:spTree>
    <p:extLst>
      <p:ext uri="{BB962C8B-B14F-4D97-AF65-F5344CB8AC3E}">
        <p14:creationId xmlns:p14="http://schemas.microsoft.com/office/powerpoint/2010/main" val="833072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RiTE</a:t>
            </a:r>
            <a:r>
              <a:rPr lang="en-US" dirty="0" smtClean="0"/>
              <a:t>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75" y="964901"/>
            <a:ext cx="5038725" cy="2540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500437"/>
            <a:ext cx="6705499" cy="282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62000" y="1554667"/>
            <a:ext cx="1326069" cy="646331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A classical </a:t>
            </a:r>
            <a:br>
              <a:rPr lang="en-US" dirty="0" smtClean="0">
                <a:solidFill>
                  <a:schemeClr val="accent2"/>
                </a:solidFill>
              </a:rPr>
            </a:br>
            <a:r>
              <a:rPr lang="en-US" dirty="0" smtClean="0">
                <a:solidFill>
                  <a:schemeClr val="accent2"/>
                </a:solidFill>
              </a:rPr>
              <a:t>system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4266187"/>
            <a:ext cx="1313180" cy="646331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A system </a:t>
            </a:r>
            <a:br>
              <a:rPr lang="en-US" dirty="0" smtClean="0">
                <a:solidFill>
                  <a:schemeClr val="accent2"/>
                </a:solidFill>
              </a:rPr>
            </a:br>
            <a:r>
              <a:rPr lang="en-US" dirty="0" smtClean="0">
                <a:solidFill>
                  <a:schemeClr val="accent2"/>
                </a:solidFill>
              </a:rPr>
              <a:t>using </a:t>
            </a:r>
            <a:r>
              <a:rPr lang="en-US" dirty="0" err="1" smtClean="0">
                <a:solidFill>
                  <a:schemeClr val="accent2"/>
                </a:solidFill>
              </a:rPr>
              <a:t>RiTE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160520" y="4724400"/>
            <a:ext cx="457200" cy="838200"/>
          </a:xfrm>
          <a:prstGeom prst="rect">
            <a:avLst/>
          </a:prstGeom>
          <a:noFill/>
          <a:ln w="38100" cap="rnd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7444740" y="3916680"/>
            <a:ext cx="457200" cy="807720"/>
          </a:xfrm>
          <a:prstGeom prst="rect">
            <a:avLst/>
          </a:prstGeom>
          <a:noFill/>
          <a:ln w="38100" cap="rnd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444740" y="5486400"/>
            <a:ext cx="457200" cy="762000"/>
          </a:xfrm>
          <a:prstGeom prst="rect">
            <a:avLst/>
          </a:prstGeom>
          <a:noFill/>
          <a:ln w="38100" cap="rnd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7437120" y="4724400"/>
            <a:ext cx="457200" cy="762000"/>
          </a:xfrm>
          <a:prstGeom prst="rect">
            <a:avLst/>
          </a:prstGeom>
          <a:noFill/>
          <a:ln w="38100" cap="rnd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876800" y="4724400"/>
            <a:ext cx="1143000" cy="838200"/>
          </a:xfrm>
          <a:prstGeom prst="rect">
            <a:avLst/>
          </a:prstGeom>
          <a:noFill/>
          <a:ln w="38100" cap="rnd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991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aisy-3">
  <a:themeElements>
    <a:clrScheme name="daisy-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aisy-3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aisy-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isy-3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isy-3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isy-3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isy-3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isy-3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isy-3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daisy_3</Template>
  <TotalTime>3151</TotalTime>
  <Words>1780</Words>
  <Application>Microsoft Office PowerPoint</Application>
  <PresentationFormat>On-screen Show (4:3)</PresentationFormat>
  <Paragraphs>691</Paragraphs>
  <Slides>34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daisy-3</vt:lpstr>
      <vt:lpstr>RiTE: Providing On-Demand Data for Right-Time Data Warehousing (ICDE '08)</vt:lpstr>
      <vt:lpstr>Agenda</vt:lpstr>
      <vt:lpstr>Motivation</vt:lpstr>
      <vt:lpstr>Motivation (2): Real-time BI</vt:lpstr>
      <vt:lpstr>Motivation (3): Real-time BI</vt:lpstr>
      <vt:lpstr>Right-time DW</vt:lpstr>
      <vt:lpstr>RiTE middleware</vt:lpstr>
      <vt:lpstr>The RiTE Package</vt:lpstr>
      <vt:lpstr>The RiTE Architecture</vt:lpstr>
      <vt:lpstr>RiTE User-oriented Operations</vt:lpstr>
      <vt:lpstr>Agenda</vt:lpstr>
      <vt:lpstr>Running Example</vt:lpstr>
      <vt:lpstr>Producer Side</vt:lpstr>
      <vt:lpstr>Producer Side (2)</vt:lpstr>
      <vt:lpstr>Producer Side (3)</vt:lpstr>
      <vt:lpstr>Producer Side (4)</vt:lpstr>
      <vt:lpstr>Producer Side (5)</vt:lpstr>
      <vt:lpstr>Catalyst Side</vt:lpstr>
      <vt:lpstr>Catalyst Side (2)</vt:lpstr>
      <vt:lpstr>Catalyst Side (3)</vt:lpstr>
      <vt:lpstr>Catalyst Side (4)</vt:lpstr>
      <vt:lpstr>Catalyst Side (5)</vt:lpstr>
      <vt:lpstr>Consumer Side</vt:lpstr>
      <vt:lpstr>Consumer Side (2)</vt:lpstr>
      <vt:lpstr>Consumer Side (3)</vt:lpstr>
      <vt:lpstr>Agenda</vt:lpstr>
      <vt:lpstr>Performance</vt:lpstr>
      <vt:lpstr>Performance (2)</vt:lpstr>
      <vt:lpstr>Performance (3)</vt:lpstr>
      <vt:lpstr>Performance (4)</vt:lpstr>
      <vt:lpstr>Performance (5)</vt:lpstr>
      <vt:lpstr>Performance (6)</vt:lpstr>
      <vt:lpstr>Conclusions</vt:lpstr>
      <vt:lpstr>Future Work</vt:lpstr>
    </vt:vector>
  </TitlesOfParts>
  <Company>AAU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RiTE: Providing On-Demand Data for Right-Time Data Warehousing (ICDE '08)</dc:title>
  <dc:creator>Dalia Kaulakiene</dc:creator>
  <cp:lastModifiedBy>Dalia Kaulakiene</cp:lastModifiedBy>
  <cp:revision>62</cp:revision>
  <dcterms:created xsi:type="dcterms:W3CDTF">2012-12-03T07:58:48Z</dcterms:created>
  <dcterms:modified xsi:type="dcterms:W3CDTF">2012-12-07T13:34:41Z</dcterms:modified>
</cp:coreProperties>
</file>