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89113-837C-46D2-BA44-7E134D76671B}" type="datetimeFigureOut">
              <a:rPr lang="da-DK" smtClean="0"/>
              <a:t>02-05-2012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2AEE4-614C-4783-A77D-361561FF87B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294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ACE9-87A5-49E9-B987-198D358422CA}" type="datetime1">
              <a:rPr lang="da-DK" smtClean="0"/>
              <a:t>02-05-2012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44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725A-AC82-4E9D-BF27-FE391FB7561D}" type="datetime1">
              <a:rPr lang="da-DK" smtClean="0"/>
              <a:t>02-05-2012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305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D77D-77BE-48CE-9613-0DEE9C414CD8}" type="datetime1">
              <a:rPr lang="da-DK" smtClean="0"/>
              <a:t>02-05-2012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45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43AE-26E9-459D-9C7A-31C57419A037}" type="datetime1">
              <a:rPr lang="da-DK" smtClean="0"/>
              <a:t>02-05-2012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360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B921-479B-48BC-9AB0-51D48D4DE7CE}" type="datetime1">
              <a:rPr lang="da-DK" smtClean="0"/>
              <a:t>02-05-2012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312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C11D-BEA7-4B95-9E5F-15599FE2961E}" type="datetime1">
              <a:rPr lang="da-DK" smtClean="0"/>
              <a:t>02-05-2012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050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4E5-6281-4EAA-9589-6C09DDEFC407}" type="datetime1">
              <a:rPr lang="da-DK" smtClean="0"/>
              <a:t>02-05-2012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862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257D-A756-4E9D-A6A2-DA3BE2D2CD7B}" type="datetime1">
              <a:rPr lang="da-DK" smtClean="0"/>
              <a:t>02-05-2012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527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F522-84B5-4AB2-9761-4555043472D9}" type="datetime1">
              <a:rPr lang="da-DK" smtClean="0"/>
              <a:t>02-05-2012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451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6348-A0AC-43C7-AAFA-34DB39B5D652}" type="datetime1">
              <a:rPr lang="da-DK" smtClean="0"/>
              <a:t>02-05-2012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44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4157-94CD-44F0-9B50-77C5B1698DF0}" type="datetime1">
              <a:rPr lang="da-DK" smtClean="0"/>
              <a:t>02-05-2012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604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62807-F962-420D-9AFA-84B4117E8E81}" type="datetime1">
              <a:rPr lang="da-DK" smtClean="0"/>
              <a:t>02-05-2012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A5265-AA41-4F74-9947-FA596E0400B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077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568952" cy="158417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TrajStore</a:t>
            </a:r>
            <a:r>
              <a:rPr lang="en-US" b="1" dirty="0" smtClean="0">
                <a:solidFill>
                  <a:schemeClr val="accent1"/>
                </a:solidFill>
              </a:rPr>
              <a:t>: an Adaptive Storage System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for Very Large Trajectory Data Sets</a:t>
            </a:r>
            <a:endParaRPr lang="da-DK" b="1" dirty="0">
              <a:solidFill>
                <a:schemeClr val="accent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 fontScale="62500" lnSpcReduction="20000"/>
          </a:bodyPr>
          <a:lstStyle/>
          <a:p>
            <a:r>
              <a:rPr lang="da-DK" b="1" dirty="0" smtClean="0"/>
              <a:t>Philippe </a:t>
            </a:r>
            <a:r>
              <a:rPr lang="da-DK" b="1" dirty="0" err="1" smtClean="0"/>
              <a:t>Cudré-Mauroux</a:t>
            </a:r>
            <a:endParaRPr lang="da-DK" b="1" dirty="0" smtClean="0"/>
          </a:p>
          <a:p>
            <a:r>
              <a:rPr lang="da-DK" b="1" dirty="0" smtClean="0"/>
              <a:t>Eugene Wu</a:t>
            </a:r>
          </a:p>
          <a:p>
            <a:r>
              <a:rPr lang="da-DK" b="1" dirty="0" smtClean="0"/>
              <a:t>Samuel Madden</a:t>
            </a:r>
          </a:p>
          <a:p>
            <a:r>
              <a:rPr lang="da-DK" dirty="0" smtClean="0"/>
              <a:t>Computer Science and </a:t>
            </a:r>
            <a:r>
              <a:rPr lang="da-DK" dirty="0" err="1" smtClean="0"/>
              <a:t>Artificial</a:t>
            </a:r>
            <a:r>
              <a:rPr lang="da-DK" dirty="0" smtClean="0"/>
              <a:t> Intelligence Laboratory</a:t>
            </a:r>
          </a:p>
          <a:p>
            <a:r>
              <a:rPr lang="da-DK" dirty="0" smtClean="0"/>
              <a:t>Massachusetts </a:t>
            </a:r>
            <a:r>
              <a:rPr lang="da-DK" dirty="0" err="1" smtClean="0"/>
              <a:t>Institute</a:t>
            </a:r>
            <a:r>
              <a:rPr lang="da-DK" dirty="0" smtClean="0"/>
              <a:t> of Technology</a:t>
            </a:r>
          </a:p>
          <a:p>
            <a:endParaRPr lang="da-DK" sz="2600" dirty="0"/>
          </a:p>
          <a:p>
            <a:r>
              <a:rPr lang="da-DK" sz="2600" dirty="0" smtClean="0"/>
              <a:t>ICDE 2010, March 2, Long Beach, CA, USA</a:t>
            </a:r>
            <a:endParaRPr lang="da-DK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73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chemeClr val="accent1"/>
                </a:solidFill>
              </a:rPr>
              <a:t> </a:t>
            </a:r>
            <a:r>
              <a:rPr lang="da-DK" b="1" dirty="0" err="1" smtClean="0">
                <a:solidFill>
                  <a:schemeClr val="accent1"/>
                </a:solidFill>
              </a:rPr>
              <a:t>Spatial</a:t>
            </a:r>
            <a:r>
              <a:rPr lang="da-DK" b="1" dirty="0" smtClean="0">
                <a:solidFill>
                  <a:schemeClr val="accent1"/>
                </a:solidFill>
              </a:rPr>
              <a:t> Index (1/2)</a:t>
            </a:r>
            <a:endParaRPr lang="da-DK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518457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Basic idea</a:t>
            </a:r>
          </a:p>
          <a:p>
            <a:pPr lvl="1"/>
            <a:r>
              <a:rPr lang="en-US" sz="2000" i="1" dirty="0" smtClean="0"/>
              <a:t>Cost-model for query execution times based on #cells accessed</a:t>
            </a:r>
          </a:p>
          <a:p>
            <a:pPr lvl="1"/>
            <a:r>
              <a:rPr lang="en-US" sz="2000" i="1" dirty="0" smtClean="0"/>
              <a:t>Consider random rectangle queries ‘q’ of size </a:t>
            </a:r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w</a:t>
            </a:r>
            <a:r>
              <a:rPr lang="en-US" sz="2000" i="1" dirty="0" smtClean="0"/>
              <a:t> X </a:t>
            </a:r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h</a:t>
            </a:r>
            <a:r>
              <a:rPr lang="en-US" sz="2000" i="1" dirty="0" smtClean="0"/>
              <a:t> on the spatial plane.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000" i="1" dirty="0" smtClean="0"/>
              <a:t>For a homogeneous region </a:t>
            </a:r>
            <a:r>
              <a:rPr lang="en-US" sz="2000" i="1" dirty="0" err="1" smtClean="0"/>
              <a:t>cell</a:t>
            </a:r>
            <a:r>
              <a:rPr lang="en-US" sz="2000" i="1" baseline="-25000" dirty="0" err="1" smtClean="0"/>
              <a:t>w</a:t>
            </a:r>
            <a:r>
              <a:rPr lang="en-US" sz="2000" i="1" dirty="0" smtClean="0"/>
              <a:t> X </a:t>
            </a:r>
            <a:r>
              <a:rPr lang="en-US" sz="2000" i="1" dirty="0" err="1" smtClean="0"/>
              <a:t>cell</a:t>
            </a:r>
            <a:r>
              <a:rPr lang="en-US" sz="2000" i="1" baseline="-25000" dirty="0" err="1" smtClean="0"/>
              <a:t>h</a:t>
            </a:r>
            <a:r>
              <a:rPr lang="en-US" sz="2000" i="1" dirty="0" smtClean="0"/>
              <a:t> , with a density ‘D’ of</a:t>
            </a:r>
          </a:p>
          <a:p>
            <a:pPr marL="457200" lvl="1" indent="0">
              <a:buNone/>
            </a:pPr>
            <a:r>
              <a:rPr lang="en-US" sz="2400" i="1" dirty="0" smtClean="0"/>
              <a:t>data points per square unit</a:t>
            </a:r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i="1" dirty="0" smtClean="0"/>
              <a:t>	</a:t>
            </a:r>
          </a:p>
          <a:p>
            <a:pPr marL="0" indent="0">
              <a:buNone/>
            </a:pPr>
            <a:r>
              <a:rPr lang="en-US" sz="2400" i="1" dirty="0"/>
              <a:t>	</a:t>
            </a: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where </a:t>
            </a:r>
            <a:r>
              <a:rPr lang="en-US" sz="2400" i="1" dirty="0" err="1" smtClean="0"/>
              <a:t>pageSize</a:t>
            </a:r>
            <a:r>
              <a:rPr lang="en-US" sz="2400" i="1" dirty="0" smtClean="0"/>
              <a:t> is max. number data points that a page can contain</a:t>
            </a:r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1700" dirty="0" smtClean="0"/>
              <a:t>*</a:t>
            </a:r>
            <a:r>
              <a:rPr lang="en-US" sz="1700" i="1" dirty="0" smtClean="0"/>
              <a:t>Function above is highly non-linear, cell with no points costs 0, where as cell with number of points from to </a:t>
            </a:r>
            <a:r>
              <a:rPr lang="en-US" sz="1700" i="1" dirty="0" err="1" smtClean="0"/>
              <a:t>pageSize</a:t>
            </a:r>
            <a:r>
              <a:rPr lang="en-US" sz="1700" i="1" dirty="0" smtClean="0"/>
              <a:t> costs 1.</a:t>
            </a:r>
            <a:r>
              <a:rPr lang="en-US" dirty="0" smtClean="0"/>
              <a:t>	</a:t>
            </a:r>
            <a:endParaRPr lang="da-DK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08734"/>
            <a:ext cx="3743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37112"/>
            <a:ext cx="439248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1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chemeClr val="accent1"/>
                </a:solidFill>
              </a:rPr>
              <a:t> </a:t>
            </a:r>
            <a:r>
              <a:rPr lang="da-DK" b="1" dirty="0" err="1" smtClean="0">
                <a:solidFill>
                  <a:schemeClr val="accent1"/>
                </a:solidFill>
              </a:rPr>
              <a:t>Spatial</a:t>
            </a:r>
            <a:r>
              <a:rPr lang="da-DK" b="1" dirty="0" smtClean="0">
                <a:solidFill>
                  <a:schemeClr val="accent1"/>
                </a:solidFill>
              </a:rPr>
              <a:t> Index (2/2)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928992" cy="5400600"/>
          </a:xfrm>
        </p:spPr>
        <p:txBody>
          <a:bodyPr>
            <a:normAutofit/>
          </a:bodyPr>
          <a:lstStyle/>
          <a:p>
            <a:pPr lvl="1"/>
            <a:r>
              <a:rPr lang="en-US" sz="2000" i="1" dirty="0" smtClean="0"/>
              <a:t>For a larger homogeneous region of area ‘area’, more cells are needed.</a:t>
            </a:r>
          </a:p>
          <a:p>
            <a:pPr lvl="1"/>
            <a:endParaRPr lang="en-US" sz="2000" i="1" dirty="0"/>
          </a:p>
          <a:p>
            <a:pPr marL="457200" lvl="1" indent="0">
              <a:buNone/>
            </a:pPr>
            <a:endParaRPr lang="en-US" sz="2000" i="1" dirty="0"/>
          </a:p>
          <a:p>
            <a:pPr marL="457200" lvl="1" indent="0">
              <a:buNone/>
            </a:pPr>
            <a:r>
              <a:rPr lang="da-DK" sz="1600" i="1" dirty="0" smtClean="0"/>
              <a:t>	</a:t>
            </a:r>
          </a:p>
          <a:p>
            <a:pPr marL="457200" lvl="1" indent="0">
              <a:buNone/>
            </a:pPr>
            <a:r>
              <a:rPr lang="da-DK" sz="1600" i="1" dirty="0"/>
              <a:t>	</a:t>
            </a:r>
            <a:r>
              <a:rPr lang="da-DK" sz="1600" i="1" dirty="0" smtClean="0"/>
              <a:t>	</a:t>
            </a:r>
            <a:r>
              <a:rPr lang="da-DK" sz="1400" i="1" dirty="0" err="1" smtClean="0"/>
              <a:t>where</a:t>
            </a:r>
            <a:r>
              <a:rPr lang="da-DK" sz="1400" i="1" dirty="0" smtClean="0"/>
              <a:t>                                 is the </a:t>
            </a:r>
            <a:r>
              <a:rPr lang="da-DK" sz="1400" i="1" dirty="0" err="1" smtClean="0"/>
              <a:t>probablity</a:t>
            </a:r>
            <a:r>
              <a:rPr lang="da-DK" sz="1400" i="1" dirty="0" smtClean="0"/>
              <a:t> </a:t>
            </a:r>
            <a:r>
              <a:rPr lang="da-DK" sz="1400" i="1" dirty="0" err="1" smtClean="0"/>
              <a:t>that</a:t>
            </a:r>
            <a:r>
              <a:rPr lang="da-DK" sz="1400" i="1" dirty="0" smtClean="0"/>
              <a:t> </a:t>
            </a:r>
            <a:r>
              <a:rPr lang="da-DK" sz="1400" i="1" dirty="0" err="1" smtClean="0"/>
              <a:t>random</a:t>
            </a:r>
            <a:r>
              <a:rPr lang="da-DK" sz="1400" i="1" dirty="0" smtClean="0"/>
              <a:t> </a:t>
            </a:r>
            <a:r>
              <a:rPr lang="da-DK" sz="1400" i="1" dirty="0" err="1" smtClean="0"/>
              <a:t>query</a:t>
            </a:r>
            <a:r>
              <a:rPr lang="da-DK" sz="1400" i="1" dirty="0" smtClean="0"/>
              <a:t> </a:t>
            </a:r>
            <a:r>
              <a:rPr lang="da-DK" sz="1400" i="1" dirty="0" err="1" smtClean="0"/>
              <a:t>intersects</a:t>
            </a:r>
            <a:r>
              <a:rPr lang="da-DK" sz="1400" i="1" dirty="0" smtClean="0"/>
              <a:t> the </a:t>
            </a:r>
            <a:r>
              <a:rPr lang="da-DK" sz="1400" i="1" dirty="0" err="1" smtClean="0"/>
              <a:t>cell</a:t>
            </a:r>
            <a:r>
              <a:rPr lang="da-DK" sz="1400" i="1" dirty="0" smtClean="0"/>
              <a:t> </a:t>
            </a:r>
          </a:p>
          <a:p>
            <a:pPr marL="457200" lvl="1" indent="0">
              <a:buNone/>
            </a:pPr>
            <a:endParaRPr lang="da-DK" sz="1400" i="1" dirty="0" smtClean="0"/>
          </a:p>
          <a:p>
            <a:pPr lvl="1"/>
            <a:r>
              <a:rPr lang="da-DK" sz="2000" i="1" dirty="0" smtClean="0"/>
              <a:t>Query ‘q’ </a:t>
            </a:r>
            <a:r>
              <a:rPr lang="da-DK" sz="2000" i="1" dirty="0" err="1" smtClean="0"/>
              <a:t>intersects</a:t>
            </a:r>
            <a:r>
              <a:rPr lang="da-DK" sz="2000" i="1" dirty="0" smtClean="0"/>
              <a:t> </a:t>
            </a:r>
            <a:r>
              <a:rPr lang="da-DK" sz="2000" i="1" dirty="0" err="1" smtClean="0"/>
              <a:t>cell</a:t>
            </a:r>
            <a:r>
              <a:rPr lang="da-DK" sz="2000" i="1" dirty="0" smtClean="0"/>
              <a:t> ‘</a:t>
            </a:r>
            <a:r>
              <a:rPr lang="da-DK" sz="2000" i="1" dirty="0" err="1" smtClean="0"/>
              <a:t>cell</a:t>
            </a:r>
            <a:r>
              <a:rPr lang="da-DK" sz="2000" i="1" dirty="0" smtClean="0"/>
              <a:t>’ </a:t>
            </a:r>
          </a:p>
          <a:p>
            <a:pPr lvl="2"/>
            <a:r>
              <a:rPr lang="da-DK" sz="1600" i="1" dirty="0" err="1" smtClean="0"/>
              <a:t>when</a:t>
            </a:r>
            <a:r>
              <a:rPr lang="da-DK" sz="1600" i="1" dirty="0" smtClean="0"/>
              <a:t> </a:t>
            </a:r>
            <a:r>
              <a:rPr lang="da-DK" sz="1600" i="1" dirty="0" err="1" smtClean="0"/>
              <a:t>its</a:t>
            </a:r>
            <a:r>
              <a:rPr lang="da-DK" sz="1600" i="1" dirty="0" smtClean="0"/>
              <a:t> center is </a:t>
            </a:r>
            <a:r>
              <a:rPr lang="da-DK" sz="1600" i="1" dirty="0" err="1" smtClean="0"/>
              <a:t>within</a:t>
            </a:r>
            <a:r>
              <a:rPr lang="da-DK" sz="1600" i="1" dirty="0" smtClean="0"/>
              <a:t> a </a:t>
            </a:r>
            <a:r>
              <a:rPr lang="da-DK" sz="1600" i="1" dirty="0" err="1" smtClean="0"/>
              <a:t>boundies</a:t>
            </a:r>
            <a:r>
              <a:rPr lang="da-DK" sz="1600" i="1" dirty="0" smtClean="0"/>
              <a:t> of </a:t>
            </a:r>
            <a:r>
              <a:rPr lang="da-DK" sz="1600" i="1" dirty="0" err="1" smtClean="0"/>
              <a:t>cell</a:t>
            </a:r>
            <a:r>
              <a:rPr lang="da-DK" sz="1600" i="1" dirty="0" smtClean="0"/>
              <a:t> or</a:t>
            </a:r>
          </a:p>
          <a:p>
            <a:pPr lvl="2"/>
            <a:r>
              <a:rPr lang="da-DK" sz="1600" i="1" dirty="0" smtClean="0"/>
              <a:t>  center </a:t>
            </a:r>
            <a:r>
              <a:rPr lang="da-DK" sz="1600" i="1" dirty="0" err="1" smtClean="0"/>
              <a:t>falls</a:t>
            </a:r>
            <a:r>
              <a:rPr lang="da-DK" sz="1600" i="1" dirty="0" smtClean="0"/>
              <a:t> just </a:t>
            </a:r>
            <a:r>
              <a:rPr lang="da-DK" sz="1600" i="1" dirty="0" err="1" smtClean="0"/>
              <a:t>outside</a:t>
            </a:r>
            <a:r>
              <a:rPr lang="da-DK" sz="1600" i="1" dirty="0" smtClean="0"/>
              <a:t> the </a:t>
            </a:r>
            <a:r>
              <a:rPr lang="da-DK" sz="1600" i="1" dirty="0" err="1" smtClean="0"/>
              <a:t>cell</a:t>
            </a:r>
            <a:r>
              <a:rPr lang="da-DK" sz="1600" i="1" dirty="0" smtClean="0"/>
              <a:t> </a:t>
            </a:r>
            <a:r>
              <a:rPr lang="da-DK" sz="1600" i="1" dirty="0" err="1" smtClean="0"/>
              <a:t>upto</a:t>
            </a:r>
            <a:r>
              <a:rPr lang="da-DK" sz="1600" i="1" dirty="0" smtClean="0"/>
              <a:t> distance of </a:t>
            </a:r>
            <a:r>
              <a:rPr lang="da-DK" sz="1600" i="1" dirty="0" err="1" smtClean="0"/>
              <a:t>q</a:t>
            </a:r>
            <a:r>
              <a:rPr lang="da-DK" sz="1600" i="1" baseline="-25000" dirty="0" err="1" smtClean="0"/>
              <a:t>w</a:t>
            </a:r>
            <a:r>
              <a:rPr lang="da-DK" sz="1600" i="1" dirty="0" smtClean="0"/>
              <a:t>/2 of </a:t>
            </a:r>
            <a:r>
              <a:rPr lang="da-DK" sz="1600" i="1" dirty="0" err="1" smtClean="0"/>
              <a:t>vertical</a:t>
            </a:r>
            <a:r>
              <a:rPr lang="da-DK" sz="1600" i="1" dirty="0" smtClean="0"/>
              <a:t> </a:t>
            </a:r>
            <a:r>
              <a:rPr lang="da-DK" sz="1600" i="1" dirty="0" err="1" smtClean="0"/>
              <a:t>edge</a:t>
            </a:r>
            <a:r>
              <a:rPr lang="da-DK" sz="1600" i="1" dirty="0" smtClean="0"/>
              <a:t> and </a:t>
            </a:r>
            <a:r>
              <a:rPr lang="da-DK" sz="1600" i="1" dirty="0" err="1" smtClean="0"/>
              <a:t>q</a:t>
            </a:r>
            <a:r>
              <a:rPr lang="da-DK" sz="1600" i="1" baseline="-25000" dirty="0" err="1" smtClean="0"/>
              <a:t>h</a:t>
            </a:r>
            <a:r>
              <a:rPr lang="da-DK" sz="1600" i="1" dirty="0" smtClean="0"/>
              <a:t>/2 of </a:t>
            </a:r>
            <a:r>
              <a:rPr lang="da-DK" sz="1600" i="1" dirty="0" err="1" smtClean="0"/>
              <a:t>horizontal</a:t>
            </a:r>
            <a:r>
              <a:rPr lang="da-DK" sz="1600" i="1" dirty="0" smtClean="0"/>
              <a:t> </a:t>
            </a:r>
            <a:r>
              <a:rPr lang="da-DK" sz="1600" i="1" dirty="0" err="1" smtClean="0"/>
              <a:t>edge</a:t>
            </a:r>
            <a:r>
              <a:rPr lang="da-DK" sz="1600" i="1" dirty="0" smtClean="0"/>
              <a:t> </a:t>
            </a:r>
          </a:p>
          <a:p>
            <a:pPr lvl="2"/>
            <a:endParaRPr lang="en-US" sz="1600" i="1" dirty="0" smtClean="0"/>
          </a:p>
          <a:p>
            <a:pPr marL="914400" lvl="2" indent="0">
              <a:buNone/>
            </a:pPr>
            <a:endParaRPr lang="en-US" sz="1600" i="1" dirty="0" smtClean="0"/>
          </a:p>
          <a:p>
            <a:pPr marL="914400" lvl="2" indent="0">
              <a:buNone/>
            </a:pPr>
            <a:endParaRPr lang="en-US" sz="1600" i="1" dirty="0"/>
          </a:p>
          <a:p>
            <a:pPr lvl="2"/>
            <a:r>
              <a:rPr lang="en-US" sz="2000" i="1" dirty="0" smtClean="0"/>
              <a:t>Final cost expression for ‘q’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6886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49314"/>
            <a:ext cx="1224136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34" y="4581128"/>
            <a:ext cx="452017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877272"/>
            <a:ext cx="627308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76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chemeClr val="accent1"/>
                </a:solidFill>
              </a:rPr>
              <a:t>Optimal </a:t>
            </a:r>
            <a:r>
              <a:rPr lang="da-DK" b="1" dirty="0" err="1" smtClean="0">
                <a:solidFill>
                  <a:schemeClr val="accent1"/>
                </a:solidFill>
              </a:rPr>
              <a:t>quadtree</a:t>
            </a:r>
            <a:r>
              <a:rPr lang="da-DK" b="1" dirty="0" smtClean="0">
                <a:solidFill>
                  <a:schemeClr val="accent1"/>
                </a:solidFill>
              </a:rPr>
              <a:t> </a:t>
            </a:r>
            <a:r>
              <a:rPr lang="da-DK" b="1" dirty="0" err="1" smtClean="0">
                <a:solidFill>
                  <a:schemeClr val="accent1"/>
                </a:solidFill>
              </a:rPr>
              <a:t>construction</a:t>
            </a:r>
            <a:endParaRPr lang="da-DK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Optimal </a:t>
            </a:r>
            <a:r>
              <a:rPr lang="en-US" sz="2000" dirty="0" err="1" smtClean="0"/>
              <a:t>quadtree</a:t>
            </a:r>
            <a:r>
              <a:rPr lang="en-US" sz="2000" dirty="0" smtClean="0"/>
              <a:t> construction based on cost-model, query workload, local density &amp; page size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Limitation:</a:t>
            </a:r>
          </a:p>
          <a:p>
            <a:pPr lvl="1"/>
            <a:r>
              <a:rPr lang="en-US" sz="1600" dirty="0" smtClean="0"/>
              <a:t>Density dependent 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large trajectory data sets are highly skewed in the spatial dimension, as most traces around popular areas (e.g., city centers) and roads, while isolated areas (e.g., forests) are mostly empty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the density of the data set evolves every time a new trajectory is inserted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Maintaining an optimal grid size in presence of updates would require repeatedly re-clustering the entire data set</a:t>
            </a:r>
            <a:endParaRPr lang="da-DK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43924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13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chemeClr val="accent1"/>
                </a:solidFill>
              </a:rPr>
              <a:t>Adaptive </a:t>
            </a:r>
            <a:r>
              <a:rPr lang="da-DK" b="1" dirty="0" err="1" smtClean="0">
                <a:solidFill>
                  <a:schemeClr val="accent1"/>
                </a:solidFill>
              </a:rPr>
              <a:t>multi-level</a:t>
            </a:r>
            <a:r>
              <a:rPr lang="da-DK" b="1" dirty="0" smtClean="0">
                <a:solidFill>
                  <a:schemeClr val="accent1"/>
                </a:solidFill>
              </a:rPr>
              <a:t> </a:t>
            </a:r>
            <a:r>
              <a:rPr lang="da-DK" b="1" dirty="0" err="1" smtClean="0">
                <a:solidFill>
                  <a:schemeClr val="accent1"/>
                </a:solidFill>
              </a:rPr>
              <a:t>grid</a:t>
            </a:r>
            <a:r>
              <a:rPr lang="da-DK" b="1" dirty="0" smtClean="0">
                <a:solidFill>
                  <a:schemeClr val="accent1"/>
                </a:solidFill>
              </a:rPr>
              <a:t> approach</a:t>
            </a:r>
            <a:endParaRPr lang="da-DK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78112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recursively </a:t>
            </a:r>
            <a:r>
              <a:rPr lang="en-US" sz="2000" i="1" dirty="0" smtClean="0"/>
              <a:t>splits</a:t>
            </a:r>
            <a:r>
              <a:rPr lang="en-US" sz="2000" dirty="0" smtClean="0"/>
              <a:t> and </a:t>
            </a:r>
            <a:r>
              <a:rPr lang="en-US" sz="2000" i="1" dirty="0" smtClean="0"/>
              <a:t>merges</a:t>
            </a:r>
            <a:r>
              <a:rPr lang="en-US" sz="2000" dirty="0" smtClean="0"/>
              <a:t> cells to minimize the number of disk transfer</a:t>
            </a:r>
          </a:p>
          <a:p>
            <a:r>
              <a:rPr lang="en-US" sz="2000" dirty="0" smtClean="0"/>
              <a:t>approach splits regions  to minimize empty space in the cells containing segments (point 1)</a:t>
            </a:r>
          </a:p>
          <a:p>
            <a:r>
              <a:rPr lang="en-US" sz="2000" dirty="0" smtClean="0"/>
              <a:t>Cells are also divided in dense areas (point 2)</a:t>
            </a:r>
          </a:p>
          <a:p>
            <a:r>
              <a:rPr lang="en-US" sz="2000" dirty="0" smtClean="0"/>
              <a:t>Optimal balance between</a:t>
            </a:r>
          </a:p>
          <a:p>
            <a:pPr lvl="1"/>
            <a:r>
              <a:rPr lang="en-US" sz="1600" dirty="0" smtClean="0"/>
              <a:t>Oversized cells</a:t>
            </a:r>
          </a:p>
          <a:p>
            <a:pPr lvl="2"/>
            <a:r>
              <a:rPr lang="en-US" sz="1200" dirty="0" smtClean="0"/>
              <a:t>potentially retrieves data that is not queried</a:t>
            </a:r>
          </a:p>
          <a:p>
            <a:pPr lvl="1"/>
            <a:r>
              <a:rPr lang="en-US" sz="1600" dirty="0" smtClean="0"/>
              <a:t>Undersized cells</a:t>
            </a:r>
          </a:p>
          <a:p>
            <a:pPr lvl="2"/>
            <a:r>
              <a:rPr lang="en-US" sz="1200" dirty="0" smtClean="0"/>
              <a:t>unnecessary seeks if dense data and relatively large query</a:t>
            </a:r>
            <a:endParaRPr lang="en-US" sz="2000" dirty="0" smtClean="0"/>
          </a:p>
          <a:p>
            <a:r>
              <a:rPr lang="en-US" sz="2000" dirty="0" smtClean="0"/>
              <a:t>See point (3)</a:t>
            </a:r>
            <a:endParaRPr lang="da-DK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351502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45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chemeClr val="accent1"/>
                </a:solidFill>
              </a:rPr>
              <a:t>Index Construction</a:t>
            </a:r>
            <a:endParaRPr lang="da-DK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lvl="1"/>
            <a:r>
              <a:rPr lang="en-US" sz="2400" dirty="0" smtClean="0"/>
              <a:t>Each cell is also associated with a cost: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3"/>
            <a:r>
              <a:rPr lang="en-US" dirty="0" smtClean="0"/>
              <a:t>where p1,…, p4 represents the current number of points in each of the four quadrants of the cell</a:t>
            </a:r>
          </a:p>
          <a:p>
            <a:pPr lvl="3"/>
            <a:r>
              <a:rPr lang="en-US" dirty="0" smtClean="0"/>
              <a:t>first term represents the probability that the cell gets queried, as before</a:t>
            </a:r>
            <a:endParaRPr lang="da-D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31579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50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chemeClr val="accent1"/>
                </a:solidFill>
              </a:rPr>
              <a:t>Data evolution</a:t>
            </a:r>
            <a:endParaRPr lang="da-DK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Adapt the index &amp; storage with every incoming trajectory</a:t>
            </a:r>
          </a:p>
          <a:p>
            <a:endParaRPr lang="en-US" sz="2400" dirty="0"/>
          </a:p>
          <a:p>
            <a:r>
              <a:rPr lang="en-US" sz="2400" dirty="0" smtClean="0"/>
              <a:t> Three different cases can occur:</a:t>
            </a:r>
          </a:p>
          <a:p>
            <a:pPr lvl="1"/>
            <a:r>
              <a:rPr lang="en-US" sz="2400" dirty="0" smtClean="0"/>
              <a:t>Split</a:t>
            </a:r>
          </a:p>
          <a:p>
            <a:pPr lvl="1"/>
            <a:r>
              <a:rPr lang="en-US" sz="2400" dirty="0" smtClean="0"/>
              <a:t>Merge</a:t>
            </a:r>
          </a:p>
          <a:p>
            <a:pPr lvl="1"/>
            <a:r>
              <a:rPr lang="en-US" sz="2400" dirty="0" smtClean="0"/>
              <a:t>Append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Very fast, incremental operations</a:t>
            </a:r>
            <a:endParaRPr lang="da-DK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3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chemeClr val="accent1"/>
                </a:solidFill>
              </a:rPr>
              <a:t>Split</a:t>
            </a:r>
            <a:endParaRPr lang="da-DK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sz="2400" dirty="0"/>
              <a:t>t</a:t>
            </a:r>
            <a:r>
              <a:rPr lang="en-US" sz="2400" dirty="0" smtClean="0"/>
              <a:t>aking into account</a:t>
            </a:r>
          </a:p>
          <a:p>
            <a:pPr lvl="2"/>
            <a:r>
              <a:rPr lang="en-US" sz="2000" dirty="0" smtClean="0"/>
              <a:t>the current number of points (p1,…,p4) contained in the cell</a:t>
            </a:r>
          </a:p>
          <a:p>
            <a:pPr lvl="2"/>
            <a:r>
              <a:rPr lang="en-US" sz="2000" dirty="0" smtClean="0"/>
              <a:t>the points (n1,…,n4) from the new trajectory split by quadrant </a:t>
            </a:r>
          </a:p>
          <a:p>
            <a:r>
              <a:rPr lang="en-US" sz="2400" dirty="0" smtClean="0"/>
              <a:t>the cost associated with the replacement of the current cell by its four children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new cost smaller than the current cost triggers the split(cell)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da-D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08" y="3789040"/>
            <a:ext cx="6581775" cy="132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59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 smtClean="0">
                <a:solidFill>
                  <a:schemeClr val="accent1"/>
                </a:solidFill>
              </a:rPr>
              <a:t>merge</a:t>
            </a:r>
            <a:endParaRPr lang="da-DK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compute the cost associated with the replacement of the current cell and its three siblings (which can themselves contain sub-cells) by a new parent cell: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2"/>
            <a:r>
              <a:rPr lang="en-US" sz="1600" dirty="0" smtClean="0"/>
              <a:t>where par() retrieves the parent of a cell and</a:t>
            </a:r>
          </a:p>
          <a:p>
            <a:pPr lvl="2"/>
            <a:r>
              <a:rPr lang="en-US" sz="1600" dirty="0" err="1" smtClean="0"/>
              <a:t>desc</a:t>
            </a:r>
            <a:r>
              <a:rPr lang="en-US" sz="1600" dirty="0" smtClean="0"/>
              <a:t>() all the cells in the sub-tree attached to a given parent</a:t>
            </a:r>
          </a:p>
          <a:p>
            <a:r>
              <a:rPr lang="da-DK" sz="2400" dirty="0" err="1" smtClean="0"/>
              <a:t>Merge</a:t>
            </a:r>
            <a:r>
              <a:rPr lang="da-DK" sz="2400" dirty="0" smtClean="0"/>
              <a:t> </a:t>
            </a:r>
            <a:r>
              <a:rPr lang="da-DK" sz="2400" dirty="0" err="1" smtClean="0"/>
              <a:t>routine</a:t>
            </a:r>
            <a:r>
              <a:rPr lang="da-DK" sz="2400" dirty="0" smtClean="0"/>
              <a:t> is </a:t>
            </a:r>
            <a:r>
              <a:rPr lang="da-DK" sz="2400" dirty="0" err="1" smtClean="0"/>
              <a:t>called</a:t>
            </a:r>
            <a:r>
              <a:rPr lang="da-DK" sz="2400" dirty="0" smtClean="0"/>
              <a:t> </a:t>
            </a:r>
            <a:r>
              <a:rPr lang="da-DK" sz="2400" dirty="0" err="1" smtClean="0"/>
              <a:t>when</a:t>
            </a:r>
            <a:r>
              <a:rPr lang="da-DK" sz="2400" dirty="0" smtClean="0"/>
              <a:t> </a:t>
            </a:r>
            <a:r>
              <a:rPr lang="da-DK" sz="2400" dirty="0" err="1" smtClean="0"/>
              <a:t>parent</a:t>
            </a:r>
            <a:r>
              <a:rPr lang="da-DK" sz="2400" dirty="0" smtClean="0"/>
              <a:t> </a:t>
            </a:r>
            <a:r>
              <a:rPr lang="da-DK" sz="2400" dirty="0" err="1" smtClean="0"/>
              <a:t>cost</a:t>
            </a:r>
            <a:r>
              <a:rPr lang="da-DK" sz="2400" dirty="0" smtClean="0"/>
              <a:t> is smaller </a:t>
            </a:r>
            <a:r>
              <a:rPr lang="da-DK" sz="2400" dirty="0" err="1" smtClean="0"/>
              <a:t>than</a:t>
            </a:r>
            <a:r>
              <a:rPr lang="da-DK" sz="2400" dirty="0" smtClean="0"/>
              <a:t> </a:t>
            </a:r>
            <a:r>
              <a:rPr lang="da-DK" sz="2400" dirty="0" err="1" smtClean="0"/>
              <a:t>current</a:t>
            </a:r>
            <a:r>
              <a:rPr lang="da-DK" sz="2400" dirty="0" smtClean="0"/>
              <a:t> </a:t>
            </a:r>
            <a:r>
              <a:rPr lang="da-DK" sz="2400" dirty="0" err="1" smtClean="0"/>
              <a:t>cost</a:t>
            </a:r>
            <a:endParaRPr lang="da-DK" sz="2400" dirty="0" smtClean="0"/>
          </a:p>
          <a:p>
            <a:r>
              <a:rPr lang="da-DK" sz="2400" dirty="0" err="1"/>
              <a:t>h</a:t>
            </a:r>
            <a:r>
              <a:rPr lang="da-DK" sz="2400" dirty="0" err="1" smtClean="0"/>
              <a:t>appens</a:t>
            </a:r>
            <a:r>
              <a:rPr lang="da-DK" sz="2400" dirty="0" smtClean="0"/>
              <a:t> in </a:t>
            </a:r>
            <a:r>
              <a:rPr lang="da-DK" sz="2400" dirty="0" err="1" smtClean="0"/>
              <a:t>sparse</a:t>
            </a:r>
            <a:r>
              <a:rPr lang="da-DK" sz="2400" dirty="0" smtClean="0"/>
              <a:t> </a:t>
            </a:r>
            <a:r>
              <a:rPr lang="da-DK" sz="2400" dirty="0" err="1" smtClean="0"/>
              <a:t>areas</a:t>
            </a:r>
            <a:endParaRPr lang="da-DK" sz="2400" dirty="0" smtClean="0"/>
          </a:p>
          <a:p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960737"/>
            <a:ext cx="66294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2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 smtClean="0">
                <a:solidFill>
                  <a:schemeClr val="accent1"/>
                </a:solidFill>
              </a:rPr>
              <a:t>append</a:t>
            </a:r>
            <a:endParaRPr lang="da-DK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adding a few segments to a cell does not alter the cost of the cell significantly</a:t>
            </a:r>
          </a:p>
          <a:p>
            <a:endParaRPr lang="en-US" sz="2400" dirty="0" smtClean="0"/>
          </a:p>
          <a:p>
            <a:r>
              <a:rPr lang="en-US" sz="2400" dirty="0" smtClean="0"/>
              <a:t>simply append the new data to the page corresponding to the cell and update the values of p1,…,p4.</a:t>
            </a:r>
          </a:p>
          <a:p>
            <a:endParaRPr lang="en-US" sz="2400" dirty="0" smtClean="0"/>
          </a:p>
          <a:p>
            <a:r>
              <a:rPr lang="en-US" sz="2400" dirty="0" smtClean="0"/>
              <a:t>cost penalty is used to avoid splitting or merging</a:t>
            </a:r>
          </a:p>
          <a:p>
            <a:pPr lvl="1"/>
            <a:r>
              <a:rPr lang="en-US" sz="2000" dirty="0" smtClean="0"/>
              <a:t>Split only</a:t>
            </a:r>
          </a:p>
          <a:p>
            <a:pPr lvl="2"/>
            <a:r>
              <a:rPr lang="en-US" sz="1600" i="1" dirty="0" err="1" smtClean="0"/>
              <a:t>ChildCost</a:t>
            </a:r>
            <a:r>
              <a:rPr lang="en-US" sz="1600" i="1" baseline="-25000" dirty="0" err="1" smtClean="0"/>
              <a:t>c</a:t>
            </a:r>
            <a:r>
              <a:rPr lang="en-US" sz="1600" i="1" dirty="0" smtClean="0"/>
              <a:t> x (1+ Ԑ</a:t>
            </a:r>
            <a:r>
              <a:rPr lang="en-US" sz="1600" i="1" baseline="-25000" dirty="0" smtClean="0"/>
              <a:t>cost</a:t>
            </a:r>
            <a:r>
              <a:rPr lang="en-US" sz="1600" i="1" dirty="0" smtClean="0"/>
              <a:t>) &lt; </a:t>
            </a:r>
            <a:r>
              <a:rPr lang="en-US" sz="1600" i="1" dirty="0" err="1" smtClean="0"/>
              <a:t>Cost</a:t>
            </a:r>
            <a:r>
              <a:rPr lang="en-US" sz="1600" i="1" baseline="-25000" dirty="0" err="1" smtClean="0"/>
              <a:t>c</a:t>
            </a:r>
            <a:endParaRPr lang="en-US" sz="1600" i="1" baseline="-25000" dirty="0"/>
          </a:p>
          <a:p>
            <a:pPr lvl="2"/>
            <a:endParaRPr lang="en-US" sz="2000" dirty="0"/>
          </a:p>
          <a:p>
            <a:pPr lvl="1"/>
            <a:r>
              <a:rPr lang="en-US" sz="2000" dirty="0" smtClean="0"/>
              <a:t>Merge only</a:t>
            </a:r>
          </a:p>
          <a:p>
            <a:pPr lvl="2"/>
            <a:r>
              <a:rPr lang="en-US" sz="1600" i="1" dirty="0" err="1" smtClean="0"/>
              <a:t>PreantCost</a:t>
            </a:r>
            <a:r>
              <a:rPr lang="en-US" sz="1600" i="1" baseline="-25000" dirty="0" err="1" smtClean="0"/>
              <a:t>c</a:t>
            </a:r>
            <a:r>
              <a:rPr lang="en-US" sz="1600" i="1" dirty="0" smtClean="0"/>
              <a:t> x (1 + Ԑ</a:t>
            </a:r>
            <a:r>
              <a:rPr lang="en-US" sz="1600" i="1" baseline="-25000" dirty="0" smtClean="0"/>
              <a:t>cost</a:t>
            </a:r>
            <a:r>
              <a:rPr lang="en-US" sz="1600" i="1" dirty="0" smtClean="0"/>
              <a:t>)  &lt; </a:t>
            </a:r>
            <a:r>
              <a:rPr lang="en-US" sz="1600" i="1" dirty="0" err="1" smtClean="0"/>
              <a:t>Cost</a:t>
            </a:r>
            <a:r>
              <a:rPr lang="en-US" sz="1600" i="1" baseline="-25000" dirty="0" err="1" smtClean="0"/>
              <a:t>c</a:t>
            </a:r>
            <a:endParaRPr lang="en-US" sz="1600" i="1" baseline="-25000" dirty="0" smtClean="0"/>
          </a:p>
          <a:p>
            <a:pPr lvl="2"/>
            <a:endParaRPr lang="en-US" sz="1600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37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chemeClr val="accent1"/>
                </a:solidFill>
              </a:rPr>
              <a:t>Query Evolution (1/2)</a:t>
            </a:r>
            <a:endParaRPr lang="da-DK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14116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Highly-skewed queries in practice</a:t>
            </a:r>
          </a:p>
          <a:p>
            <a:r>
              <a:rPr lang="en-US" sz="2000" dirty="0" smtClean="0"/>
              <a:t>EWMA-based re-clustering</a:t>
            </a:r>
          </a:p>
          <a:p>
            <a:pPr lvl="2"/>
            <a:r>
              <a:rPr lang="en-US" sz="2000" dirty="0" smtClean="0"/>
              <a:t>Each cell have exponentially weighted moving average (EWMA) query size </a:t>
            </a:r>
            <a:r>
              <a:rPr lang="en-US" sz="2000" i="1" dirty="0" smtClean="0"/>
              <a:t>QS.</a:t>
            </a:r>
          </a:p>
          <a:p>
            <a:pPr lvl="2"/>
            <a:r>
              <a:rPr lang="en-US" sz="2000" dirty="0" smtClean="0"/>
              <a:t>Whenever a cell is queried,</a:t>
            </a:r>
          </a:p>
          <a:p>
            <a:pPr lvl="2"/>
            <a:endParaRPr lang="en-US" sz="1600" dirty="0" smtClean="0"/>
          </a:p>
          <a:p>
            <a:pPr lvl="3"/>
            <a:r>
              <a:rPr lang="en-US" sz="1600" dirty="0" smtClean="0"/>
              <a:t> EWMA recomputed as </a:t>
            </a:r>
            <a:r>
              <a:rPr lang="en-US" sz="1600" i="1" dirty="0" err="1" smtClean="0"/>
              <a:t>curQS</a:t>
            </a:r>
            <a:r>
              <a:rPr lang="en-US" sz="1600" dirty="0" smtClean="0"/>
              <a:t> and save the value along with QS.</a:t>
            </a:r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3"/>
            <a:r>
              <a:rPr lang="el-GR" sz="1600" dirty="0" smtClean="0"/>
              <a:t>α</a:t>
            </a:r>
            <a:r>
              <a:rPr lang="da-DK" sz="1600" dirty="0" smtClean="0"/>
              <a:t> </a:t>
            </a:r>
            <a:r>
              <a:rPr lang="en-US" sz="1600" dirty="0" smtClean="0"/>
              <a:t>where is an exponential weighting factor</a:t>
            </a:r>
          </a:p>
          <a:p>
            <a:pPr lvl="2"/>
            <a:r>
              <a:rPr lang="da-DK" sz="2000" dirty="0" err="1" smtClean="0"/>
              <a:t>When</a:t>
            </a:r>
            <a:endParaRPr lang="da-DK" sz="2000" dirty="0"/>
          </a:p>
          <a:p>
            <a:pPr marL="914400" lvl="2" indent="0">
              <a:buNone/>
            </a:pPr>
            <a:r>
              <a:rPr lang="da-DK" sz="2000" dirty="0" smtClean="0"/>
              <a:t>	|</a:t>
            </a:r>
            <a:r>
              <a:rPr lang="da-DK" sz="1600" dirty="0" err="1" smtClean="0"/>
              <a:t>curQS.h</a:t>
            </a:r>
            <a:r>
              <a:rPr lang="da-DK" sz="1600" dirty="0" smtClean="0"/>
              <a:t> X </a:t>
            </a:r>
            <a:r>
              <a:rPr lang="da-DK" sz="1600" dirty="0" err="1" smtClean="0"/>
              <a:t>curQS.w</a:t>
            </a:r>
            <a:r>
              <a:rPr lang="da-DK" sz="1600" dirty="0" smtClean="0"/>
              <a:t> – </a:t>
            </a:r>
            <a:r>
              <a:rPr lang="da-DK" sz="1600" dirty="0" err="1" smtClean="0"/>
              <a:t>QS.h</a:t>
            </a:r>
            <a:r>
              <a:rPr lang="da-DK" sz="1600" dirty="0" smtClean="0"/>
              <a:t> X </a:t>
            </a:r>
            <a:r>
              <a:rPr lang="da-DK" sz="1600" dirty="0" err="1" smtClean="0"/>
              <a:t>QS.w</a:t>
            </a:r>
            <a:r>
              <a:rPr lang="da-DK" sz="1600" dirty="0" smtClean="0"/>
              <a:t>| &gt; t , </a:t>
            </a:r>
            <a:r>
              <a:rPr lang="da-DK" sz="1600" dirty="0" err="1" smtClean="0"/>
              <a:t>where</a:t>
            </a:r>
            <a:r>
              <a:rPr lang="da-DK" sz="1600" dirty="0" smtClean="0"/>
              <a:t> t is </a:t>
            </a:r>
            <a:r>
              <a:rPr lang="da-DK" sz="1600" dirty="0" err="1" smtClean="0"/>
              <a:t>some</a:t>
            </a:r>
            <a:r>
              <a:rPr lang="da-DK" sz="1600" dirty="0" smtClean="0"/>
              <a:t> </a:t>
            </a:r>
            <a:r>
              <a:rPr lang="da-DK" sz="1600" dirty="0" err="1" smtClean="0"/>
              <a:t>size</a:t>
            </a:r>
            <a:r>
              <a:rPr lang="da-DK" sz="1600" dirty="0" smtClean="0"/>
              <a:t> </a:t>
            </a:r>
            <a:r>
              <a:rPr lang="da-DK" sz="1600" dirty="0" err="1" smtClean="0"/>
              <a:t>threshold</a:t>
            </a:r>
            <a:endParaRPr lang="da-DK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268" y="4221088"/>
            <a:ext cx="6134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301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chemeClr val="accent1"/>
                </a:solidFill>
              </a:rPr>
              <a:t>Motivation (1/2)</a:t>
            </a:r>
            <a:endParaRPr lang="da-DK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7355160" cy="676671"/>
          </a:xfrm>
        </p:spPr>
        <p:txBody>
          <a:bodyPr>
            <a:normAutofit/>
          </a:bodyPr>
          <a:lstStyle/>
          <a:p>
            <a:r>
              <a:rPr lang="en-US" dirty="0" smtClean="0"/>
              <a:t>Explosion of position-aware devices &amp; apps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492896"/>
            <a:ext cx="4038600" cy="3960440"/>
          </a:xfrm>
        </p:spPr>
        <p:txBody>
          <a:bodyPr>
            <a:normAutofit/>
          </a:bodyPr>
          <a:lstStyle/>
          <a:p>
            <a:r>
              <a:rPr lang="da-DK" dirty="0" err="1" smtClean="0"/>
              <a:t>MIT’s</a:t>
            </a:r>
            <a:r>
              <a:rPr lang="da-DK" dirty="0" smtClean="0"/>
              <a:t> </a:t>
            </a:r>
            <a:r>
              <a:rPr lang="da-DK" dirty="0" err="1" smtClean="0"/>
              <a:t>CarTel</a:t>
            </a:r>
            <a:r>
              <a:rPr lang="da-DK" dirty="0" smtClean="0"/>
              <a:t> </a:t>
            </a:r>
            <a:r>
              <a:rPr lang="da-DK" dirty="0" err="1" smtClean="0"/>
              <a:t>project</a:t>
            </a:r>
            <a:r>
              <a:rPr lang="da-DK" dirty="0"/>
              <a:t> </a:t>
            </a:r>
            <a:r>
              <a:rPr lang="da-DK" dirty="0" smtClean="0"/>
              <a:t>(</a:t>
            </a:r>
            <a:r>
              <a:rPr lang="da-DK" dirty="0" err="1" smtClean="0"/>
              <a:t>Balakrishnan</a:t>
            </a:r>
            <a:r>
              <a:rPr lang="da-DK" dirty="0" smtClean="0"/>
              <a:t>, Madden)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023" y="2531516"/>
            <a:ext cx="4035425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503290" cy="233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45645"/>
            <a:ext cx="3507643" cy="358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0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chemeClr val="accent1"/>
                </a:solidFill>
              </a:rPr>
              <a:t>Query Evolution (2/2)</a:t>
            </a:r>
            <a:endParaRPr lang="da-DK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cost of a cell is dependent on the query size </a:t>
            </a:r>
          </a:p>
          <a:p>
            <a:r>
              <a:rPr lang="en-US" dirty="0" smtClean="0"/>
              <a:t>Re-clustering simply involves applying the cost formulas for </a:t>
            </a:r>
            <a:r>
              <a:rPr lang="en-US" i="1" dirty="0" smtClean="0"/>
              <a:t>split</a:t>
            </a:r>
            <a:r>
              <a:rPr lang="en-US" dirty="0" smtClean="0"/>
              <a:t> and </a:t>
            </a:r>
            <a:r>
              <a:rPr lang="en-US" i="1" dirty="0" smtClean="0"/>
              <a:t>merge with q set to </a:t>
            </a:r>
            <a:r>
              <a:rPr lang="en-US" i="1" dirty="0" err="1" smtClean="0"/>
              <a:t>curQS</a:t>
            </a:r>
            <a:endParaRPr lang="en-US" i="1" dirty="0" smtClean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20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 smtClean="0">
                <a:solidFill>
                  <a:schemeClr val="accent1"/>
                </a:solidFill>
              </a:rPr>
              <a:t>compression</a:t>
            </a:r>
            <a:endParaRPr lang="da-DK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da-DK" sz="2400" dirty="0" smtClean="0"/>
              <a:t>delta </a:t>
            </a:r>
            <a:r>
              <a:rPr lang="da-DK" sz="2400" dirty="0" err="1" smtClean="0"/>
              <a:t>compression</a:t>
            </a:r>
            <a:r>
              <a:rPr lang="da-DK" sz="2400" dirty="0" smtClean="0"/>
              <a:t> </a:t>
            </a:r>
            <a:r>
              <a:rPr lang="da-DK" sz="2400" dirty="0" err="1" smtClean="0"/>
              <a:t>scheme</a:t>
            </a:r>
            <a:endParaRPr lang="da-DK" sz="2400" dirty="0" smtClean="0"/>
          </a:p>
          <a:p>
            <a:endParaRPr lang="da-DK" sz="2400" dirty="0" smtClean="0"/>
          </a:p>
          <a:p>
            <a:endParaRPr lang="da-DK" sz="2400" dirty="0"/>
          </a:p>
          <a:p>
            <a:r>
              <a:rPr lang="da-DK" sz="2400" dirty="0"/>
              <a:t>a</a:t>
            </a:r>
            <a:r>
              <a:rPr lang="da-DK" sz="2400" dirty="0" smtClean="0"/>
              <a:t> </a:t>
            </a:r>
            <a:r>
              <a:rPr lang="da-DK" sz="2400" dirty="0" err="1" smtClean="0"/>
              <a:t>starting</a:t>
            </a:r>
            <a:r>
              <a:rPr lang="da-DK" sz="2400" dirty="0" smtClean="0"/>
              <a:t> </a:t>
            </a:r>
            <a:r>
              <a:rPr lang="da-DK" sz="2400" dirty="0" err="1" smtClean="0"/>
              <a:t>coordinate</a:t>
            </a:r>
            <a:r>
              <a:rPr lang="da-DK" sz="2400" dirty="0" smtClean="0"/>
              <a:t> </a:t>
            </a:r>
            <a:r>
              <a:rPr lang="da-DK" sz="2400" dirty="0" err="1" smtClean="0"/>
              <a:t>followed</a:t>
            </a:r>
            <a:r>
              <a:rPr lang="da-DK" sz="2400" dirty="0" smtClean="0"/>
              <a:t> by series of </a:t>
            </a:r>
            <a:r>
              <a:rPr lang="da-DK" sz="2400" dirty="0" err="1" smtClean="0"/>
              <a:t>delta´s</a:t>
            </a:r>
            <a:endParaRPr lang="da-DK" sz="2400" dirty="0" smtClean="0"/>
          </a:p>
          <a:p>
            <a:endParaRPr lang="da-DK" sz="2400" dirty="0"/>
          </a:p>
          <a:p>
            <a:pPr lvl="2"/>
            <a:endParaRPr lang="da-DK" sz="1600" dirty="0"/>
          </a:p>
          <a:p>
            <a:pPr lvl="2"/>
            <a:r>
              <a:rPr lang="da-DK" sz="1600" dirty="0" err="1" smtClean="0"/>
              <a:t>Where</a:t>
            </a:r>
            <a:endParaRPr lang="da-DK" sz="1600" dirty="0" smtClean="0"/>
          </a:p>
          <a:p>
            <a:pPr lvl="2"/>
            <a:endParaRPr lang="da-DK" sz="1600" dirty="0" smtClean="0"/>
          </a:p>
          <a:p>
            <a:r>
              <a:rPr lang="en-US" sz="2400" dirty="0" smtClean="0"/>
              <a:t>key idea is that each of these deltas can be encoded using significantly less space than the original value</a:t>
            </a:r>
            <a:endParaRPr lang="da-DK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67744"/>
            <a:ext cx="478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01405"/>
            <a:ext cx="62769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149" y="4369109"/>
            <a:ext cx="3383980" cy="28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1818135" cy="155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47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chemeClr val="accent1"/>
                </a:solidFill>
              </a:rPr>
              <a:t>Cluster </a:t>
            </a:r>
            <a:r>
              <a:rPr lang="da-DK" b="1" dirty="0" err="1" smtClean="0">
                <a:solidFill>
                  <a:schemeClr val="accent1"/>
                </a:solidFill>
              </a:rPr>
              <a:t>based</a:t>
            </a:r>
            <a:r>
              <a:rPr lang="da-DK" b="1" dirty="0" smtClean="0">
                <a:solidFill>
                  <a:schemeClr val="accent1"/>
                </a:solidFill>
              </a:rPr>
              <a:t> </a:t>
            </a:r>
            <a:r>
              <a:rPr lang="da-DK" b="1" dirty="0" err="1" smtClean="0">
                <a:solidFill>
                  <a:schemeClr val="accent1"/>
                </a:solidFill>
              </a:rPr>
              <a:t>compression</a:t>
            </a:r>
            <a:r>
              <a:rPr lang="da-DK" b="1" dirty="0" smtClean="0">
                <a:solidFill>
                  <a:schemeClr val="accent1"/>
                </a:solidFill>
              </a:rPr>
              <a:t> (1/2)</a:t>
            </a:r>
            <a:endParaRPr lang="da-DK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da-DK" sz="2000" dirty="0" err="1" smtClean="0"/>
              <a:t>cluster-based</a:t>
            </a:r>
            <a:r>
              <a:rPr lang="da-DK" sz="2000" dirty="0" smtClean="0"/>
              <a:t> </a:t>
            </a:r>
            <a:r>
              <a:rPr lang="da-DK" sz="2000" dirty="0" err="1" smtClean="0"/>
              <a:t>lossy</a:t>
            </a:r>
            <a:r>
              <a:rPr lang="da-DK" sz="2000" dirty="0" smtClean="0"/>
              <a:t> </a:t>
            </a:r>
            <a:r>
              <a:rPr lang="da-DK" sz="2000" dirty="0" err="1" smtClean="0"/>
              <a:t>compression</a:t>
            </a:r>
            <a:endParaRPr lang="da-DK" sz="2000" dirty="0" smtClean="0"/>
          </a:p>
          <a:p>
            <a:pPr lvl="1"/>
            <a:r>
              <a:rPr lang="en-US" sz="2000" dirty="0" smtClean="0"/>
              <a:t>idea is to cluster related sub-trajectories in each cell into cluster groups, and store only one trajectory per group</a:t>
            </a:r>
          </a:p>
          <a:p>
            <a:pPr marL="1371600" lvl="2" indent="-457200">
              <a:buFont typeface="+mj-lt"/>
              <a:buAutoNum type="arabicPeriod"/>
            </a:pPr>
            <a:r>
              <a:rPr lang="da-DK" sz="2000" dirty="0" err="1" smtClean="0"/>
              <a:t>Calculating</a:t>
            </a:r>
            <a:r>
              <a:rPr lang="da-DK" sz="2000" dirty="0" smtClean="0"/>
              <a:t> Distances </a:t>
            </a:r>
            <a:r>
              <a:rPr lang="da-DK" sz="2000" dirty="0" err="1" smtClean="0"/>
              <a:t>Between</a:t>
            </a:r>
            <a:r>
              <a:rPr lang="da-DK" sz="2000" dirty="0" smtClean="0"/>
              <a:t> </a:t>
            </a:r>
            <a:r>
              <a:rPr lang="da-DK" sz="2000" dirty="0" err="1" smtClean="0"/>
              <a:t>Trajectories</a:t>
            </a:r>
            <a:endParaRPr lang="da-DK" sz="2000" dirty="0" smtClean="0"/>
          </a:p>
          <a:p>
            <a:pPr lvl="2"/>
            <a:endParaRPr lang="da-DK" sz="2000" dirty="0"/>
          </a:p>
          <a:p>
            <a:pPr lvl="2"/>
            <a:endParaRPr lang="da-DK" sz="2000" dirty="0" smtClean="0"/>
          </a:p>
          <a:p>
            <a:pPr lvl="2"/>
            <a:endParaRPr lang="da-DK" sz="2000" dirty="0"/>
          </a:p>
          <a:p>
            <a:pPr lvl="2"/>
            <a:endParaRPr lang="da-DK" sz="2000" dirty="0" smtClean="0"/>
          </a:p>
          <a:p>
            <a:pPr lvl="2"/>
            <a:endParaRPr lang="da-DK" sz="2000" dirty="0"/>
          </a:p>
          <a:p>
            <a:pPr lvl="2"/>
            <a:endParaRPr lang="da-DK" sz="2000" dirty="0" smtClean="0"/>
          </a:p>
          <a:p>
            <a:pPr lvl="2"/>
            <a:r>
              <a:rPr lang="da-DK" sz="2000" dirty="0" smtClean="0"/>
              <a:t>Final distance </a:t>
            </a:r>
            <a:r>
              <a:rPr lang="da-DK" sz="2000" dirty="0" err="1" smtClean="0"/>
              <a:t>reported</a:t>
            </a:r>
            <a:r>
              <a:rPr lang="da-DK" sz="2000" dirty="0" smtClean="0"/>
              <a:t>:</a:t>
            </a:r>
          </a:p>
          <a:p>
            <a:pPr lvl="2"/>
            <a:endParaRPr lang="da-DK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79358"/>
            <a:ext cx="52197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625822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53136"/>
            <a:ext cx="56959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715" y="5672691"/>
            <a:ext cx="58388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29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chemeClr val="accent1"/>
                </a:solidFill>
              </a:rPr>
              <a:t>Cluster </a:t>
            </a:r>
            <a:r>
              <a:rPr lang="da-DK" b="1" dirty="0" err="1" smtClean="0">
                <a:solidFill>
                  <a:schemeClr val="accent1"/>
                </a:solidFill>
              </a:rPr>
              <a:t>based</a:t>
            </a:r>
            <a:r>
              <a:rPr lang="da-DK" b="1" dirty="0" smtClean="0">
                <a:solidFill>
                  <a:schemeClr val="accent1"/>
                </a:solidFill>
              </a:rPr>
              <a:t> </a:t>
            </a:r>
            <a:r>
              <a:rPr lang="da-DK" b="1" dirty="0" err="1" smtClean="0">
                <a:solidFill>
                  <a:schemeClr val="accent1"/>
                </a:solidFill>
              </a:rPr>
              <a:t>compression</a:t>
            </a:r>
            <a:r>
              <a:rPr lang="da-DK" b="1" dirty="0" smtClean="0">
                <a:solidFill>
                  <a:schemeClr val="accent1"/>
                </a:solidFill>
              </a:rPr>
              <a:t> (2/2)</a:t>
            </a:r>
            <a:endParaRPr lang="da-DK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 smtClean="0"/>
              <a:t>2. </a:t>
            </a:r>
            <a:r>
              <a:rPr lang="da-DK" sz="2000" dirty="0" err="1" smtClean="0"/>
              <a:t>Calculating</a:t>
            </a:r>
            <a:r>
              <a:rPr lang="da-DK" sz="2000" dirty="0" smtClean="0"/>
              <a:t> </a:t>
            </a:r>
            <a:r>
              <a:rPr lang="da-DK" sz="2000" dirty="0" err="1" smtClean="0"/>
              <a:t>cluster</a:t>
            </a:r>
            <a:r>
              <a:rPr lang="da-DK" sz="2000" dirty="0" smtClean="0"/>
              <a:t> </a:t>
            </a:r>
            <a:r>
              <a:rPr lang="da-DK" sz="2000" dirty="0" err="1" smtClean="0"/>
              <a:t>groups</a:t>
            </a:r>
            <a:endParaRPr lang="da-DK" sz="2000" dirty="0" smtClean="0"/>
          </a:p>
          <a:p>
            <a:pPr marL="0" indent="0">
              <a:buNone/>
            </a:pPr>
            <a:r>
              <a:rPr lang="da-DK" sz="2000" dirty="0" smtClean="0"/>
              <a:t>	</a:t>
            </a:r>
            <a:r>
              <a:rPr lang="da-DK" sz="1800" i="1" dirty="0" err="1" smtClean="0"/>
              <a:t>cluster</a:t>
            </a:r>
            <a:r>
              <a:rPr lang="da-DK" sz="1800" i="1" dirty="0" smtClean="0"/>
              <a:t> </a:t>
            </a:r>
            <a:r>
              <a:rPr lang="da-DK" sz="1800" i="1" dirty="0" err="1" smtClean="0"/>
              <a:t>around</a:t>
            </a:r>
            <a:r>
              <a:rPr lang="da-DK" sz="1800" i="1" dirty="0" smtClean="0"/>
              <a:t> central </a:t>
            </a:r>
            <a:r>
              <a:rPr lang="da-DK" sz="1800" i="1" dirty="0" err="1" smtClean="0"/>
              <a:t>trajectory</a:t>
            </a:r>
            <a:r>
              <a:rPr lang="da-DK" sz="1800" i="1" dirty="0" smtClean="0"/>
              <a:t> (t), </a:t>
            </a:r>
            <a:r>
              <a:rPr lang="da-DK" sz="1800" i="1" dirty="0" err="1" smtClean="0"/>
              <a:t>such</a:t>
            </a:r>
            <a:r>
              <a:rPr lang="da-DK" sz="1800" i="1" dirty="0" smtClean="0"/>
              <a:t> </a:t>
            </a:r>
            <a:r>
              <a:rPr lang="da-DK" sz="1800" i="1" dirty="0" err="1" smtClean="0"/>
              <a:t>that</a:t>
            </a:r>
            <a:r>
              <a:rPr lang="da-DK" sz="1800" i="1" dirty="0" smtClean="0"/>
              <a:t> for all </a:t>
            </a:r>
            <a:r>
              <a:rPr lang="da-DK" sz="1800" i="1" dirty="0" err="1" smtClean="0"/>
              <a:t>trajectories</a:t>
            </a:r>
            <a:r>
              <a:rPr lang="da-DK" sz="1800" i="1" dirty="0" smtClean="0"/>
              <a:t> (t´) in the </a:t>
            </a:r>
            <a:r>
              <a:rPr lang="da-DK" sz="1800" i="1" dirty="0" err="1" smtClean="0"/>
              <a:t>group</a:t>
            </a:r>
            <a:r>
              <a:rPr lang="da-DK" sz="1800" i="1" dirty="0" smtClean="0"/>
              <a:t>  </a:t>
            </a:r>
            <a:r>
              <a:rPr lang="da-DK" sz="1800" i="1" dirty="0" err="1" smtClean="0"/>
              <a:t>dist</a:t>
            </a:r>
            <a:r>
              <a:rPr lang="da-DK" sz="1800" i="1" dirty="0" smtClean="0"/>
              <a:t>(</a:t>
            </a:r>
            <a:r>
              <a:rPr lang="da-DK" sz="1800" i="1" dirty="0" err="1" smtClean="0"/>
              <a:t>t,t</a:t>
            </a:r>
            <a:r>
              <a:rPr lang="da-DK" sz="1800" i="1" dirty="0" smtClean="0"/>
              <a:t>´) &lt; Ԑ</a:t>
            </a:r>
          </a:p>
          <a:p>
            <a:pPr marL="0" indent="0">
              <a:buNone/>
            </a:pPr>
            <a:endParaRPr lang="da-DK" sz="1800" i="1" dirty="0" smtClean="0"/>
          </a:p>
          <a:p>
            <a:pPr marL="0" indent="0">
              <a:buNone/>
            </a:pPr>
            <a:r>
              <a:rPr lang="da-DK" sz="1800" dirty="0" smtClean="0"/>
              <a:t>3. Cluster </a:t>
            </a:r>
            <a:r>
              <a:rPr lang="da-DK" sz="1800" dirty="0" err="1" smtClean="0"/>
              <a:t>groups</a:t>
            </a:r>
            <a:r>
              <a:rPr lang="da-DK" sz="1800" dirty="0" smtClean="0"/>
              <a:t> </a:t>
            </a:r>
            <a:r>
              <a:rPr lang="da-DK" sz="1800" dirty="0" err="1" smtClean="0"/>
              <a:t>stored</a:t>
            </a:r>
            <a:endParaRPr lang="da-DK" sz="1800" dirty="0" smtClean="0"/>
          </a:p>
          <a:p>
            <a:pPr marL="0" indent="0">
              <a:buNone/>
            </a:pPr>
            <a:endParaRPr lang="da-DK" sz="1800" i="1" dirty="0"/>
          </a:p>
          <a:p>
            <a:pPr marL="0" indent="0">
              <a:buNone/>
            </a:pPr>
            <a:r>
              <a:rPr lang="da-DK" sz="1800" dirty="0" smtClean="0"/>
              <a:t>4. Cluster </a:t>
            </a:r>
            <a:r>
              <a:rPr lang="da-DK" sz="1800" dirty="0" err="1" smtClean="0"/>
              <a:t>groups</a:t>
            </a:r>
            <a:r>
              <a:rPr lang="da-DK" sz="1800" dirty="0" smtClean="0"/>
              <a:t> </a:t>
            </a:r>
            <a:r>
              <a:rPr lang="da-DK" sz="1800" dirty="0" err="1" smtClean="0"/>
              <a:t>updated</a:t>
            </a:r>
            <a:endParaRPr lang="da-DK" sz="1800" dirty="0" smtClean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1800" dirty="0" smtClean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1800" dirty="0" smtClean="0"/>
          </a:p>
          <a:p>
            <a:pPr marL="0" indent="0">
              <a:buNone/>
            </a:pPr>
            <a:endParaRPr lang="da-DK" sz="1800" dirty="0" smtClean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600" i="1" dirty="0"/>
              <a:t>*</a:t>
            </a:r>
            <a:r>
              <a:rPr lang="da-DK" sz="1600" i="1" dirty="0" smtClean="0"/>
              <a:t>For </a:t>
            </a:r>
            <a:r>
              <a:rPr lang="da-DK" sz="1600" i="1" dirty="0" err="1" smtClean="0"/>
              <a:t>details</a:t>
            </a:r>
            <a:r>
              <a:rPr lang="da-DK" sz="1600" i="1" dirty="0" smtClean="0"/>
              <a:t> </a:t>
            </a:r>
            <a:r>
              <a:rPr lang="da-DK" sz="1600" i="1" dirty="0" err="1" smtClean="0"/>
              <a:t>about</a:t>
            </a:r>
            <a:r>
              <a:rPr lang="da-DK" sz="1600" i="1" dirty="0" smtClean="0"/>
              <a:t> 3 and 4 , </a:t>
            </a:r>
            <a:r>
              <a:rPr lang="da-DK" sz="1600" i="1" dirty="0" err="1" smtClean="0"/>
              <a:t>see</a:t>
            </a:r>
            <a:r>
              <a:rPr lang="da-DK" sz="1600" i="1" dirty="0" smtClean="0"/>
              <a:t> </a:t>
            </a:r>
            <a:r>
              <a:rPr lang="da-DK" sz="1600" i="1" dirty="0" err="1" smtClean="0"/>
              <a:t>full</a:t>
            </a:r>
            <a:r>
              <a:rPr lang="da-DK" sz="1600" i="1" dirty="0" smtClean="0"/>
              <a:t> </a:t>
            </a:r>
            <a:r>
              <a:rPr lang="da-DK" sz="1600" i="1" dirty="0" err="1" smtClean="0"/>
              <a:t>paper</a:t>
            </a:r>
            <a:r>
              <a:rPr lang="da-DK" sz="1600" i="1" dirty="0" smtClean="0"/>
              <a:t>.</a:t>
            </a:r>
            <a:endParaRPr lang="da-DK" sz="1600" i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332" y="2852936"/>
            <a:ext cx="428421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96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 smtClean="0">
                <a:solidFill>
                  <a:schemeClr val="accent1"/>
                </a:solidFill>
              </a:rPr>
              <a:t>Experimental</a:t>
            </a:r>
            <a:r>
              <a:rPr lang="da-DK" b="1" dirty="0" smtClean="0">
                <a:solidFill>
                  <a:schemeClr val="accent1"/>
                </a:solidFill>
              </a:rPr>
              <a:t> Setup</a:t>
            </a:r>
            <a:endParaRPr lang="da-DK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77500" lnSpcReduction="20000"/>
          </a:bodyPr>
          <a:lstStyle/>
          <a:p>
            <a:r>
              <a:rPr lang="da-DK" dirty="0" smtClean="0"/>
              <a:t> Query </a:t>
            </a:r>
            <a:r>
              <a:rPr lang="da-DK" dirty="0" err="1" smtClean="0"/>
              <a:t>answering</a:t>
            </a:r>
            <a:r>
              <a:rPr lang="da-DK" dirty="0" smtClean="0"/>
              <a:t> on 40-200M GPS </a:t>
            </a:r>
            <a:r>
              <a:rPr lang="da-DK" dirty="0" err="1" smtClean="0"/>
              <a:t>readings</a:t>
            </a:r>
            <a:endParaRPr lang="da-DK" dirty="0" smtClean="0"/>
          </a:p>
          <a:p>
            <a:pPr lvl="1"/>
            <a:r>
              <a:rPr lang="da-DK" dirty="0" smtClean="0"/>
              <a:t> </a:t>
            </a:r>
            <a:r>
              <a:rPr lang="da-DK" dirty="0" err="1" smtClean="0"/>
              <a:t>CarTel</a:t>
            </a:r>
            <a:r>
              <a:rPr lang="da-DK" dirty="0" smtClean="0"/>
              <a:t> data</a:t>
            </a:r>
          </a:p>
          <a:p>
            <a:pPr lvl="1"/>
            <a:r>
              <a:rPr lang="da-DK" dirty="0" smtClean="0"/>
              <a:t> Large </a:t>
            </a:r>
            <a:r>
              <a:rPr lang="da-DK" dirty="0" err="1" smtClean="0"/>
              <a:t>queries</a:t>
            </a:r>
            <a:r>
              <a:rPr lang="da-DK" dirty="0" smtClean="0"/>
              <a:t> (0.1% / 1% / 10%)</a:t>
            </a:r>
          </a:p>
          <a:p>
            <a:pPr lvl="1"/>
            <a:endParaRPr lang="da-DK" dirty="0" smtClean="0"/>
          </a:p>
          <a:p>
            <a:r>
              <a:rPr lang="da-DK" dirty="0" smtClean="0"/>
              <a:t> </a:t>
            </a:r>
            <a:r>
              <a:rPr lang="da-DK" dirty="0" err="1" smtClean="0"/>
              <a:t>Approaches</a:t>
            </a:r>
            <a:r>
              <a:rPr lang="da-DK" dirty="0" smtClean="0"/>
              <a:t> </a:t>
            </a:r>
            <a:r>
              <a:rPr lang="da-DK" dirty="0" err="1" smtClean="0"/>
              <a:t>compared</a:t>
            </a:r>
            <a:endParaRPr lang="da-DK" dirty="0" smtClean="0"/>
          </a:p>
          <a:p>
            <a:pPr lvl="1"/>
            <a:r>
              <a:rPr lang="da-DK" dirty="0" smtClean="0"/>
              <a:t> </a:t>
            </a:r>
            <a:r>
              <a:rPr lang="da-DK" dirty="0" err="1" smtClean="0"/>
              <a:t>PostGIS</a:t>
            </a:r>
            <a:endParaRPr lang="da-DK" dirty="0" smtClean="0"/>
          </a:p>
          <a:p>
            <a:pPr lvl="1"/>
            <a:r>
              <a:rPr lang="da-DK" dirty="0" smtClean="0"/>
              <a:t>Optimal </a:t>
            </a:r>
            <a:r>
              <a:rPr lang="da-DK" dirty="0" err="1" smtClean="0"/>
              <a:t>trajectory</a:t>
            </a:r>
            <a:r>
              <a:rPr lang="da-DK" dirty="0" smtClean="0"/>
              <a:t> </a:t>
            </a:r>
            <a:r>
              <a:rPr lang="da-DK" dirty="0" err="1" smtClean="0"/>
              <a:t>segmentation</a:t>
            </a:r>
            <a:endParaRPr lang="da-DK" dirty="0"/>
          </a:p>
          <a:p>
            <a:pPr lvl="1"/>
            <a:r>
              <a:rPr lang="da-DK" dirty="0" err="1" smtClean="0"/>
              <a:t>TrajStore</a:t>
            </a:r>
            <a:endParaRPr lang="da-DK" dirty="0" smtClean="0"/>
          </a:p>
          <a:p>
            <a:pPr lvl="1"/>
            <a:endParaRPr lang="da-DK" dirty="0" smtClean="0"/>
          </a:p>
          <a:p>
            <a:r>
              <a:rPr lang="da-DK" dirty="0" smtClean="0"/>
              <a:t> </a:t>
            </a:r>
            <a:r>
              <a:rPr lang="da-DK" dirty="0" err="1" smtClean="0"/>
              <a:t>TrajStore</a:t>
            </a:r>
            <a:r>
              <a:rPr lang="da-DK" dirty="0" smtClean="0"/>
              <a:t> variants</a:t>
            </a:r>
          </a:p>
          <a:p>
            <a:pPr lvl="1"/>
            <a:r>
              <a:rPr lang="da-DK" dirty="0" smtClean="0"/>
              <a:t> </a:t>
            </a:r>
            <a:r>
              <a:rPr lang="da-DK" dirty="0" err="1" smtClean="0"/>
              <a:t>Fixed</a:t>
            </a:r>
            <a:r>
              <a:rPr lang="da-DK" dirty="0" smtClean="0"/>
              <a:t> </a:t>
            </a:r>
            <a:r>
              <a:rPr lang="da-DK" dirty="0" err="1" smtClean="0"/>
              <a:t>grid</a:t>
            </a:r>
            <a:endParaRPr lang="da-DK" dirty="0" smtClean="0"/>
          </a:p>
          <a:p>
            <a:pPr lvl="1"/>
            <a:r>
              <a:rPr lang="da-DK" dirty="0" smtClean="0"/>
              <a:t> </a:t>
            </a:r>
            <a:r>
              <a:rPr lang="da-DK" dirty="0" err="1" smtClean="0"/>
              <a:t>Capacity-bound</a:t>
            </a:r>
            <a:r>
              <a:rPr lang="da-DK" dirty="0" smtClean="0"/>
              <a:t> </a:t>
            </a:r>
            <a:r>
              <a:rPr lang="da-DK" dirty="0" err="1" smtClean="0"/>
              <a:t>quadtree</a:t>
            </a:r>
            <a:endParaRPr lang="da-DK" dirty="0" smtClean="0"/>
          </a:p>
          <a:p>
            <a:pPr lvl="1"/>
            <a:r>
              <a:rPr lang="da-DK" dirty="0" smtClean="0"/>
              <a:t> </a:t>
            </a:r>
            <a:r>
              <a:rPr lang="da-DK" dirty="0" err="1" smtClean="0"/>
              <a:t>Compression</a:t>
            </a:r>
            <a:r>
              <a:rPr lang="da-DK" dirty="0" smtClean="0"/>
              <a:t> </a:t>
            </a:r>
            <a:r>
              <a:rPr lang="da-DK" dirty="0" err="1" smtClean="0"/>
              <a:t>schemes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775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accent1"/>
                </a:solidFill>
              </a:rPr>
              <a:t>Experiments 1</a:t>
            </a:r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Experiment 1: Query </a:t>
            </a:r>
            <a:r>
              <a:rPr lang="da-DK" dirty="0" err="1" smtClean="0"/>
              <a:t>Size</a:t>
            </a:r>
            <a:r>
              <a:rPr lang="da-DK" dirty="0" smtClean="0"/>
              <a:t>:</a:t>
            </a:r>
            <a:endParaRPr lang="da-DK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8816423" cy="228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89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 err="1" smtClean="0">
                <a:solidFill>
                  <a:schemeClr val="accent1"/>
                </a:solidFill>
              </a:rPr>
              <a:t>Thank</a:t>
            </a:r>
            <a:r>
              <a:rPr lang="da-DK" b="1" dirty="0" smtClean="0">
                <a:solidFill>
                  <a:schemeClr val="accent1"/>
                </a:solidFill>
              </a:rPr>
              <a:t> </a:t>
            </a:r>
            <a:r>
              <a:rPr lang="da-DK" b="1" dirty="0" err="1" smtClean="0">
                <a:solidFill>
                  <a:schemeClr val="accent1"/>
                </a:solidFill>
              </a:rPr>
              <a:t>you</a:t>
            </a:r>
            <a:endParaRPr lang="da-DK" b="1" dirty="0">
              <a:solidFill>
                <a:schemeClr val="accent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22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chemeClr val="accent1"/>
                </a:solidFill>
              </a:rPr>
              <a:t>Motivation (2/2)</a:t>
            </a:r>
            <a:endParaRPr lang="da-DK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CarTel</a:t>
            </a:r>
            <a:endParaRPr lang="en-US" dirty="0" smtClean="0"/>
          </a:p>
          <a:p>
            <a:pPr lvl="1"/>
            <a:r>
              <a:rPr lang="en-US" dirty="0" smtClean="0"/>
              <a:t>Massive amounts of GPS data</a:t>
            </a:r>
          </a:p>
          <a:p>
            <a:pPr lvl="1"/>
            <a:r>
              <a:rPr lang="en-US" dirty="0" smtClean="0"/>
              <a:t>Real-time, high insert rates</a:t>
            </a:r>
          </a:p>
          <a:p>
            <a:pPr lvl="1"/>
            <a:r>
              <a:rPr lang="en-US" dirty="0" smtClean="0"/>
              <a:t>Large spatiotemporal queries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New class of applications</a:t>
            </a:r>
            <a:endParaRPr lang="en-US" dirty="0"/>
          </a:p>
          <a:p>
            <a:pPr marL="742950" lvl="2" indent="-342900"/>
            <a:r>
              <a:rPr lang="en-US" dirty="0" smtClean="0"/>
              <a:t> Live feeds from large fleets of mobile objects</a:t>
            </a:r>
          </a:p>
          <a:p>
            <a:pPr marL="400050" lvl="2" indent="0">
              <a:buNone/>
            </a:pPr>
            <a:endParaRPr lang="en-US" dirty="0" smtClean="0"/>
          </a:p>
          <a:p>
            <a:r>
              <a:rPr lang="en-US" dirty="0" smtClean="0"/>
              <a:t>Current solutions (e.g., </a:t>
            </a:r>
            <a:r>
              <a:rPr lang="en-US" dirty="0" err="1" smtClean="0"/>
              <a:t>PostGIS</a:t>
            </a:r>
            <a:r>
              <a:rPr lang="en-US" dirty="0" smtClean="0"/>
              <a:t>) failed</a:t>
            </a:r>
          </a:p>
          <a:p>
            <a:pPr lvl="1"/>
            <a:r>
              <a:rPr lang="en-US" dirty="0" smtClean="0"/>
              <a:t> Designed for (relatively) sparse data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232" y="1772816"/>
            <a:ext cx="23622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38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 smtClean="0">
                <a:solidFill>
                  <a:schemeClr val="accent1"/>
                </a:solidFill>
              </a:rPr>
              <a:t>Outline</a:t>
            </a:r>
            <a:endParaRPr lang="da-DK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 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lvl="1"/>
            <a:r>
              <a:rPr lang="da-DK" i="1" dirty="0" smtClean="0">
                <a:solidFill>
                  <a:schemeClr val="bg1">
                    <a:lumMod val="65000"/>
                  </a:schemeClr>
                </a:solidFill>
              </a:rPr>
              <a:t>Large-</a:t>
            </a:r>
            <a:r>
              <a:rPr lang="da-DK" i="1" dirty="0" err="1" smtClean="0">
                <a:solidFill>
                  <a:schemeClr val="bg1">
                    <a:lumMod val="65000"/>
                  </a:schemeClr>
                </a:solidFill>
              </a:rPr>
              <a:t>Scale</a:t>
            </a:r>
            <a:r>
              <a:rPr lang="da-DK" i="1" dirty="0" smtClean="0">
                <a:solidFill>
                  <a:schemeClr val="bg1">
                    <a:lumMod val="65000"/>
                  </a:schemeClr>
                </a:solidFill>
              </a:rPr>
              <a:t> GPS Data Mining</a:t>
            </a:r>
          </a:p>
          <a:p>
            <a:r>
              <a:rPr lang="da-DK" dirty="0" err="1" smtClean="0"/>
              <a:t>TrajStore</a:t>
            </a:r>
            <a:endParaRPr lang="da-DK" dirty="0" smtClean="0"/>
          </a:p>
          <a:p>
            <a:pPr lvl="1"/>
            <a:r>
              <a:rPr lang="da-DK" i="1" dirty="0" smtClean="0"/>
              <a:t>Architecture</a:t>
            </a:r>
          </a:p>
          <a:p>
            <a:pPr lvl="1"/>
            <a:r>
              <a:rPr lang="da-DK" i="1" dirty="0" err="1" smtClean="0"/>
              <a:t>Sparse</a:t>
            </a:r>
            <a:r>
              <a:rPr lang="da-DK" i="1" dirty="0" smtClean="0"/>
              <a:t> </a:t>
            </a:r>
            <a:r>
              <a:rPr lang="da-DK" i="1" dirty="0" err="1" smtClean="0"/>
              <a:t>Spatial</a:t>
            </a:r>
            <a:r>
              <a:rPr lang="da-DK" i="1" dirty="0" smtClean="0"/>
              <a:t> Index</a:t>
            </a:r>
          </a:p>
          <a:p>
            <a:pPr lvl="1"/>
            <a:r>
              <a:rPr lang="da-DK" i="1" dirty="0" err="1" smtClean="0"/>
              <a:t>Adaptivity</a:t>
            </a:r>
            <a:endParaRPr lang="da-DK" i="1" dirty="0" smtClean="0"/>
          </a:p>
          <a:p>
            <a:pPr lvl="1"/>
            <a:r>
              <a:rPr lang="da-DK" i="1" dirty="0" err="1" smtClean="0"/>
              <a:t>Compression</a:t>
            </a:r>
            <a:endParaRPr lang="da-DK" i="1" dirty="0" smtClean="0"/>
          </a:p>
          <a:p>
            <a:r>
              <a:rPr lang="da-DK" dirty="0" smtClean="0"/>
              <a:t>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58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 smtClean="0">
                <a:solidFill>
                  <a:schemeClr val="accent1"/>
                </a:solidFill>
              </a:rPr>
              <a:t>TrajStore</a:t>
            </a:r>
            <a:endParaRPr lang="da-DK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Adaptive system to store &amp; </a:t>
            </a:r>
            <a:r>
              <a:rPr lang="da-DK" dirty="0" err="1" smtClean="0"/>
              <a:t>query</a:t>
            </a:r>
            <a:r>
              <a:rPr lang="da-DK" dirty="0" smtClean="0"/>
              <a:t> </a:t>
            </a:r>
            <a:r>
              <a:rPr lang="da-DK" dirty="0" err="1" smtClean="0"/>
              <a:t>very</a:t>
            </a:r>
            <a:r>
              <a:rPr lang="da-DK" dirty="0" smtClean="0"/>
              <a:t> large</a:t>
            </a:r>
          </a:p>
          <a:p>
            <a:r>
              <a:rPr lang="da-DK" dirty="0" err="1" smtClean="0"/>
              <a:t>trajectory</a:t>
            </a:r>
            <a:r>
              <a:rPr lang="da-DK" dirty="0" smtClean="0"/>
              <a:t> data sets</a:t>
            </a:r>
          </a:p>
          <a:p>
            <a:pPr lvl="1"/>
            <a:r>
              <a:rPr lang="da-DK" dirty="0" err="1" smtClean="0"/>
              <a:t>Sparse</a:t>
            </a:r>
            <a:r>
              <a:rPr lang="da-DK" dirty="0" smtClean="0"/>
              <a:t>, non-overlapping </a:t>
            </a:r>
            <a:r>
              <a:rPr lang="da-DK" dirty="0" err="1" smtClean="0"/>
              <a:t>spatial</a:t>
            </a:r>
            <a:r>
              <a:rPr lang="da-DK" dirty="0" smtClean="0"/>
              <a:t> </a:t>
            </a:r>
            <a:r>
              <a:rPr lang="da-DK" dirty="0" err="1" smtClean="0"/>
              <a:t>index</a:t>
            </a:r>
            <a:endParaRPr lang="da-DK" dirty="0"/>
          </a:p>
          <a:p>
            <a:pPr lvl="1"/>
            <a:r>
              <a:rPr lang="da-DK" dirty="0" smtClean="0"/>
              <a:t> </a:t>
            </a:r>
            <a:r>
              <a:rPr lang="da-DK" dirty="0" err="1" smtClean="0"/>
              <a:t>Chunk-based</a:t>
            </a:r>
            <a:r>
              <a:rPr lang="da-DK" dirty="0" smtClean="0"/>
              <a:t> data </a:t>
            </a:r>
            <a:r>
              <a:rPr lang="da-DK" dirty="0" err="1" smtClean="0"/>
              <a:t>organization</a:t>
            </a:r>
            <a:endParaRPr lang="da-DK" dirty="0"/>
          </a:p>
          <a:p>
            <a:pPr lvl="2"/>
            <a:r>
              <a:rPr lang="da-DK" dirty="0" err="1" smtClean="0"/>
              <a:t>co</a:t>
            </a:r>
            <a:r>
              <a:rPr lang="da-DK" dirty="0" smtClean="0"/>
              <a:t>-location, </a:t>
            </a:r>
            <a:r>
              <a:rPr lang="da-DK" dirty="0" err="1" smtClean="0"/>
              <a:t>dense-packing</a:t>
            </a:r>
            <a:r>
              <a:rPr lang="da-DK" dirty="0" smtClean="0"/>
              <a:t> &amp; </a:t>
            </a:r>
            <a:r>
              <a:rPr lang="da-DK" dirty="0" err="1" smtClean="0"/>
              <a:t>compression</a:t>
            </a:r>
            <a:endParaRPr lang="da-DK" dirty="0"/>
          </a:p>
          <a:p>
            <a:pPr lvl="1"/>
            <a:r>
              <a:rPr lang="da-DK" dirty="0" smtClean="0"/>
              <a:t> </a:t>
            </a:r>
            <a:r>
              <a:rPr lang="da-DK" dirty="0" err="1" smtClean="0"/>
              <a:t>Buffered</a:t>
            </a:r>
            <a:r>
              <a:rPr lang="da-DK" dirty="0" smtClean="0"/>
              <a:t>, </a:t>
            </a:r>
            <a:r>
              <a:rPr lang="da-DK" dirty="0" err="1" smtClean="0"/>
              <a:t>amortized</a:t>
            </a:r>
            <a:r>
              <a:rPr lang="da-DK" dirty="0" smtClean="0"/>
              <a:t> IO operations</a:t>
            </a:r>
          </a:p>
          <a:p>
            <a:endParaRPr lang="da-DK" dirty="0"/>
          </a:p>
          <a:p>
            <a:r>
              <a:rPr lang="da-DK" dirty="0" smtClean="0"/>
              <a:t> </a:t>
            </a:r>
            <a:r>
              <a:rPr lang="da-DK" b="1" dirty="0" err="1" smtClean="0">
                <a:solidFill>
                  <a:schemeClr val="accent6">
                    <a:lumMod val="50000"/>
                  </a:schemeClr>
                </a:solidFill>
              </a:rPr>
              <a:t>Minimization</a:t>
            </a:r>
            <a:r>
              <a:rPr lang="da-DK" b="1" dirty="0" smtClean="0">
                <a:solidFill>
                  <a:schemeClr val="accent6">
                    <a:lumMod val="50000"/>
                  </a:schemeClr>
                </a:solidFill>
              </a:rPr>
              <a:t> of total IO </a:t>
            </a:r>
            <a:r>
              <a:rPr lang="da-DK" b="1" dirty="0" err="1" smtClean="0">
                <a:solidFill>
                  <a:schemeClr val="accent6">
                    <a:lumMod val="50000"/>
                  </a:schemeClr>
                </a:solidFill>
              </a:rPr>
              <a:t>cost</a:t>
            </a:r>
            <a:endParaRPr lang="da-DK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13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da-DK" b="1" dirty="0" smtClean="0">
                <a:solidFill>
                  <a:schemeClr val="accent1"/>
                </a:solidFill>
              </a:rPr>
              <a:t>Architecture</a:t>
            </a:r>
            <a:endParaRPr lang="da-DK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88436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89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chemeClr val="accent1"/>
                </a:solidFill>
              </a:rPr>
              <a:t>OVERVIEW OF APPROACH</a:t>
            </a:r>
            <a:endParaRPr lang="da-DK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query Q(T, r, t)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i="1" dirty="0" smtClean="0"/>
              <a:t>where  (T) represents a table ,  (r) a spatial region (in the form of a rectangle), and  (t) a temporal range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i="1" dirty="0" smtClean="0"/>
              <a:t>Return a set of sub-trajectories within ‘r’ during ‘t’ </a:t>
            </a:r>
          </a:p>
          <a:p>
            <a:pPr lvl="1"/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Table have schema (f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,f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,f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…</a:t>
            </a:r>
            <a:r>
              <a:rPr lang="en-US" sz="2000" b="1" dirty="0" err="1" smtClean="0"/>
              <a:t>f</a:t>
            </a:r>
            <a:r>
              <a:rPr lang="en-US" sz="2000" b="1" baseline="-25000" dirty="0" err="1" smtClean="0"/>
              <a:t>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</a:t>
            </a:r>
            <a:r>
              <a:rPr lang="en-US" sz="2000" b="1" baseline="-25000" dirty="0" err="1" smtClean="0"/>
              <a:t>j</a:t>
            </a:r>
            <a:r>
              <a:rPr lang="en-US" sz="2000" b="1" dirty="0" smtClean="0"/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i="1" dirty="0" smtClean="0"/>
              <a:t>Where f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,f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,f</a:t>
            </a:r>
            <a:r>
              <a:rPr lang="en-US" sz="2000" i="1" baseline="-25000" dirty="0" smtClean="0"/>
              <a:t>3</a:t>
            </a:r>
            <a:r>
              <a:rPr lang="en-US" sz="2000" i="1" dirty="0" smtClean="0"/>
              <a:t>…</a:t>
            </a:r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n</a:t>
            </a:r>
            <a:r>
              <a:rPr lang="en-US" sz="2000" i="1" dirty="0" smtClean="0"/>
              <a:t> are metadata pertaining to Trajectory </a:t>
            </a:r>
            <a:r>
              <a:rPr lang="en-US" sz="2000" i="1" dirty="0" err="1" smtClean="0"/>
              <a:t>T</a:t>
            </a:r>
            <a:r>
              <a:rPr lang="en-US" sz="2000" i="1" baseline="-25000" dirty="0" err="1" smtClean="0"/>
              <a:t>j</a:t>
            </a:r>
            <a:r>
              <a:rPr lang="en-US" sz="2000" i="1" dirty="0" smtClean="0"/>
              <a:t>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i="1" dirty="0" smtClean="0"/>
              <a:t>Metadata may include trajectory ID, </a:t>
            </a:r>
            <a:r>
              <a:rPr lang="en-US" sz="2000" i="1" dirty="0" err="1" smtClean="0"/>
              <a:t>userID</a:t>
            </a:r>
            <a:r>
              <a:rPr lang="en-US" sz="2000" i="1" dirty="0" smtClean="0"/>
              <a:t> (collector of data) etc.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i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Trajectory is a simple vector of </a:t>
            </a:r>
            <a:r>
              <a:rPr lang="en-US" sz="2000" b="1" i="1" dirty="0" smtClean="0"/>
              <a:t>(</a:t>
            </a:r>
            <a:r>
              <a:rPr lang="en-US" sz="2000" b="1" i="1" dirty="0" err="1" smtClean="0"/>
              <a:t>x,y,t</a:t>
            </a:r>
            <a:r>
              <a:rPr lang="en-US" sz="2000" b="1" i="1" dirty="0" smtClean="0"/>
              <a:t>) </a:t>
            </a:r>
            <a:r>
              <a:rPr lang="en-US" sz="2000" b="1" dirty="0" smtClean="0"/>
              <a:t>or </a:t>
            </a:r>
            <a:r>
              <a:rPr lang="en-US" sz="2000" b="1" i="1" dirty="0" smtClean="0"/>
              <a:t>(</a:t>
            </a:r>
            <a:r>
              <a:rPr lang="en-US" sz="2000" b="1" i="1" dirty="0" err="1" smtClean="0"/>
              <a:t>x,y,z,t</a:t>
            </a:r>
            <a:r>
              <a:rPr lang="en-US" sz="2000" b="1" i="1" dirty="0" smtClean="0"/>
              <a:t>), ordered by timestamp t.</a:t>
            </a:r>
          </a:p>
          <a:p>
            <a:pPr marL="914400" lvl="2" indent="0">
              <a:buNone/>
            </a:pPr>
            <a:endParaRPr lang="en-US" sz="2000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33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chemeClr val="accent1"/>
                </a:solidFill>
              </a:rPr>
              <a:t>Query </a:t>
            </a:r>
            <a:r>
              <a:rPr lang="da-DK" b="1" dirty="0" err="1" smtClean="0">
                <a:solidFill>
                  <a:schemeClr val="accent1"/>
                </a:solidFill>
              </a:rPr>
              <a:t>processing</a:t>
            </a:r>
            <a:endParaRPr lang="da-DK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Given Q(T, r, t)</a:t>
            </a:r>
          </a:p>
          <a:p>
            <a:pPr lvl="1"/>
            <a:r>
              <a:rPr lang="en-US" sz="2400" dirty="0" smtClean="0"/>
              <a:t>lookup on the spatial index to retrieve the cells overlapping r.</a:t>
            </a:r>
          </a:p>
          <a:p>
            <a:pPr lvl="1"/>
            <a:r>
              <a:rPr lang="en-US" sz="2400" dirty="0" smtClean="0"/>
              <a:t>uses the time-stamp index to find all relevant pages that overlap t within a cell</a:t>
            </a:r>
          </a:p>
          <a:p>
            <a:pPr lvl="1"/>
            <a:r>
              <a:rPr lang="en-US" sz="2400" dirty="0" smtClean="0"/>
              <a:t>fetches the pages from disk and  do scans</a:t>
            </a:r>
          </a:p>
          <a:p>
            <a:pPr lvl="1"/>
            <a:r>
              <a:rPr lang="en-US" sz="2400" dirty="0" smtClean="0"/>
              <a:t>a set of (sub-trajectory, time-stamp) pairs</a:t>
            </a:r>
          </a:p>
          <a:p>
            <a:pPr lvl="1"/>
            <a:r>
              <a:rPr lang="en-US" sz="2400" dirty="0" smtClean="0"/>
              <a:t>assembles sub-trajectories from the same trajectory together in time-stamp</a:t>
            </a:r>
            <a:endParaRPr lang="da-DK" sz="2400" dirty="0" smtClean="0"/>
          </a:p>
          <a:p>
            <a:pPr lvl="1"/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16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chemeClr val="accent1"/>
                </a:solidFill>
              </a:rPr>
              <a:t>Index &amp; Storage</a:t>
            </a:r>
            <a:endParaRPr lang="da-DK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597666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5085184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Spatial index: </a:t>
            </a:r>
            <a:r>
              <a:rPr lang="en-US" sz="2800" dirty="0" err="1" smtClean="0"/>
              <a:t>quadtree</a:t>
            </a:r>
            <a:endParaRPr lang="en-US" sz="28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[new] Optimal </a:t>
            </a:r>
            <a:r>
              <a:rPr lang="en-US" sz="2800" dirty="0" err="1" smtClean="0"/>
              <a:t>quadtree</a:t>
            </a:r>
            <a:r>
              <a:rPr lang="en-US" sz="2800" dirty="0" smtClean="0"/>
              <a:t> construction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[new] Adaptive, index-driven data storage</a:t>
            </a:r>
            <a:endParaRPr lang="da-DK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5265-AA41-4F74-9947-FA596E0400B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025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1065</Words>
  <Application>Microsoft Office PowerPoint</Application>
  <PresentationFormat>On-screen Show (4:3)</PresentationFormat>
  <Paragraphs>259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TrajStore: an Adaptive Storage System for Very Large Trajectory Data Sets</vt:lpstr>
      <vt:lpstr>Motivation (1/2)</vt:lpstr>
      <vt:lpstr>Motivation (2/2)</vt:lpstr>
      <vt:lpstr>Outline</vt:lpstr>
      <vt:lpstr>TrajStore</vt:lpstr>
      <vt:lpstr>Architecture</vt:lpstr>
      <vt:lpstr>OVERVIEW OF APPROACH</vt:lpstr>
      <vt:lpstr>Query processing</vt:lpstr>
      <vt:lpstr>Index &amp; Storage</vt:lpstr>
      <vt:lpstr> Spatial Index (1/2)</vt:lpstr>
      <vt:lpstr> Spatial Index (2/2)</vt:lpstr>
      <vt:lpstr>Optimal quadtree construction</vt:lpstr>
      <vt:lpstr>Adaptive multi-level grid approach</vt:lpstr>
      <vt:lpstr>Index Construction</vt:lpstr>
      <vt:lpstr>Data evolution</vt:lpstr>
      <vt:lpstr>Split</vt:lpstr>
      <vt:lpstr>merge</vt:lpstr>
      <vt:lpstr>append</vt:lpstr>
      <vt:lpstr>Query Evolution (1/2)</vt:lpstr>
      <vt:lpstr>Query Evolution (2/2)</vt:lpstr>
      <vt:lpstr>compression</vt:lpstr>
      <vt:lpstr>Cluster based compression (1/2)</vt:lpstr>
      <vt:lpstr>Cluster based compression (2/2)</vt:lpstr>
      <vt:lpstr>Experimental Setup</vt:lpstr>
      <vt:lpstr>Experiments 1</vt:lpstr>
      <vt:lpstr>Thank you</vt:lpstr>
    </vt:vector>
  </TitlesOfParts>
  <Company>AAU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TrajStore: an Adaptive Storage System for Very Large Trajectory Data Sets</dc:title>
  <dc:creator>Asif Iqbal Baba</dc:creator>
  <cp:lastModifiedBy>Asif Iqbal Baba</cp:lastModifiedBy>
  <cp:revision>59</cp:revision>
  <dcterms:created xsi:type="dcterms:W3CDTF">2012-04-30T11:52:22Z</dcterms:created>
  <dcterms:modified xsi:type="dcterms:W3CDTF">2012-05-02T10:21:02Z</dcterms:modified>
</cp:coreProperties>
</file>