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4"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706" autoAdjust="0"/>
  </p:normalViewPr>
  <p:slideViewPr>
    <p:cSldViewPr>
      <p:cViewPr varScale="1">
        <p:scale>
          <a:sx n="63" d="100"/>
          <a:sy n="63" d="100"/>
        </p:scale>
        <p:origin x="-159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2" descr="daisylogo_1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7750" y="981075"/>
            <a:ext cx="7048500" cy="489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descr="aau_logo_e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38900" y="188913"/>
            <a:ext cx="2597150" cy="49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5330" name="Rectangle 2"/>
          <p:cNvSpPr>
            <a:spLocks noGrp="1" noChangeArrowheads="1"/>
          </p:cNvSpPr>
          <p:nvPr>
            <p:ph type="ctrTitle"/>
          </p:nvPr>
        </p:nvSpPr>
        <p:spPr>
          <a:xfrm>
            <a:off x="288925" y="1476375"/>
            <a:ext cx="8564563" cy="1447800"/>
          </a:xfrm>
        </p:spPr>
        <p:txBody>
          <a:bodyPr anchor="b"/>
          <a:lstStyle>
            <a:lvl1pPr algn="ctr">
              <a:defRPr sz="4000" b="1"/>
            </a:lvl1pPr>
          </a:lstStyle>
          <a:p>
            <a:r>
              <a:rPr lang="en-US" smtClean="0"/>
              <a:t>Click to edit Master title style</a:t>
            </a:r>
            <a:endParaRPr lang="en-US"/>
          </a:p>
        </p:txBody>
      </p:sp>
      <p:sp>
        <p:nvSpPr>
          <p:cNvPr id="355331" name="Rectangle 3"/>
          <p:cNvSpPr>
            <a:spLocks noGrp="1" noChangeArrowheads="1"/>
          </p:cNvSpPr>
          <p:nvPr>
            <p:ph type="subTitle" idx="1"/>
          </p:nvPr>
        </p:nvSpPr>
        <p:spPr>
          <a:xfrm>
            <a:off x="708025" y="3446463"/>
            <a:ext cx="7727950" cy="2143125"/>
          </a:xfrm>
        </p:spPr>
        <p:txBody>
          <a:bodyPr/>
          <a:lstStyle>
            <a:lvl1pPr marL="0" indent="0" algn="ctr">
              <a:buFontTx/>
              <a:buNone/>
              <a:defRPr sz="2800" b="1"/>
            </a:lvl1pPr>
          </a:lstStyle>
          <a:p>
            <a:r>
              <a:rPr lang="en-US" smtClean="0"/>
              <a:t>Click to edit Master subtitle style</a:t>
            </a:r>
            <a:endParaRPr lang="en-US"/>
          </a:p>
        </p:txBody>
      </p:sp>
      <p:sp>
        <p:nvSpPr>
          <p:cNvPr id="6" name="Rectangle 4"/>
          <p:cNvSpPr>
            <a:spLocks noGrp="1" noChangeArrowheads="1"/>
          </p:cNvSpPr>
          <p:nvPr>
            <p:ph type="ftr" sz="quarter" idx="10"/>
          </p:nvPr>
        </p:nvSpPr>
        <p:spPr>
          <a:xfrm>
            <a:off x="608013" y="6248400"/>
            <a:ext cx="7924800" cy="457200"/>
          </a:xfrm>
        </p:spPr>
        <p:txBody>
          <a:bodyPr anchor="ctr" anchorCtr="1"/>
          <a:lstStyle>
            <a:lvl1pPr algn="l">
              <a:defRPr smtClean="0"/>
            </a:lvl1pPr>
          </a:lstStyle>
          <a:p>
            <a:endParaRPr lang="en-US"/>
          </a:p>
        </p:txBody>
      </p:sp>
    </p:spTree>
    <p:extLst>
      <p:ext uri="{BB962C8B-B14F-4D97-AF65-F5344CB8AC3E}">
        <p14:creationId xmlns:p14="http://schemas.microsoft.com/office/powerpoint/2010/main" val="2619510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endParaRPr lang="en-US"/>
          </a:p>
        </p:txBody>
      </p:sp>
      <p:sp>
        <p:nvSpPr>
          <p:cNvPr id="5" name="Rectangle 5"/>
          <p:cNvSpPr>
            <a:spLocks noGrp="1" noChangeArrowheads="1"/>
          </p:cNvSpPr>
          <p:nvPr>
            <p:ph type="sldNum" sz="quarter" idx="11"/>
          </p:nvPr>
        </p:nvSpPr>
        <p:spPr>
          <a:ln/>
        </p:spPr>
        <p:txBody>
          <a:bodyPr/>
          <a:lstStyle>
            <a:lvl1pPr>
              <a:defRPr/>
            </a:lvl1pPr>
          </a:lstStyle>
          <a:p>
            <a:fld id="{CA17D628-D895-454C-A90F-63CF43064E15}" type="slidenum">
              <a:rPr lang="en-US" smtClean="0"/>
              <a:t>‹#›</a:t>
            </a:fld>
            <a:endParaRPr lang="en-US"/>
          </a:p>
        </p:txBody>
      </p:sp>
    </p:spTree>
    <p:extLst>
      <p:ext uri="{BB962C8B-B14F-4D97-AF65-F5344CB8AC3E}">
        <p14:creationId xmlns:p14="http://schemas.microsoft.com/office/powerpoint/2010/main" val="773366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8450" y="38100"/>
            <a:ext cx="2114550" cy="6286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3213" y="38100"/>
            <a:ext cx="6192837" cy="6286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endParaRPr lang="en-US"/>
          </a:p>
        </p:txBody>
      </p:sp>
      <p:sp>
        <p:nvSpPr>
          <p:cNvPr id="5" name="Rectangle 5"/>
          <p:cNvSpPr>
            <a:spLocks noGrp="1" noChangeArrowheads="1"/>
          </p:cNvSpPr>
          <p:nvPr>
            <p:ph type="sldNum" sz="quarter" idx="11"/>
          </p:nvPr>
        </p:nvSpPr>
        <p:spPr>
          <a:ln/>
        </p:spPr>
        <p:txBody>
          <a:bodyPr/>
          <a:lstStyle>
            <a:lvl1pPr>
              <a:defRPr/>
            </a:lvl1pPr>
          </a:lstStyle>
          <a:p>
            <a:fld id="{CA17D628-D895-454C-A90F-63CF43064E15}" type="slidenum">
              <a:rPr lang="en-US" smtClean="0"/>
              <a:t>‹#›</a:t>
            </a:fld>
            <a:endParaRPr lang="en-US"/>
          </a:p>
        </p:txBody>
      </p:sp>
    </p:spTree>
    <p:extLst>
      <p:ext uri="{BB962C8B-B14F-4D97-AF65-F5344CB8AC3E}">
        <p14:creationId xmlns:p14="http://schemas.microsoft.com/office/powerpoint/2010/main" val="3538082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endParaRPr lang="en-US"/>
          </a:p>
        </p:txBody>
      </p:sp>
      <p:sp>
        <p:nvSpPr>
          <p:cNvPr id="5" name="Rectangle 5"/>
          <p:cNvSpPr>
            <a:spLocks noGrp="1" noChangeArrowheads="1"/>
          </p:cNvSpPr>
          <p:nvPr>
            <p:ph type="sldNum" sz="quarter" idx="11"/>
          </p:nvPr>
        </p:nvSpPr>
        <p:spPr>
          <a:ln/>
        </p:spPr>
        <p:txBody>
          <a:bodyPr/>
          <a:lstStyle>
            <a:lvl1pPr>
              <a:defRPr/>
            </a:lvl1pPr>
          </a:lstStyle>
          <a:p>
            <a:fld id="{CA17D628-D895-454C-A90F-63CF43064E15}" type="slidenum">
              <a:rPr lang="en-US" smtClean="0"/>
              <a:t>‹#›</a:t>
            </a:fld>
            <a:endParaRPr lang="en-US"/>
          </a:p>
        </p:txBody>
      </p:sp>
    </p:spTree>
    <p:extLst>
      <p:ext uri="{BB962C8B-B14F-4D97-AF65-F5344CB8AC3E}">
        <p14:creationId xmlns:p14="http://schemas.microsoft.com/office/powerpoint/2010/main" val="891930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ftr" sz="quarter" idx="10"/>
          </p:nvPr>
        </p:nvSpPr>
        <p:spPr>
          <a:ln/>
        </p:spPr>
        <p:txBody>
          <a:bodyPr/>
          <a:lstStyle>
            <a:lvl1pPr>
              <a:defRPr/>
            </a:lvl1pPr>
          </a:lstStyle>
          <a:p>
            <a:endParaRPr lang="en-US"/>
          </a:p>
        </p:txBody>
      </p:sp>
      <p:sp>
        <p:nvSpPr>
          <p:cNvPr id="5" name="Rectangle 5"/>
          <p:cNvSpPr>
            <a:spLocks noGrp="1" noChangeArrowheads="1"/>
          </p:cNvSpPr>
          <p:nvPr>
            <p:ph type="sldNum" sz="quarter" idx="11"/>
          </p:nvPr>
        </p:nvSpPr>
        <p:spPr>
          <a:ln/>
        </p:spPr>
        <p:txBody>
          <a:bodyPr/>
          <a:lstStyle>
            <a:lvl1pPr>
              <a:defRPr/>
            </a:lvl1pPr>
          </a:lstStyle>
          <a:p>
            <a:fld id="{CA17D628-D895-454C-A90F-63CF43064E15}" type="slidenum">
              <a:rPr lang="en-US" smtClean="0"/>
              <a:t>‹#›</a:t>
            </a:fld>
            <a:endParaRPr lang="en-US"/>
          </a:p>
        </p:txBody>
      </p:sp>
    </p:spTree>
    <p:extLst>
      <p:ext uri="{BB962C8B-B14F-4D97-AF65-F5344CB8AC3E}">
        <p14:creationId xmlns:p14="http://schemas.microsoft.com/office/powerpoint/2010/main" val="3578609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914400"/>
            <a:ext cx="41529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914400"/>
            <a:ext cx="41529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ftr" sz="quarter" idx="10"/>
          </p:nvPr>
        </p:nvSpPr>
        <p:spPr>
          <a:ln/>
        </p:spPr>
        <p:txBody>
          <a:bodyPr/>
          <a:lstStyle>
            <a:lvl1pPr>
              <a:defRPr/>
            </a:lvl1pPr>
          </a:lstStyle>
          <a:p>
            <a:endParaRPr lang="en-US"/>
          </a:p>
        </p:txBody>
      </p:sp>
      <p:sp>
        <p:nvSpPr>
          <p:cNvPr id="6" name="Rectangle 5"/>
          <p:cNvSpPr>
            <a:spLocks noGrp="1" noChangeArrowheads="1"/>
          </p:cNvSpPr>
          <p:nvPr>
            <p:ph type="sldNum" sz="quarter" idx="11"/>
          </p:nvPr>
        </p:nvSpPr>
        <p:spPr>
          <a:ln/>
        </p:spPr>
        <p:txBody>
          <a:bodyPr/>
          <a:lstStyle>
            <a:lvl1pPr>
              <a:defRPr/>
            </a:lvl1pPr>
          </a:lstStyle>
          <a:p>
            <a:fld id="{CA17D628-D895-454C-A90F-63CF43064E15}" type="slidenum">
              <a:rPr lang="en-US" smtClean="0"/>
              <a:t>‹#›</a:t>
            </a:fld>
            <a:endParaRPr lang="en-US"/>
          </a:p>
        </p:txBody>
      </p:sp>
    </p:spTree>
    <p:extLst>
      <p:ext uri="{BB962C8B-B14F-4D97-AF65-F5344CB8AC3E}">
        <p14:creationId xmlns:p14="http://schemas.microsoft.com/office/powerpoint/2010/main" val="2691922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ftr" sz="quarter" idx="10"/>
          </p:nvPr>
        </p:nvSpPr>
        <p:spPr>
          <a:ln/>
        </p:spPr>
        <p:txBody>
          <a:bodyPr/>
          <a:lstStyle>
            <a:lvl1pPr>
              <a:defRPr/>
            </a:lvl1pPr>
          </a:lstStyle>
          <a:p>
            <a:endParaRPr lang="en-US"/>
          </a:p>
        </p:txBody>
      </p:sp>
      <p:sp>
        <p:nvSpPr>
          <p:cNvPr id="8" name="Rectangle 5"/>
          <p:cNvSpPr>
            <a:spLocks noGrp="1" noChangeArrowheads="1"/>
          </p:cNvSpPr>
          <p:nvPr>
            <p:ph type="sldNum" sz="quarter" idx="11"/>
          </p:nvPr>
        </p:nvSpPr>
        <p:spPr>
          <a:ln/>
        </p:spPr>
        <p:txBody>
          <a:bodyPr/>
          <a:lstStyle>
            <a:lvl1pPr>
              <a:defRPr/>
            </a:lvl1pPr>
          </a:lstStyle>
          <a:p>
            <a:fld id="{CA17D628-D895-454C-A90F-63CF43064E15}" type="slidenum">
              <a:rPr lang="en-US" smtClean="0"/>
              <a:t>‹#›</a:t>
            </a:fld>
            <a:endParaRPr lang="en-US"/>
          </a:p>
        </p:txBody>
      </p:sp>
    </p:spTree>
    <p:extLst>
      <p:ext uri="{BB962C8B-B14F-4D97-AF65-F5344CB8AC3E}">
        <p14:creationId xmlns:p14="http://schemas.microsoft.com/office/powerpoint/2010/main" val="3448633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ftr" sz="quarter" idx="10"/>
          </p:nvPr>
        </p:nvSpPr>
        <p:spPr>
          <a:ln/>
        </p:spPr>
        <p:txBody>
          <a:bodyPr/>
          <a:lstStyle>
            <a:lvl1pPr>
              <a:defRPr/>
            </a:lvl1pPr>
          </a:lstStyle>
          <a:p>
            <a:endParaRPr lang="en-US"/>
          </a:p>
        </p:txBody>
      </p:sp>
      <p:sp>
        <p:nvSpPr>
          <p:cNvPr id="4" name="Rectangle 5"/>
          <p:cNvSpPr>
            <a:spLocks noGrp="1" noChangeArrowheads="1"/>
          </p:cNvSpPr>
          <p:nvPr>
            <p:ph type="sldNum" sz="quarter" idx="11"/>
          </p:nvPr>
        </p:nvSpPr>
        <p:spPr>
          <a:ln/>
        </p:spPr>
        <p:txBody>
          <a:bodyPr/>
          <a:lstStyle>
            <a:lvl1pPr>
              <a:defRPr/>
            </a:lvl1pPr>
          </a:lstStyle>
          <a:p>
            <a:fld id="{CA17D628-D895-454C-A90F-63CF43064E15}" type="slidenum">
              <a:rPr lang="en-US" smtClean="0"/>
              <a:t>‹#›</a:t>
            </a:fld>
            <a:endParaRPr lang="en-US"/>
          </a:p>
        </p:txBody>
      </p:sp>
    </p:spTree>
    <p:extLst>
      <p:ext uri="{BB962C8B-B14F-4D97-AF65-F5344CB8AC3E}">
        <p14:creationId xmlns:p14="http://schemas.microsoft.com/office/powerpoint/2010/main" val="350977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ftr" sz="quarter" idx="10"/>
          </p:nvPr>
        </p:nvSpPr>
        <p:spPr>
          <a:ln/>
        </p:spPr>
        <p:txBody>
          <a:bodyPr/>
          <a:lstStyle>
            <a:lvl1pPr>
              <a:defRPr/>
            </a:lvl1pPr>
          </a:lstStyle>
          <a:p>
            <a:endParaRPr lang="en-US"/>
          </a:p>
        </p:txBody>
      </p:sp>
      <p:sp>
        <p:nvSpPr>
          <p:cNvPr id="3" name="Rectangle 5"/>
          <p:cNvSpPr>
            <a:spLocks noGrp="1" noChangeArrowheads="1"/>
          </p:cNvSpPr>
          <p:nvPr>
            <p:ph type="sldNum" sz="quarter" idx="11"/>
          </p:nvPr>
        </p:nvSpPr>
        <p:spPr>
          <a:ln/>
        </p:spPr>
        <p:txBody>
          <a:bodyPr/>
          <a:lstStyle>
            <a:lvl1pPr>
              <a:defRPr/>
            </a:lvl1pPr>
          </a:lstStyle>
          <a:p>
            <a:fld id="{CA17D628-D895-454C-A90F-63CF43064E15}" type="slidenum">
              <a:rPr lang="en-US" smtClean="0"/>
              <a:t>‹#›</a:t>
            </a:fld>
            <a:endParaRPr lang="en-US"/>
          </a:p>
        </p:txBody>
      </p:sp>
    </p:spTree>
    <p:extLst>
      <p:ext uri="{BB962C8B-B14F-4D97-AF65-F5344CB8AC3E}">
        <p14:creationId xmlns:p14="http://schemas.microsoft.com/office/powerpoint/2010/main" val="1924336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ftr" sz="quarter" idx="10"/>
          </p:nvPr>
        </p:nvSpPr>
        <p:spPr>
          <a:ln/>
        </p:spPr>
        <p:txBody>
          <a:bodyPr/>
          <a:lstStyle>
            <a:lvl1pPr>
              <a:defRPr/>
            </a:lvl1pPr>
          </a:lstStyle>
          <a:p>
            <a:endParaRPr lang="en-US"/>
          </a:p>
        </p:txBody>
      </p:sp>
      <p:sp>
        <p:nvSpPr>
          <p:cNvPr id="6" name="Rectangle 5"/>
          <p:cNvSpPr>
            <a:spLocks noGrp="1" noChangeArrowheads="1"/>
          </p:cNvSpPr>
          <p:nvPr>
            <p:ph type="sldNum" sz="quarter" idx="11"/>
          </p:nvPr>
        </p:nvSpPr>
        <p:spPr>
          <a:ln/>
        </p:spPr>
        <p:txBody>
          <a:bodyPr/>
          <a:lstStyle>
            <a:lvl1pPr>
              <a:defRPr/>
            </a:lvl1pPr>
          </a:lstStyle>
          <a:p>
            <a:fld id="{CA17D628-D895-454C-A90F-63CF43064E15}" type="slidenum">
              <a:rPr lang="en-US" smtClean="0"/>
              <a:t>‹#›</a:t>
            </a:fld>
            <a:endParaRPr lang="en-US"/>
          </a:p>
        </p:txBody>
      </p:sp>
    </p:spTree>
    <p:extLst>
      <p:ext uri="{BB962C8B-B14F-4D97-AF65-F5344CB8AC3E}">
        <p14:creationId xmlns:p14="http://schemas.microsoft.com/office/powerpoint/2010/main" val="2254892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ftr" sz="quarter" idx="10"/>
          </p:nvPr>
        </p:nvSpPr>
        <p:spPr>
          <a:ln/>
        </p:spPr>
        <p:txBody>
          <a:bodyPr/>
          <a:lstStyle>
            <a:lvl1pPr>
              <a:defRPr/>
            </a:lvl1pPr>
          </a:lstStyle>
          <a:p>
            <a:endParaRPr lang="en-US"/>
          </a:p>
        </p:txBody>
      </p:sp>
      <p:sp>
        <p:nvSpPr>
          <p:cNvPr id="6" name="Rectangle 5"/>
          <p:cNvSpPr>
            <a:spLocks noGrp="1" noChangeArrowheads="1"/>
          </p:cNvSpPr>
          <p:nvPr>
            <p:ph type="sldNum" sz="quarter" idx="11"/>
          </p:nvPr>
        </p:nvSpPr>
        <p:spPr>
          <a:ln/>
        </p:spPr>
        <p:txBody>
          <a:bodyPr/>
          <a:lstStyle>
            <a:lvl1pPr>
              <a:defRPr/>
            </a:lvl1pPr>
          </a:lstStyle>
          <a:p>
            <a:fld id="{CA17D628-D895-454C-A90F-63CF43064E15}" type="slidenum">
              <a:rPr lang="en-US" smtClean="0"/>
              <a:t>‹#›</a:t>
            </a:fld>
            <a:endParaRPr lang="en-US"/>
          </a:p>
        </p:txBody>
      </p:sp>
    </p:spTree>
    <p:extLst>
      <p:ext uri="{BB962C8B-B14F-4D97-AF65-F5344CB8AC3E}">
        <p14:creationId xmlns:p14="http://schemas.microsoft.com/office/powerpoint/2010/main" val="287971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303213" y="38100"/>
            <a:ext cx="729297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pic>
        <p:nvPicPr>
          <p:cNvPr id="3075" name="Picture 8" descr="daisyrigthimage"/>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451725" y="22225"/>
            <a:ext cx="1655763"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3"/>
          <p:cNvSpPr>
            <a:spLocks noGrp="1" noChangeArrowheads="1"/>
          </p:cNvSpPr>
          <p:nvPr>
            <p:ph type="body" idx="1"/>
          </p:nvPr>
        </p:nvSpPr>
        <p:spPr bwMode="auto">
          <a:xfrm>
            <a:off x="304800" y="914400"/>
            <a:ext cx="8458200"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354308" name="Rectangle 4"/>
          <p:cNvSpPr>
            <a:spLocks noGrp="1" noChangeArrowheads="1"/>
          </p:cNvSpPr>
          <p:nvPr>
            <p:ph type="ftr" sz="quarter" idx="3"/>
          </p:nvPr>
        </p:nvSpPr>
        <p:spPr bwMode="auto">
          <a:xfrm>
            <a:off x="1258888" y="6553200"/>
            <a:ext cx="6899275"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solidFill>
                  <a:schemeClr val="bg2"/>
                </a:solidFill>
                <a:latin typeface="+mn-lt"/>
              </a:defRPr>
            </a:lvl1pPr>
          </a:lstStyle>
          <a:p>
            <a:endParaRPr lang="en-US"/>
          </a:p>
        </p:txBody>
      </p:sp>
      <p:sp>
        <p:nvSpPr>
          <p:cNvPr id="354309" name="Rectangle 5"/>
          <p:cNvSpPr>
            <a:spLocks noGrp="1" noChangeArrowheads="1"/>
          </p:cNvSpPr>
          <p:nvPr>
            <p:ph type="sldNum" sz="quarter" idx="4"/>
          </p:nvPr>
        </p:nvSpPr>
        <p:spPr bwMode="auto">
          <a:xfrm>
            <a:off x="8158163" y="6553200"/>
            <a:ext cx="604837"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mn-lt"/>
              </a:defRPr>
            </a:lvl1pPr>
          </a:lstStyle>
          <a:p>
            <a:fld id="{CA17D628-D895-454C-A90F-63CF43064E15}" type="slidenum">
              <a:rPr lang="en-US" smtClean="0"/>
              <a:t>‹#›</a:t>
            </a:fld>
            <a:endParaRPr lang="en-US"/>
          </a:p>
        </p:txBody>
      </p:sp>
      <p:sp>
        <p:nvSpPr>
          <p:cNvPr id="354310" name="Line 6"/>
          <p:cNvSpPr>
            <a:spLocks noChangeShapeType="1"/>
          </p:cNvSpPr>
          <p:nvPr/>
        </p:nvSpPr>
        <p:spPr bwMode="auto">
          <a:xfrm>
            <a:off x="395288" y="801688"/>
            <a:ext cx="7058025" cy="0"/>
          </a:xfrm>
          <a:prstGeom prst="line">
            <a:avLst/>
          </a:prstGeom>
          <a:noFill/>
          <a:ln w="50800">
            <a:solidFill>
              <a:schemeClr val="accent2"/>
            </a:solidFill>
            <a:round/>
            <a:headEnd type="none" w="sm" len="sm"/>
            <a:tailEnd type="none" w="sm" len="sm"/>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3600">
          <a:solidFill>
            <a:schemeClr val="tx2"/>
          </a:solidFill>
          <a:latin typeface="+mj-lt"/>
          <a:ea typeface="+mj-ea"/>
          <a:cs typeface="+mj-cs"/>
        </a:defRPr>
      </a:lvl1pPr>
      <a:lvl2pPr algn="l" rtl="0" eaLnBrk="1" fontAlgn="base" hangingPunct="1">
        <a:spcBef>
          <a:spcPct val="0"/>
        </a:spcBef>
        <a:spcAft>
          <a:spcPct val="0"/>
        </a:spcAft>
        <a:defRPr sz="3600">
          <a:solidFill>
            <a:schemeClr val="tx2"/>
          </a:solidFill>
          <a:latin typeface="Helvetica" pitchFamily="34" charset="0"/>
        </a:defRPr>
      </a:lvl2pPr>
      <a:lvl3pPr algn="l" rtl="0" eaLnBrk="1" fontAlgn="base" hangingPunct="1">
        <a:spcBef>
          <a:spcPct val="0"/>
        </a:spcBef>
        <a:spcAft>
          <a:spcPct val="0"/>
        </a:spcAft>
        <a:defRPr sz="3600">
          <a:solidFill>
            <a:schemeClr val="tx2"/>
          </a:solidFill>
          <a:latin typeface="Helvetica" pitchFamily="34" charset="0"/>
        </a:defRPr>
      </a:lvl3pPr>
      <a:lvl4pPr algn="l" rtl="0" eaLnBrk="1" fontAlgn="base" hangingPunct="1">
        <a:spcBef>
          <a:spcPct val="0"/>
        </a:spcBef>
        <a:spcAft>
          <a:spcPct val="0"/>
        </a:spcAft>
        <a:defRPr sz="3600">
          <a:solidFill>
            <a:schemeClr val="tx2"/>
          </a:solidFill>
          <a:latin typeface="Helvetica" pitchFamily="34" charset="0"/>
        </a:defRPr>
      </a:lvl4pPr>
      <a:lvl5pPr algn="l" rtl="0" eaLnBrk="1" fontAlgn="base" hangingPunct="1">
        <a:spcBef>
          <a:spcPct val="0"/>
        </a:spcBef>
        <a:spcAft>
          <a:spcPct val="0"/>
        </a:spcAft>
        <a:defRPr sz="3600">
          <a:solidFill>
            <a:schemeClr val="tx2"/>
          </a:solidFill>
          <a:latin typeface="Helvetica" pitchFamily="34" charset="0"/>
        </a:defRPr>
      </a:lvl5pPr>
      <a:lvl6pPr marL="457200" algn="l" rtl="0" eaLnBrk="1" fontAlgn="base" hangingPunct="1">
        <a:spcBef>
          <a:spcPct val="0"/>
        </a:spcBef>
        <a:spcAft>
          <a:spcPct val="0"/>
        </a:spcAft>
        <a:defRPr sz="3600">
          <a:solidFill>
            <a:schemeClr val="tx2"/>
          </a:solidFill>
          <a:latin typeface="Helvetica" pitchFamily="34" charset="0"/>
        </a:defRPr>
      </a:lvl6pPr>
      <a:lvl7pPr marL="914400" algn="l" rtl="0" eaLnBrk="1" fontAlgn="base" hangingPunct="1">
        <a:spcBef>
          <a:spcPct val="0"/>
        </a:spcBef>
        <a:spcAft>
          <a:spcPct val="0"/>
        </a:spcAft>
        <a:defRPr sz="3600">
          <a:solidFill>
            <a:schemeClr val="tx2"/>
          </a:solidFill>
          <a:latin typeface="Helvetica" pitchFamily="34" charset="0"/>
        </a:defRPr>
      </a:lvl7pPr>
      <a:lvl8pPr marL="1371600" algn="l" rtl="0" eaLnBrk="1" fontAlgn="base" hangingPunct="1">
        <a:spcBef>
          <a:spcPct val="0"/>
        </a:spcBef>
        <a:spcAft>
          <a:spcPct val="0"/>
        </a:spcAft>
        <a:defRPr sz="3600">
          <a:solidFill>
            <a:schemeClr val="tx2"/>
          </a:solidFill>
          <a:latin typeface="Helvetica" pitchFamily="34" charset="0"/>
        </a:defRPr>
      </a:lvl8pPr>
      <a:lvl9pPr marL="1828800" algn="l" rtl="0" eaLnBrk="1" fontAlgn="base" hangingPunct="1">
        <a:spcBef>
          <a:spcPct val="0"/>
        </a:spcBef>
        <a:spcAft>
          <a:spcPct val="0"/>
        </a:spcAft>
        <a:defRPr sz="3600">
          <a:solidFill>
            <a:schemeClr val="tx2"/>
          </a:solidFill>
          <a:latin typeface="Helvetica" pitchFamily="34" charset="0"/>
        </a:defRPr>
      </a:lvl9pPr>
    </p:titleStyle>
    <p:bodyStyle>
      <a:lvl1pPr marL="342900" indent="-342900" algn="l" rtl="0" eaLnBrk="1" fontAlgn="base" hangingPunct="1">
        <a:spcBef>
          <a:spcPct val="20000"/>
        </a:spcBef>
        <a:spcAft>
          <a:spcPct val="0"/>
        </a:spcAft>
        <a:buClr>
          <a:schemeClr val="accent2"/>
        </a:buClr>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2"/>
        </a:buClr>
        <a:buSzPct val="50000"/>
        <a:buFont typeface="Wingdings" pitchFamily="2" charset="2"/>
        <a:buChar char="n"/>
        <a:defRPr sz="2000">
          <a:solidFill>
            <a:schemeClr val="tx1"/>
          </a:solidFill>
          <a:latin typeface="+mn-lt"/>
        </a:defRPr>
      </a:lvl2pPr>
      <a:lvl3pPr marL="1143000" indent="-228600" algn="l" rtl="0" eaLnBrk="1" fontAlgn="base" hangingPunct="1">
        <a:spcBef>
          <a:spcPct val="20000"/>
        </a:spcBef>
        <a:spcAft>
          <a:spcPct val="0"/>
        </a:spcAft>
        <a:buClr>
          <a:schemeClr val="accent2"/>
        </a:buClr>
        <a:buSzPct val="50000"/>
        <a:buFont typeface="ZapfDingbats" pitchFamily="82" charset="2"/>
        <a:buChar char="u"/>
        <a:defRPr sz="2400">
          <a:solidFill>
            <a:schemeClr val="tx1"/>
          </a:solidFill>
          <a:latin typeface="+mn-lt"/>
        </a:defRPr>
      </a:lvl3pPr>
      <a:lvl4pPr marL="1562100" indent="-228600" algn="l" rtl="0" eaLnBrk="1" fontAlgn="base" hangingPunct="1">
        <a:spcBef>
          <a:spcPct val="20000"/>
        </a:spcBef>
        <a:spcAft>
          <a:spcPct val="0"/>
        </a:spcAft>
        <a:buClr>
          <a:schemeClr val="accent2"/>
        </a:buClr>
        <a:buSzPct val="60000"/>
        <a:buFont typeface="Monotype Sorts" pitchFamily="2" charset="2"/>
        <a:buChar char="s"/>
        <a:defRPr sz="1600">
          <a:solidFill>
            <a:schemeClr val="tx1"/>
          </a:solidFill>
          <a:latin typeface="+mn-lt"/>
        </a:defRPr>
      </a:lvl4pPr>
      <a:lvl5pPr marL="1981200" indent="-228600" algn="l" rtl="0" eaLnBrk="1" fontAlgn="base" hangingPunct="1">
        <a:spcBef>
          <a:spcPct val="20000"/>
        </a:spcBef>
        <a:spcAft>
          <a:spcPct val="0"/>
        </a:spcAft>
        <a:buClr>
          <a:schemeClr val="accent2"/>
        </a:buClr>
        <a:buChar char="–"/>
        <a:defRPr sz="1400">
          <a:solidFill>
            <a:schemeClr val="tx1"/>
          </a:solidFill>
          <a:latin typeface="+mn-lt"/>
        </a:defRPr>
      </a:lvl5pPr>
      <a:lvl6pPr marL="2438400" indent="-228600" algn="l" rtl="0" eaLnBrk="1" fontAlgn="base" hangingPunct="1">
        <a:spcBef>
          <a:spcPct val="20000"/>
        </a:spcBef>
        <a:spcAft>
          <a:spcPct val="0"/>
        </a:spcAft>
        <a:buClr>
          <a:schemeClr val="accent2"/>
        </a:buClr>
        <a:buChar char="–"/>
        <a:defRPr sz="1400">
          <a:solidFill>
            <a:schemeClr val="tx1"/>
          </a:solidFill>
          <a:latin typeface="+mn-lt"/>
        </a:defRPr>
      </a:lvl6pPr>
      <a:lvl7pPr marL="2895600" indent="-228600" algn="l" rtl="0" eaLnBrk="1" fontAlgn="base" hangingPunct="1">
        <a:spcBef>
          <a:spcPct val="20000"/>
        </a:spcBef>
        <a:spcAft>
          <a:spcPct val="0"/>
        </a:spcAft>
        <a:buClr>
          <a:schemeClr val="accent2"/>
        </a:buClr>
        <a:buChar char="–"/>
        <a:defRPr sz="1400">
          <a:solidFill>
            <a:schemeClr val="tx1"/>
          </a:solidFill>
          <a:latin typeface="+mn-lt"/>
        </a:defRPr>
      </a:lvl7pPr>
      <a:lvl8pPr marL="3352800" indent="-228600" algn="l" rtl="0" eaLnBrk="1" fontAlgn="base" hangingPunct="1">
        <a:spcBef>
          <a:spcPct val="20000"/>
        </a:spcBef>
        <a:spcAft>
          <a:spcPct val="0"/>
        </a:spcAft>
        <a:buClr>
          <a:schemeClr val="accent2"/>
        </a:buClr>
        <a:buChar char="–"/>
        <a:defRPr sz="1400">
          <a:solidFill>
            <a:schemeClr val="tx1"/>
          </a:solidFill>
          <a:latin typeface="+mn-lt"/>
        </a:defRPr>
      </a:lvl8pPr>
      <a:lvl9pPr marL="3810000" indent="-228600" algn="l" rtl="0" eaLnBrk="1" fontAlgn="base" hangingPunct="1">
        <a:spcBef>
          <a:spcPct val="20000"/>
        </a:spcBef>
        <a:spcAft>
          <a:spcPct val="0"/>
        </a:spcAft>
        <a:buClr>
          <a:schemeClr val="accent2"/>
        </a:buClr>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en.wikipedia.org/wiki/Code_reuse" TargetMode="External"/><Relationship Id="rId2" Type="http://schemas.openxmlformats.org/officeDocument/2006/relationships/hyperlink" Target="http://en.wikipedia.org/wiki/Library_%28computer_science%29" TargetMode="External"/><Relationship Id="rId1" Type="http://schemas.openxmlformats.org/officeDocument/2006/relationships/slideLayout" Target="../slideLayouts/slideLayout2.xml"/><Relationship Id="rId6" Type="http://schemas.openxmlformats.org/officeDocument/2006/relationships/hyperlink" Target="http://www.slac.stanford.edu/BFROOT/www/Computing/Offline/Programming/General.html" TargetMode="External"/><Relationship Id="rId5" Type="http://schemas.openxmlformats.org/officeDocument/2006/relationships/hyperlink" Target="http://en.wikipedia.org/wiki/Software_framework" TargetMode="External"/><Relationship Id="rId4" Type="http://schemas.openxmlformats.org/officeDocument/2006/relationships/hyperlink" Target="http://en.wikipedia.org/wiki/Design_pattern_%28computer_science%29"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da-DK" dirty="0" smtClean="0"/>
              <a:t>Plagiarism</a:t>
            </a:r>
            <a:endParaRPr lang="en-US" dirty="0"/>
          </a:p>
        </p:txBody>
      </p:sp>
      <p:sp>
        <p:nvSpPr>
          <p:cNvPr id="3" name="Subtitle 2"/>
          <p:cNvSpPr>
            <a:spLocks noGrp="1"/>
          </p:cNvSpPr>
          <p:nvPr>
            <p:ph type="subTitle" idx="1"/>
          </p:nvPr>
        </p:nvSpPr>
        <p:spPr/>
        <p:txBody>
          <a:bodyPr/>
          <a:lstStyle/>
          <a:p>
            <a:r>
              <a:rPr lang="da-DK" dirty="0" smtClean="0"/>
              <a:t>Discussion</a:t>
            </a:r>
            <a:endParaRPr lang="en-US" dirty="0"/>
          </a:p>
        </p:txBody>
      </p:sp>
    </p:spTree>
    <p:extLst>
      <p:ext uri="{BB962C8B-B14F-4D97-AF65-F5344CB8AC3E}">
        <p14:creationId xmlns:p14="http://schemas.microsoft.com/office/powerpoint/2010/main" val="21096473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Coding practices</a:t>
            </a:r>
            <a:endParaRPr lang="en-US" dirty="0"/>
          </a:p>
        </p:txBody>
      </p:sp>
      <p:sp>
        <p:nvSpPr>
          <p:cNvPr id="3" name="Content Placeholder 2"/>
          <p:cNvSpPr>
            <a:spLocks noGrp="1"/>
          </p:cNvSpPr>
          <p:nvPr>
            <p:ph idx="1"/>
          </p:nvPr>
        </p:nvSpPr>
        <p:spPr/>
        <p:txBody>
          <a:bodyPr/>
          <a:lstStyle/>
          <a:p>
            <a:r>
              <a:rPr lang="en-US" sz="3200" dirty="0" smtClean="0"/>
              <a:t>Code reuse!</a:t>
            </a:r>
          </a:p>
          <a:p>
            <a:endParaRPr lang="en-US" dirty="0" smtClean="0"/>
          </a:p>
          <a:p>
            <a:pPr marL="0" indent="0">
              <a:buNone/>
            </a:pPr>
            <a:endParaRPr lang="en-US" dirty="0" smtClean="0"/>
          </a:p>
          <a:p>
            <a:endParaRPr lang="en-US" dirty="0" smtClean="0"/>
          </a:p>
          <a:p>
            <a:r>
              <a:rPr lang="en-US" b="1" dirty="0"/>
              <a:t>Software libraries</a:t>
            </a:r>
          </a:p>
          <a:p>
            <a:r>
              <a:rPr lang="en-US" dirty="0"/>
              <a:t>A very common example of code reuse is the technique of using a </a:t>
            </a:r>
            <a:r>
              <a:rPr lang="en-US" dirty="0">
                <a:hlinkClick r:id="rId2" tooltip="Library (computer science)"/>
              </a:rPr>
              <a:t>software library</a:t>
            </a:r>
            <a:r>
              <a:rPr lang="en-US" dirty="0"/>
              <a:t>. Many common operations, such as converting information among different well-known formats, accessing external storage, interfacing with external programs, or manipulating information (numbers, words, names, locations, dates, etc.) in common ways, are needed by many different programs. Authors of new programs can use the code in a software library to perform these tasks, instead of "re-inventing the wheel", by writing fully new code directly in a program to perform an operation. Library implementations often have the benefit of being well-tested, and covering unusual or arcane cases. Disadvantages include the inability to tweak details which may affect performance or the desired output, and the time and cost of acquiring, learning, and configuring the library.</a:t>
            </a:r>
            <a:r>
              <a:rPr lang="en-US" baseline="30000" dirty="0">
                <a:hlinkClick r:id="rId3"/>
              </a:rPr>
              <a:t>[5]</a:t>
            </a:r>
            <a:endParaRPr lang="en-US" dirty="0"/>
          </a:p>
          <a:p>
            <a:r>
              <a:rPr lang="en-US" b="1" dirty="0"/>
              <a:t>Design patterns</a:t>
            </a:r>
          </a:p>
          <a:p>
            <a:r>
              <a:rPr lang="en-US" dirty="0"/>
              <a:t>Main article: </a:t>
            </a:r>
            <a:r>
              <a:rPr lang="en-US" dirty="0">
                <a:hlinkClick r:id="rId4" tooltip="Design pattern (computer science)"/>
              </a:rPr>
              <a:t>Design pattern (computer science)</a:t>
            </a:r>
            <a:endParaRPr lang="en-US" dirty="0"/>
          </a:p>
          <a:p>
            <a:r>
              <a:rPr lang="en-US" dirty="0"/>
              <a:t>A design pattern is a general solution to a recurring problem. Design patterns are more conceptual than tangible and can be modified to fit the exact need. However, abstract classes and interfaces can be reused to implement certain patterns.</a:t>
            </a:r>
          </a:p>
          <a:p>
            <a:r>
              <a:rPr lang="en-US" b="1" dirty="0"/>
              <a:t>Frameworks</a:t>
            </a:r>
          </a:p>
          <a:p>
            <a:r>
              <a:rPr lang="en-US" dirty="0"/>
              <a:t>Main article: </a:t>
            </a:r>
            <a:r>
              <a:rPr lang="en-US" dirty="0">
                <a:hlinkClick r:id="rId5" tooltip="Software framework"/>
              </a:rPr>
              <a:t>Software framework</a:t>
            </a:r>
            <a:endParaRPr lang="en-US" dirty="0"/>
          </a:p>
          <a:p>
            <a:r>
              <a:rPr lang="en-US" dirty="0"/>
              <a:t>Developers generally reuse large pieces of software via third-party applications and frameworks. Though frameworks are usually domain-specific and applicable only to families of applications.</a:t>
            </a:r>
          </a:p>
          <a:p>
            <a:r>
              <a:rPr lang="en-US" b="1" dirty="0"/>
              <a:t>Systematic software reuse</a:t>
            </a:r>
          </a:p>
          <a:p>
            <a:endParaRPr lang="en-US" dirty="0" smtClean="0"/>
          </a:p>
          <a:p>
            <a:endParaRPr lang="en-US" dirty="0"/>
          </a:p>
          <a:p>
            <a:endParaRPr lang="en-US" dirty="0" smtClean="0"/>
          </a:p>
          <a:p>
            <a:endParaRPr lang="en-US" dirty="0"/>
          </a:p>
          <a:p>
            <a:r>
              <a:rPr lang="en-US" dirty="0" smtClean="0">
                <a:hlinkClick r:id="rId6"/>
              </a:rPr>
              <a:t>http://www.slac.stanford.edu/BFROOT/www/Computing/Offline/Programming/General.html</a:t>
            </a:r>
            <a:endParaRPr lang="en-US" dirty="0"/>
          </a:p>
        </p:txBody>
      </p:sp>
      <p:sp>
        <p:nvSpPr>
          <p:cNvPr id="4" name="TextBox 3"/>
          <p:cNvSpPr txBox="1"/>
          <p:nvPr/>
        </p:nvSpPr>
        <p:spPr>
          <a:xfrm>
            <a:off x="1356360" y="1524000"/>
            <a:ext cx="6781800" cy="1200329"/>
          </a:xfrm>
          <a:prstGeom prst="rect">
            <a:avLst/>
          </a:prstGeom>
          <a:noFill/>
          <a:ln>
            <a:solidFill>
              <a:srgbClr val="C00000"/>
            </a:solidFill>
          </a:ln>
        </p:spPr>
        <p:txBody>
          <a:bodyPr wrap="square" rtlCol="0">
            <a:spAutoFit/>
          </a:bodyPr>
          <a:lstStyle/>
          <a:p>
            <a:r>
              <a:rPr lang="en-US" sz="2400" b="1" dirty="0" smtClean="0"/>
              <a:t>Code reuse</a:t>
            </a:r>
            <a:r>
              <a:rPr lang="en-US" sz="2400" dirty="0" smtClean="0"/>
              <a:t>, also called </a:t>
            </a:r>
            <a:r>
              <a:rPr lang="en-US" sz="2400" b="1" dirty="0" smtClean="0"/>
              <a:t>software reuse</a:t>
            </a:r>
            <a:r>
              <a:rPr lang="en-US" sz="2400" dirty="0" smtClean="0"/>
              <a:t>, is the use of existing software, or software knowledge, to build new software</a:t>
            </a:r>
            <a:endParaRPr lang="en-US" sz="2400" dirty="0"/>
          </a:p>
        </p:txBody>
      </p:sp>
    </p:spTree>
    <p:extLst>
      <p:ext uri="{BB962C8B-B14F-4D97-AF65-F5344CB8AC3E}">
        <p14:creationId xmlns:p14="http://schemas.microsoft.com/office/powerpoint/2010/main" val="7288502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principles</a:t>
            </a:r>
            <a:endParaRPr lang="en-US" dirty="0"/>
          </a:p>
        </p:txBody>
      </p:sp>
      <p:sp>
        <p:nvSpPr>
          <p:cNvPr id="3" name="Content Placeholder 2"/>
          <p:cNvSpPr>
            <a:spLocks noGrp="1"/>
          </p:cNvSpPr>
          <p:nvPr>
            <p:ph idx="1"/>
          </p:nvPr>
        </p:nvSpPr>
        <p:spPr/>
        <p:txBody>
          <a:bodyPr/>
          <a:lstStyle/>
          <a:p>
            <a:r>
              <a:rPr lang="en-US" sz="2800" dirty="0"/>
              <a:t>DRY or WET? </a:t>
            </a:r>
            <a:endParaRPr lang="en-US" sz="2800" dirty="0" smtClean="0"/>
          </a:p>
          <a:p>
            <a:pPr lvl="1"/>
            <a:r>
              <a:rPr lang="en-US" dirty="0" smtClean="0"/>
              <a:t>Don’t </a:t>
            </a:r>
            <a:r>
              <a:rPr lang="en-US" dirty="0"/>
              <a:t>repeat yourself, </a:t>
            </a:r>
            <a:endParaRPr lang="en-US" dirty="0" smtClean="0"/>
          </a:p>
          <a:p>
            <a:pPr lvl="1"/>
            <a:r>
              <a:rPr lang="en-US" dirty="0" smtClean="0"/>
              <a:t>Write </a:t>
            </a:r>
            <a:r>
              <a:rPr lang="en-US" dirty="0"/>
              <a:t>everything </a:t>
            </a:r>
            <a:r>
              <a:rPr lang="en-US" dirty="0" smtClean="0"/>
              <a:t>twice</a:t>
            </a:r>
            <a:endParaRPr lang="en-US" dirty="0"/>
          </a:p>
          <a:p>
            <a:r>
              <a:rPr lang="en-US" sz="2800" dirty="0"/>
              <a:t>KISS? </a:t>
            </a:r>
          </a:p>
          <a:p>
            <a:pPr lvl="1"/>
            <a:r>
              <a:rPr lang="en-US" dirty="0"/>
              <a:t>Keep it simple stupid</a:t>
            </a:r>
          </a:p>
          <a:p>
            <a:pPr lvl="1"/>
            <a:r>
              <a:rPr lang="en-US" dirty="0"/>
              <a:t>keep it stupid simple</a:t>
            </a:r>
          </a:p>
          <a:p>
            <a:pPr lvl="1"/>
            <a:r>
              <a:rPr lang="en-US" dirty="0"/>
              <a:t>keep it short and simple</a:t>
            </a:r>
          </a:p>
          <a:p>
            <a:pPr lvl="1"/>
            <a:r>
              <a:rPr lang="en-US" dirty="0"/>
              <a:t>keep it simple sir</a:t>
            </a:r>
          </a:p>
          <a:p>
            <a:pPr lvl="1"/>
            <a:r>
              <a:rPr lang="en-US" dirty="0"/>
              <a:t>keep it simple or be stupid</a:t>
            </a:r>
          </a:p>
          <a:p>
            <a:pPr lvl="1"/>
            <a:r>
              <a:rPr lang="en-US" dirty="0"/>
              <a:t>keep it simple and stupid</a:t>
            </a:r>
          </a:p>
          <a:p>
            <a:pPr lvl="1"/>
            <a:r>
              <a:rPr lang="en-US" dirty="0"/>
              <a:t>keep it simple and straightforward</a:t>
            </a:r>
          </a:p>
          <a:p>
            <a:pPr lvl="1"/>
            <a:r>
              <a:rPr lang="en-US" dirty="0"/>
              <a:t>keep it simple and sincere</a:t>
            </a:r>
            <a:endParaRPr lang="en-US" sz="2800" dirty="0"/>
          </a:p>
          <a:p>
            <a:endParaRPr lang="en-US" dirty="0"/>
          </a:p>
        </p:txBody>
      </p:sp>
    </p:spTree>
    <p:extLst>
      <p:ext uri="{BB962C8B-B14F-4D97-AF65-F5344CB8AC3E}">
        <p14:creationId xmlns:p14="http://schemas.microsoft.com/office/powerpoint/2010/main" val="34023366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Agenda</a:t>
            </a:r>
            <a:endParaRPr lang="en-US" dirty="0"/>
          </a:p>
        </p:txBody>
      </p:sp>
      <p:sp>
        <p:nvSpPr>
          <p:cNvPr id="3" name="Content Placeholder 2"/>
          <p:cNvSpPr>
            <a:spLocks noGrp="1"/>
          </p:cNvSpPr>
          <p:nvPr>
            <p:ph idx="1"/>
          </p:nvPr>
        </p:nvSpPr>
        <p:spPr/>
        <p:txBody>
          <a:bodyPr/>
          <a:lstStyle/>
          <a:p>
            <a:r>
              <a:rPr lang="da-DK" dirty="0" smtClean="0"/>
              <a:t>In publications:</a:t>
            </a:r>
          </a:p>
          <a:p>
            <a:pPr lvl="1"/>
            <a:r>
              <a:rPr lang="da-DK" dirty="0" smtClean="0"/>
              <a:t>Who is author</a:t>
            </a:r>
            <a:r>
              <a:rPr lang="en-US" dirty="0" smtClean="0"/>
              <a:t>? Contributor?</a:t>
            </a:r>
          </a:p>
          <a:p>
            <a:pPr lvl="1"/>
            <a:r>
              <a:rPr lang="en-US" dirty="0" smtClean="0"/>
              <a:t>Overlapping or redundant work?</a:t>
            </a:r>
          </a:p>
          <a:p>
            <a:r>
              <a:rPr lang="en-US" dirty="0" smtClean="0"/>
              <a:t>In software:</a:t>
            </a:r>
          </a:p>
          <a:p>
            <a:pPr lvl="1"/>
            <a:r>
              <a:rPr lang="en-US" dirty="0" smtClean="0"/>
              <a:t>What are the rules?</a:t>
            </a:r>
          </a:p>
          <a:p>
            <a:endParaRPr lang="en-US" dirty="0" smtClean="0"/>
          </a:p>
          <a:p>
            <a:endParaRPr lang="en-US" dirty="0"/>
          </a:p>
        </p:txBody>
      </p:sp>
    </p:spTree>
    <p:extLst>
      <p:ext uri="{BB962C8B-B14F-4D97-AF65-F5344CB8AC3E}">
        <p14:creationId xmlns:p14="http://schemas.microsoft.com/office/powerpoint/2010/main" val="37431059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Uniform Requirements for Manuscripts Submitted to Biomedical Journals: Ethical Considerations in the Conduct and Reporting of Research: Authorship and </a:t>
            </a:r>
            <a:r>
              <a:rPr lang="en-US" dirty="0" err="1" smtClean="0"/>
              <a:t>Contributorship</a:t>
            </a:r>
            <a:endParaRPr lang="en-US" dirty="0"/>
          </a:p>
        </p:txBody>
      </p:sp>
      <p:sp>
        <p:nvSpPr>
          <p:cNvPr id="3" name="Content Placeholder 2"/>
          <p:cNvSpPr>
            <a:spLocks noGrp="1"/>
          </p:cNvSpPr>
          <p:nvPr>
            <p:ph type="subTitle" idx="1"/>
          </p:nvPr>
        </p:nvSpPr>
        <p:spPr>
          <a:xfrm>
            <a:off x="1371600" y="5029200"/>
            <a:ext cx="6400800" cy="1752600"/>
          </a:xfrm>
        </p:spPr>
        <p:txBody>
          <a:bodyPr/>
          <a:lstStyle/>
          <a:p>
            <a:r>
              <a:rPr lang="en-US" dirty="0" smtClean="0"/>
              <a:t>Vancouver declaration</a:t>
            </a:r>
            <a:endParaRPr lang="en-US" dirty="0"/>
          </a:p>
        </p:txBody>
      </p:sp>
      <p:sp>
        <p:nvSpPr>
          <p:cNvPr id="4" name="TextBox 3"/>
          <p:cNvSpPr txBox="1"/>
          <p:nvPr/>
        </p:nvSpPr>
        <p:spPr>
          <a:xfrm>
            <a:off x="685800" y="6019800"/>
            <a:ext cx="7467600" cy="369332"/>
          </a:xfrm>
          <a:prstGeom prst="rect">
            <a:avLst/>
          </a:prstGeom>
          <a:noFill/>
          <a:ln>
            <a:solidFill>
              <a:srgbClr val="0070C0"/>
            </a:solidFill>
          </a:ln>
        </p:spPr>
        <p:txBody>
          <a:bodyPr wrap="square" rtlCol="0">
            <a:spAutoFit/>
          </a:bodyPr>
          <a:lstStyle/>
          <a:p>
            <a:r>
              <a:rPr lang="en-US" dirty="0" smtClean="0"/>
              <a:t>http://www.icmje.org/urm_full.pdf</a:t>
            </a:r>
            <a:endParaRPr lang="en-US" dirty="0"/>
          </a:p>
        </p:txBody>
      </p:sp>
    </p:spTree>
    <p:extLst>
      <p:ext uri="{BB962C8B-B14F-4D97-AF65-F5344CB8AC3E}">
        <p14:creationId xmlns:p14="http://schemas.microsoft.com/office/powerpoint/2010/main" val="2717957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Author *:</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..is someone who has made substantive intellectual contributions to a published study.</a:t>
            </a:r>
          </a:p>
          <a:p>
            <a:pPr marL="514350" indent="-514350">
              <a:buFont typeface="+mj-lt"/>
              <a:buAutoNum type="arabicPeriod"/>
            </a:pPr>
            <a:r>
              <a:rPr lang="en-US" dirty="0" smtClean="0"/>
              <a:t>Made substantial contributions to conception and design, acquisition of data, or analysis and interpretation of data</a:t>
            </a:r>
          </a:p>
          <a:p>
            <a:pPr marL="514350" indent="-514350">
              <a:buFont typeface="+mj-lt"/>
              <a:buAutoNum type="arabicPeriod"/>
            </a:pPr>
            <a:r>
              <a:rPr lang="en-US" dirty="0" smtClean="0"/>
              <a:t>drafted the article or revised it critically for important intellectual content </a:t>
            </a:r>
          </a:p>
          <a:p>
            <a:pPr marL="514350" indent="-514350">
              <a:buFont typeface="+mj-lt"/>
              <a:buAutoNum type="arabicPeriod"/>
            </a:pPr>
            <a:r>
              <a:rPr lang="en-US" dirty="0" smtClean="0"/>
              <a:t>Approved the final version to be published.</a:t>
            </a:r>
            <a:endParaRPr lang="en-US" dirty="0"/>
          </a:p>
        </p:txBody>
      </p:sp>
      <p:sp>
        <p:nvSpPr>
          <p:cNvPr id="4" name="TextBox 3"/>
          <p:cNvSpPr txBox="1"/>
          <p:nvPr/>
        </p:nvSpPr>
        <p:spPr>
          <a:xfrm>
            <a:off x="533400" y="6324600"/>
            <a:ext cx="7620000" cy="381000"/>
          </a:xfrm>
          <a:prstGeom prst="rect">
            <a:avLst/>
          </a:prstGeom>
          <a:noFill/>
          <a:ln>
            <a:solidFill>
              <a:srgbClr val="0070C0"/>
            </a:solidFill>
          </a:ln>
        </p:spPr>
        <p:txBody>
          <a:bodyPr wrap="square" rtlCol="0">
            <a:spAutoFit/>
          </a:bodyPr>
          <a:lstStyle/>
          <a:p>
            <a:r>
              <a:rPr lang="en-US" dirty="0" smtClean="0"/>
              <a:t>* http://www.icmje.org/ethical_1author.html</a:t>
            </a:r>
            <a:endParaRPr lang="en-US" dirty="0"/>
          </a:p>
        </p:txBody>
      </p:sp>
      <p:sp>
        <p:nvSpPr>
          <p:cNvPr id="5" name="TextBox 4"/>
          <p:cNvSpPr txBox="1"/>
          <p:nvPr/>
        </p:nvSpPr>
        <p:spPr>
          <a:xfrm>
            <a:off x="152400" y="3962400"/>
            <a:ext cx="838200" cy="461665"/>
          </a:xfrm>
          <a:prstGeom prst="rect">
            <a:avLst/>
          </a:prstGeom>
          <a:noFill/>
          <a:ln w="28575">
            <a:solidFill>
              <a:srgbClr val="FF0000"/>
            </a:solidFill>
          </a:ln>
        </p:spPr>
        <p:txBody>
          <a:bodyPr wrap="square" rtlCol="0">
            <a:spAutoFit/>
          </a:bodyPr>
          <a:lstStyle/>
          <a:p>
            <a:pPr algn="ctr"/>
            <a:r>
              <a:rPr lang="en-US" sz="2400" b="1" dirty="0" smtClean="0">
                <a:solidFill>
                  <a:srgbClr val="FF0000"/>
                </a:solidFill>
              </a:rPr>
              <a:t>AND</a:t>
            </a:r>
            <a:endParaRPr lang="en-US" sz="2400" b="1" dirty="0">
              <a:solidFill>
                <a:srgbClr val="FF0000"/>
              </a:solidFill>
            </a:endParaRPr>
          </a:p>
        </p:txBody>
      </p:sp>
      <p:sp>
        <p:nvSpPr>
          <p:cNvPr id="6" name="TextBox 5"/>
          <p:cNvSpPr txBox="1"/>
          <p:nvPr/>
        </p:nvSpPr>
        <p:spPr>
          <a:xfrm>
            <a:off x="152400" y="5024735"/>
            <a:ext cx="838200" cy="461665"/>
          </a:xfrm>
          <a:prstGeom prst="rect">
            <a:avLst/>
          </a:prstGeom>
          <a:noFill/>
          <a:ln w="28575">
            <a:solidFill>
              <a:srgbClr val="FF0000"/>
            </a:solidFill>
          </a:ln>
        </p:spPr>
        <p:txBody>
          <a:bodyPr wrap="square" rtlCol="0">
            <a:spAutoFit/>
          </a:bodyPr>
          <a:lstStyle/>
          <a:p>
            <a:pPr algn="ctr"/>
            <a:r>
              <a:rPr lang="en-US" sz="2400" b="1" dirty="0" smtClean="0">
                <a:solidFill>
                  <a:srgbClr val="FF0000"/>
                </a:solidFill>
              </a:rPr>
              <a:t>AND</a:t>
            </a:r>
            <a:endParaRPr lang="en-US" sz="2400" b="1" dirty="0">
              <a:solidFill>
                <a:srgbClr val="FF0000"/>
              </a:solidFill>
            </a:endParaRPr>
          </a:p>
        </p:txBody>
      </p:sp>
    </p:spTree>
    <p:extLst>
      <p:ext uri="{BB962C8B-B14F-4D97-AF65-F5344CB8AC3E}">
        <p14:creationId xmlns:p14="http://schemas.microsoft.com/office/powerpoint/2010/main" val="39224239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To be an author is not enough:</a:t>
            </a:r>
            <a:endParaRPr lang="en-US" dirty="0"/>
          </a:p>
        </p:txBody>
      </p:sp>
      <p:sp>
        <p:nvSpPr>
          <p:cNvPr id="3" name="Content Placeholder 2"/>
          <p:cNvSpPr>
            <a:spLocks noGrp="1"/>
          </p:cNvSpPr>
          <p:nvPr>
            <p:ph idx="1"/>
          </p:nvPr>
        </p:nvSpPr>
        <p:spPr/>
        <p:txBody>
          <a:bodyPr/>
          <a:lstStyle/>
          <a:p>
            <a:r>
              <a:rPr lang="en-US" dirty="0" smtClean="0"/>
              <a:t>Acquisition of funding, </a:t>
            </a:r>
          </a:p>
          <a:p>
            <a:r>
              <a:rPr lang="en-US" dirty="0" smtClean="0"/>
              <a:t>collection of data, or </a:t>
            </a:r>
          </a:p>
          <a:p>
            <a:r>
              <a:rPr lang="en-US" dirty="0" smtClean="0"/>
              <a:t>general supervision of the research group.</a:t>
            </a:r>
            <a:endParaRPr lang="en-US" dirty="0"/>
          </a:p>
        </p:txBody>
      </p:sp>
    </p:spTree>
    <p:extLst>
      <p:ext uri="{BB962C8B-B14F-4D97-AF65-F5344CB8AC3E}">
        <p14:creationId xmlns:p14="http://schemas.microsoft.com/office/powerpoint/2010/main" val="10018416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Redundant publication</a:t>
            </a:r>
            <a:endParaRPr lang="en-US" dirty="0"/>
          </a:p>
        </p:txBody>
      </p:sp>
      <p:sp>
        <p:nvSpPr>
          <p:cNvPr id="3" name="Content Placeholder 2"/>
          <p:cNvSpPr>
            <a:spLocks noGrp="1"/>
          </p:cNvSpPr>
          <p:nvPr>
            <p:ph idx="1"/>
          </p:nvPr>
        </p:nvSpPr>
        <p:spPr>
          <a:xfrm>
            <a:off x="457200" y="3276600"/>
            <a:ext cx="8229600" cy="2849563"/>
          </a:xfrm>
        </p:spPr>
        <p:txBody>
          <a:bodyPr>
            <a:normAutofit/>
          </a:bodyPr>
          <a:lstStyle/>
          <a:p>
            <a:r>
              <a:rPr lang="en-US" dirty="0" smtClean="0"/>
              <a:t>Conference and journal paper?</a:t>
            </a:r>
          </a:p>
          <a:p>
            <a:r>
              <a:rPr lang="en-US" dirty="0" smtClean="0"/>
              <a:t>Demo paper?</a:t>
            </a:r>
          </a:p>
          <a:p>
            <a:r>
              <a:rPr lang="en-US" dirty="0" smtClean="0"/>
              <a:t>EU project deliverable?</a:t>
            </a:r>
          </a:p>
          <a:p>
            <a:r>
              <a:rPr lang="en-US" dirty="0" smtClean="0"/>
              <a:t>Technical report?</a:t>
            </a:r>
            <a:endParaRPr lang="en-US" dirty="0"/>
          </a:p>
        </p:txBody>
      </p:sp>
      <p:sp>
        <p:nvSpPr>
          <p:cNvPr id="4" name="TextBox 3"/>
          <p:cNvSpPr txBox="1"/>
          <p:nvPr/>
        </p:nvSpPr>
        <p:spPr>
          <a:xfrm>
            <a:off x="457200" y="1524000"/>
            <a:ext cx="7239000" cy="1200329"/>
          </a:xfrm>
          <a:prstGeom prst="rect">
            <a:avLst/>
          </a:prstGeom>
          <a:noFill/>
          <a:ln>
            <a:solidFill>
              <a:srgbClr val="0070C0"/>
            </a:solidFill>
          </a:ln>
        </p:spPr>
        <p:txBody>
          <a:bodyPr wrap="square" rtlCol="0">
            <a:spAutoFit/>
          </a:bodyPr>
          <a:lstStyle/>
          <a:p>
            <a:r>
              <a:rPr lang="en-US" sz="2400" dirty="0" smtClean="0"/>
              <a:t>Redundant (or duplicate) publication is publication of a paper that overlaps substantially with one already published in print or electronic media. </a:t>
            </a:r>
          </a:p>
        </p:txBody>
      </p:sp>
      <p:sp>
        <p:nvSpPr>
          <p:cNvPr id="5" name="TextBox 4"/>
          <p:cNvSpPr txBox="1"/>
          <p:nvPr/>
        </p:nvSpPr>
        <p:spPr>
          <a:xfrm>
            <a:off x="426720" y="6096000"/>
            <a:ext cx="7620000" cy="381000"/>
          </a:xfrm>
          <a:prstGeom prst="rect">
            <a:avLst/>
          </a:prstGeom>
          <a:noFill/>
          <a:ln>
            <a:solidFill>
              <a:srgbClr val="0070C0"/>
            </a:solidFill>
          </a:ln>
        </p:spPr>
        <p:txBody>
          <a:bodyPr wrap="square" rtlCol="0">
            <a:spAutoFit/>
          </a:bodyPr>
          <a:lstStyle/>
          <a:p>
            <a:r>
              <a:rPr lang="en-US" dirty="0" smtClean="0"/>
              <a:t>*http://www.icmje.org/publishing_4overlap.html</a:t>
            </a:r>
            <a:endParaRPr lang="en-US" dirty="0"/>
          </a:p>
        </p:txBody>
      </p:sp>
    </p:spTree>
    <p:extLst>
      <p:ext uri="{BB962C8B-B14F-4D97-AF65-F5344CB8AC3E}">
        <p14:creationId xmlns:p14="http://schemas.microsoft.com/office/powerpoint/2010/main" val="4175537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Novelty requirements (SIGMOD)</a:t>
            </a:r>
            <a:endParaRPr lang="en-US" dirty="0"/>
          </a:p>
        </p:txBody>
      </p:sp>
      <p:sp>
        <p:nvSpPr>
          <p:cNvPr id="3" name="Content Placeholder 2"/>
          <p:cNvSpPr>
            <a:spLocks noGrp="1"/>
          </p:cNvSpPr>
          <p:nvPr>
            <p:ph idx="1"/>
          </p:nvPr>
        </p:nvSpPr>
        <p:spPr>
          <a:xfrm>
            <a:off x="457200" y="5662851"/>
            <a:ext cx="8229600" cy="463312"/>
          </a:xfrm>
        </p:spPr>
        <p:txBody>
          <a:bodyPr>
            <a:normAutofit/>
          </a:bodyPr>
          <a:lstStyle/>
          <a:p>
            <a:endParaRPr lang="en-US" dirty="0"/>
          </a:p>
        </p:txBody>
      </p:sp>
      <p:sp>
        <p:nvSpPr>
          <p:cNvPr id="4" name="TextBox 3"/>
          <p:cNvSpPr txBox="1"/>
          <p:nvPr/>
        </p:nvSpPr>
        <p:spPr>
          <a:xfrm>
            <a:off x="457200" y="1600200"/>
            <a:ext cx="7620000" cy="4062651"/>
          </a:xfrm>
          <a:prstGeom prst="rect">
            <a:avLst/>
          </a:prstGeom>
          <a:noFill/>
          <a:ln>
            <a:solidFill>
              <a:srgbClr val="0070C0"/>
            </a:solidFill>
          </a:ln>
        </p:spPr>
        <p:txBody>
          <a:bodyPr wrap="square" rtlCol="0">
            <a:spAutoFit/>
          </a:bodyPr>
          <a:lstStyle/>
          <a:p>
            <a:r>
              <a:rPr lang="en-US" sz="2400" dirty="0" smtClean="0"/>
              <a:t>Every research paper submitted to SIGMOD 2012 must present substantial novel research not described in any prior publication. In this context, a </a:t>
            </a:r>
            <a:r>
              <a:rPr lang="en-US" sz="2400" i="1" dirty="0" smtClean="0"/>
              <a:t>prior publication</a:t>
            </a:r>
            <a:r>
              <a:rPr lang="en-US" sz="2400" dirty="0" smtClean="0"/>
              <a:t> is (a) a paper of five pages or more presented, or accepted for presentation, at a refereed conference or workshop with proceedings; or (b) an article published, or accepted for publication, in a refereed journal. If a SIGMOD 2012 submission has overlap with a prior publication, the submission must cite the prior publication, along with all other relevant published work.</a:t>
            </a:r>
          </a:p>
          <a:p>
            <a:endParaRPr lang="en-US" dirty="0"/>
          </a:p>
        </p:txBody>
      </p:sp>
      <p:sp>
        <p:nvSpPr>
          <p:cNvPr id="5" name="TextBox 4"/>
          <p:cNvSpPr txBox="1"/>
          <p:nvPr/>
        </p:nvSpPr>
        <p:spPr>
          <a:xfrm>
            <a:off x="457200" y="6237684"/>
            <a:ext cx="7620000" cy="381000"/>
          </a:xfrm>
          <a:prstGeom prst="rect">
            <a:avLst/>
          </a:prstGeom>
          <a:noFill/>
          <a:ln>
            <a:solidFill>
              <a:srgbClr val="0070C0"/>
            </a:solidFill>
          </a:ln>
        </p:spPr>
        <p:txBody>
          <a:bodyPr wrap="square" rtlCol="0">
            <a:spAutoFit/>
          </a:bodyPr>
          <a:lstStyle/>
          <a:p>
            <a:r>
              <a:rPr lang="en-US" dirty="0" smtClean="0"/>
              <a:t>http://www.sigmod.org/2012/calls_papers_sigmod_research.shtml</a:t>
            </a:r>
            <a:endParaRPr lang="en-US" dirty="0"/>
          </a:p>
        </p:txBody>
      </p:sp>
    </p:spTree>
    <p:extLst>
      <p:ext uri="{BB962C8B-B14F-4D97-AF65-F5344CB8AC3E}">
        <p14:creationId xmlns:p14="http://schemas.microsoft.com/office/powerpoint/2010/main" val="303102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Plagiarism in source code</a:t>
            </a:r>
            <a:endParaRPr lang="en-US" dirty="0"/>
          </a:p>
        </p:txBody>
      </p:sp>
      <p:sp>
        <p:nvSpPr>
          <p:cNvPr id="5" name="Subtitle 4"/>
          <p:cNvSpPr>
            <a:spLocks noGrp="1"/>
          </p:cNvSpPr>
          <p:nvPr>
            <p:ph type="subTitle" idx="1"/>
          </p:nvPr>
        </p:nvSpPr>
        <p:spPr/>
        <p:txBody>
          <a:bodyPr/>
          <a:lstStyle/>
          <a:p>
            <a:r>
              <a:rPr lang="en-US" dirty="0" smtClean="0"/>
              <a:t>???</a:t>
            </a:r>
            <a:endParaRPr lang="en-US" dirty="0"/>
          </a:p>
        </p:txBody>
      </p:sp>
    </p:spTree>
    <p:extLst>
      <p:ext uri="{BB962C8B-B14F-4D97-AF65-F5344CB8AC3E}">
        <p14:creationId xmlns:p14="http://schemas.microsoft.com/office/powerpoint/2010/main" val="38262914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Plagiarism in the source code</a:t>
            </a:r>
            <a:endParaRPr lang="en-US" dirty="0"/>
          </a:p>
        </p:txBody>
      </p:sp>
      <p:sp>
        <p:nvSpPr>
          <p:cNvPr id="3" name="Content Placeholder 2"/>
          <p:cNvSpPr>
            <a:spLocks noGrp="1"/>
          </p:cNvSpPr>
          <p:nvPr>
            <p:ph idx="1"/>
          </p:nvPr>
        </p:nvSpPr>
        <p:spPr/>
        <p:txBody>
          <a:bodyPr/>
          <a:lstStyle/>
          <a:p>
            <a:r>
              <a:rPr lang="en-US" sz="3200" dirty="0" smtClean="0"/>
              <a:t>Context of coding:</a:t>
            </a:r>
          </a:p>
          <a:p>
            <a:pPr lvl="1"/>
            <a:r>
              <a:rPr lang="en-US" sz="2800" dirty="0" smtClean="0"/>
              <a:t>Student assignments</a:t>
            </a:r>
          </a:p>
          <a:p>
            <a:pPr lvl="1"/>
            <a:r>
              <a:rPr lang="en-US" sz="2800" dirty="0" smtClean="0"/>
              <a:t>Student project</a:t>
            </a:r>
          </a:p>
          <a:p>
            <a:pPr lvl="1"/>
            <a:r>
              <a:rPr lang="en-US" sz="2800" dirty="0" smtClean="0"/>
              <a:t>Software for research</a:t>
            </a:r>
          </a:p>
          <a:p>
            <a:r>
              <a:rPr lang="en-US" sz="2800" i="1" dirty="0" smtClean="0">
                <a:solidFill>
                  <a:schemeClr val="bg1">
                    <a:lumMod val="50000"/>
                  </a:schemeClr>
                </a:solidFill>
              </a:rPr>
              <a:t/>
            </a:r>
            <a:br>
              <a:rPr lang="en-US" sz="2800" i="1" dirty="0" smtClean="0">
                <a:solidFill>
                  <a:schemeClr val="bg1">
                    <a:lumMod val="50000"/>
                  </a:schemeClr>
                </a:solidFill>
              </a:rPr>
            </a:br>
            <a:r>
              <a:rPr lang="en-US" sz="2800" i="1" dirty="0" smtClean="0">
                <a:solidFill>
                  <a:schemeClr val="bg1">
                    <a:lumMod val="50000"/>
                  </a:schemeClr>
                </a:solidFill>
              </a:rPr>
              <a:t>“If there is a tested, documented code snippet, why not to use it?”</a:t>
            </a:r>
          </a:p>
          <a:p>
            <a:endParaRPr lang="en-US" sz="2800" i="1" dirty="0" smtClean="0">
              <a:solidFill>
                <a:schemeClr val="bg1">
                  <a:lumMod val="50000"/>
                </a:schemeClr>
              </a:solidFill>
            </a:endParaRPr>
          </a:p>
          <a:p>
            <a:r>
              <a:rPr lang="en-US" sz="3200" dirty="0" smtClean="0"/>
              <a:t>Recommendations?</a:t>
            </a:r>
            <a:endParaRPr lang="en-US" sz="3200" dirty="0"/>
          </a:p>
        </p:txBody>
      </p:sp>
    </p:spTree>
    <p:extLst>
      <p:ext uri="{BB962C8B-B14F-4D97-AF65-F5344CB8AC3E}">
        <p14:creationId xmlns:p14="http://schemas.microsoft.com/office/powerpoint/2010/main" val="4174227916"/>
      </p:ext>
    </p:extLst>
  </p:cSld>
  <p:clrMapOvr>
    <a:masterClrMapping/>
  </p:clrMapOvr>
  <p:timing>
    <p:tnLst>
      <p:par>
        <p:cTn id="1" dur="indefinite" restart="never" nodeType="tmRoot"/>
      </p:par>
    </p:tnLst>
  </p:timing>
</p:sld>
</file>

<file path=ppt/theme/theme1.xml><?xml version="1.0" encoding="utf-8"?>
<a:theme xmlns:a="http://schemas.openxmlformats.org/drawingml/2006/main" name="daisy-3">
  <a:themeElements>
    <a:clrScheme name="daisy-3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aisy-3">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aisy-3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aisy-3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aisy-3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aisy-3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aisy-3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aisy-3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aisy-3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daisy_3</Template>
  <TotalTime>1265</TotalTime>
  <Words>636</Words>
  <Application>Microsoft Office PowerPoint</Application>
  <PresentationFormat>On-screen Show (4:3)</PresentationFormat>
  <Paragraphs>76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daisy-3</vt:lpstr>
      <vt:lpstr>Plagiarism</vt:lpstr>
      <vt:lpstr>Agenda</vt:lpstr>
      <vt:lpstr>Uniform Requirements for Manuscripts Submitted to Biomedical Journals: Ethical Considerations in the Conduct and Reporting of Research: Authorship and Contributorship</vt:lpstr>
      <vt:lpstr>Author *:</vt:lpstr>
      <vt:lpstr>To be an author is not enough:</vt:lpstr>
      <vt:lpstr>Redundant publication</vt:lpstr>
      <vt:lpstr>Novelty requirements (SIGMOD)</vt:lpstr>
      <vt:lpstr>Plagiarism in source code</vt:lpstr>
      <vt:lpstr>Plagiarism in the source code</vt:lpstr>
      <vt:lpstr>Coding practices</vt:lpstr>
      <vt:lpstr>Other principles</vt:lpstr>
    </vt:vector>
  </TitlesOfParts>
  <Company>AAU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Plagiarism</dc:title>
  <dc:creator>Dalia Kaulakiene</dc:creator>
  <cp:lastModifiedBy>Dalia Kaulakiene</cp:lastModifiedBy>
  <cp:revision>9</cp:revision>
  <dcterms:created xsi:type="dcterms:W3CDTF">2012-10-11T12:28:00Z</dcterms:created>
  <dcterms:modified xsi:type="dcterms:W3CDTF">2012-10-12T09:33:12Z</dcterms:modified>
</cp:coreProperties>
</file>