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355" r:id="rId2"/>
    <p:sldId id="431" r:id="rId3"/>
    <p:sldId id="426" r:id="rId4"/>
    <p:sldId id="464" r:id="rId5"/>
    <p:sldId id="427" r:id="rId6"/>
    <p:sldId id="466" r:id="rId7"/>
    <p:sldId id="465" r:id="rId8"/>
    <p:sldId id="468" r:id="rId9"/>
    <p:sldId id="467" r:id="rId10"/>
    <p:sldId id="469" r:id="rId11"/>
    <p:sldId id="470" r:id="rId12"/>
    <p:sldId id="471" r:id="rId13"/>
    <p:sldId id="472" r:id="rId14"/>
    <p:sldId id="473" r:id="rId15"/>
    <p:sldId id="474" r:id="rId16"/>
    <p:sldId id="475" r:id="rId17"/>
    <p:sldId id="476" r:id="rId18"/>
    <p:sldId id="477" r:id="rId19"/>
    <p:sldId id="478" r:id="rId20"/>
    <p:sldId id="479" r:id="rId21"/>
    <p:sldId id="454" r:id="rId22"/>
  </p:sldIdLst>
  <p:sldSz cx="9144000" cy="6858000" type="screen4x3"/>
  <p:notesSz cx="6797675" cy="9928225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009900"/>
    <a:srgbClr val="00FFFF"/>
    <a:srgbClr val="FF0000"/>
    <a:srgbClr val="FFFF00"/>
    <a:srgbClr val="FFCCCC"/>
    <a:srgbClr val="CCFFFF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2" autoAdjust="0"/>
    <p:restoredTop sz="88235" autoAdjust="0"/>
  </p:normalViewPr>
  <p:slideViewPr>
    <p:cSldViewPr snapToObjects="1">
      <p:cViewPr>
        <p:scale>
          <a:sx n="70" d="100"/>
          <a:sy n="70" d="100"/>
        </p:scale>
        <p:origin x="-1488" y="-7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176" cy="534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20000"/>
              </a:spcBef>
              <a:buFontTx/>
              <a:buChar char="•"/>
              <a:defRPr kumimoji="1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8896" y="0"/>
            <a:ext cx="2993985" cy="534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kumimoji="1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62045"/>
            <a:ext cx="2917176" cy="458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20000"/>
              </a:spcBef>
              <a:buFontTx/>
              <a:buChar char="•"/>
              <a:defRPr kumimoji="1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8896" y="9462045"/>
            <a:ext cx="2993985" cy="458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kumimoji="1" sz="1200"/>
            </a:lvl1pPr>
          </a:lstStyle>
          <a:p>
            <a:pPr>
              <a:defRPr/>
            </a:pPr>
            <a:fld id="{DA516BAE-DFA7-4C13-90FF-196D856F4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59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980" cy="4964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698" y="0"/>
            <a:ext cx="2945979" cy="4964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319" y="4714318"/>
            <a:ext cx="4983041" cy="446929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0"/>
            <a:r>
              <a:rPr lang="en-GB" noProof="0" smtClean="0"/>
              <a:t>Second level</a:t>
            </a:r>
          </a:p>
          <a:p>
            <a:pPr lvl="0"/>
            <a:r>
              <a:rPr lang="en-GB" noProof="0" smtClean="0"/>
              <a:t>Third level</a:t>
            </a:r>
          </a:p>
          <a:p>
            <a:pPr lvl="0"/>
            <a:r>
              <a:rPr lang="en-GB" noProof="0" smtClean="0"/>
              <a:t>Fourth level</a:t>
            </a:r>
          </a:p>
          <a:p>
            <a:pPr lvl="0"/>
            <a:r>
              <a:rPr lang="en-GB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980" cy="4964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698" y="9431814"/>
            <a:ext cx="2945979" cy="4964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652BD30-49CE-4382-B298-62E8A17A8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531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CED99B8-6A40-4BE5-8755-D08618FBB34E}" type="slidenum">
              <a:rPr lang="en-US" sz="1200" smtClean="0"/>
              <a:pPr/>
              <a:t>1</a:t>
            </a:fld>
            <a:endParaRPr lang="en-US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a-DK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daisylogo_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981075"/>
            <a:ext cx="704850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aau_logo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900" y="188913"/>
            <a:ext cx="259715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5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8925" y="1476375"/>
            <a:ext cx="8564563" cy="1447800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8025" y="3446463"/>
            <a:ext cx="7727950" cy="2143125"/>
          </a:xfrm>
        </p:spPr>
        <p:txBody>
          <a:bodyPr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608013" y="6248400"/>
            <a:ext cx="7924800" cy="457200"/>
          </a:xfrm>
        </p:spPr>
        <p:txBody>
          <a:bodyPr anchor="ctr" anchorCtr="1"/>
          <a:lstStyle>
            <a:lvl1pPr algn="l">
              <a:defRPr smtClean="0"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510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E7780-EA56-407C-9E98-AE682669F9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36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8100"/>
            <a:ext cx="2114550" cy="6286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3213" y="38100"/>
            <a:ext cx="6192837" cy="6286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63A51-7108-4ABF-A3AC-8E100D33B5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8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1FDBF-3B4A-408C-8178-8064C55E50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93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3DDC7-6933-490C-9573-B1FF3FBA68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0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914400"/>
            <a:ext cx="41529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41529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886DE-FAFC-40FF-9211-66344200E2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922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3B8FE-E7B8-489D-AF79-F1F4855775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63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B80C5-9F1D-4D96-A88A-EB49FDA2E5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77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05717-8464-4444-BD3A-05F2FF0C1C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33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82C07-0AC6-4D0E-BA9A-40668FE5F9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89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66F76-0582-4EFD-B49B-CAA0192731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7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3213" y="38100"/>
            <a:ext cx="72929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pic>
        <p:nvPicPr>
          <p:cNvPr id="3075" name="Picture 8" descr="daisyrigthimag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2225"/>
            <a:ext cx="165576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914400"/>
            <a:ext cx="84582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58888" y="6553200"/>
            <a:ext cx="68992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Research Evaluation January 4, 2011</a:t>
            </a:r>
            <a:endParaRPr lang="en-GB"/>
          </a:p>
        </p:txBody>
      </p:sp>
      <p:sp>
        <p:nvSpPr>
          <p:cNvPr id="3543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58163" y="6553200"/>
            <a:ext cx="6048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92DF0929-0628-4BB1-B0F4-2051A6BC70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54310" name="Line 6"/>
          <p:cNvSpPr>
            <a:spLocks noChangeShapeType="1"/>
          </p:cNvSpPr>
          <p:nvPr/>
        </p:nvSpPr>
        <p:spPr bwMode="auto">
          <a:xfrm>
            <a:off x="395288" y="801688"/>
            <a:ext cx="7058025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ZapfDingbats" pitchFamily="82" charset="2"/>
        <a:buChar char="u"/>
        <a:defRPr sz="2400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Monotype Sorts" pitchFamily="2" charset="2"/>
        <a:buChar char="s"/>
        <a:defRPr sz="16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ssl1.peoplexs.com/Peoplexs22/CandidatesPortalNoLogin/Vacancy.cfm?PortalID=3374&amp;VacatureID=190593&amp;BedrijfID=0&amp;Vacancy=Study%20Group%20on%20Spatio-Temporal%20Data%20Manageme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051"/>
          <p:cNvSpPr>
            <a:spLocks noGrp="1" noChangeArrowheads="1"/>
          </p:cNvSpPr>
          <p:nvPr>
            <p:ph type="subTitle" idx="1"/>
          </p:nvPr>
        </p:nvSpPr>
        <p:spPr>
          <a:xfrm>
            <a:off x="385763" y="3459832"/>
            <a:ext cx="8370887" cy="2057400"/>
          </a:xfrm>
        </p:spPr>
        <p:txBody>
          <a:bodyPr/>
          <a:lstStyle/>
          <a:p>
            <a:r>
              <a:rPr lang="en-US" dirty="0" smtClean="0"/>
              <a:t> STDBM 2006, Seoul, South Korea</a:t>
            </a:r>
            <a:endParaRPr lang="da-DK" dirty="0" smtClean="0"/>
          </a:p>
          <a:p>
            <a:endParaRPr lang="da-DK" dirty="0"/>
          </a:p>
          <a:p>
            <a:r>
              <a:rPr lang="da-DK" b="0" dirty="0" smtClean="0"/>
              <a:t>Saulius Samulevi</a:t>
            </a:r>
            <a:r>
              <a:rPr lang="lt-LT" b="0" dirty="0" err="1" smtClean="0"/>
              <a:t>čius</a:t>
            </a:r>
            <a:endParaRPr lang="da-DK" b="0" dirty="0" smtClean="0"/>
          </a:p>
          <a:p>
            <a:endParaRPr lang="en-US" b="0" dirty="0" smtClean="0"/>
          </a:p>
        </p:txBody>
      </p:sp>
      <p:sp>
        <p:nvSpPr>
          <p:cNvPr id="6147" name="Text Box 2052"/>
          <p:cNvSpPr txBox="1">
            <a:spLocks noChangeArrowheads="1"/>
          </p:cNvSpPr>
          <p:nvPr/>
        </p:nvSpPr>
        <p:spPr bwMode="auto">
          <a:xfrm>
            <a:off x="1793875" y="6042025"/>
            <a:ext cx="55562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</a:pPr>
            <a:endParaRPr lang="en-US" sz="1800">
              <a:latin typeface="Helvetica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kumimoji="1" lang="en-US" sz="1000">
              <a:latin typeface="Helvetica-Narrow" pitchFamily="34" charset="0"/>
            </a:endParaRPr>
          </a:p>
        </p:txBody>
      </p:sp>
      <p:sp>
        <p:nvSpPr>
          <p:cNvPr id="6148" name="Rectangle 2061"/>
          <p:cNvSpPr>
            <a:spLocks noGrp="1" noChangeArrowheads="1"/>
          </p:cNvSpPr>
          <p:nvPr>
            <p:ph type="ctrTitle"/>
          </p:nvPr>
        </p:nvSpPr>
        <p:spPr>
          <a:xfrm>
            <a:off x="288925" y="1381001"/>
            <a:ext cx="8564563" cy="1831975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Mining Long, Sharable Patterns in </a:t>
            </a:r>
            <a:br>
              <a:rPr lang="en-US" dirty="0" smtClean="0"/>
            </a:br>
            <a:r>
              <a:rPr lang="en-US" dirty="0" smtClean="0"/>
              <a:t>Trajectories of Moving Objects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                            								</a:t>
            </a:r>
            <a:r>
              <a:rPr lang="en-US" dirty="0"/>
              <a:t/>
            </a:r>
            <a:br>
              <a:rPr lang="en-US" dirty="0"/>
            </a:br>
            <a:r>
              <a:rPr lang="hu-HU" sz="2800" dirty="0" smtClean="0"/>
              <a:t>Győző </a:t>
            </a:r>
            <a:r>
              <a:rPr lang="hu-HU" sz="2800" dirty="0" err="1" smtClean="0"/>
              <a:t>Gidófalvi</a:t>
            </a:r>
            <a:r>
              <a:rPr lang="en-US" sz="2800" dirty="0" smtClean="0"/>
              <a:t> / Torben </a:t>
            </a:r>
            <a:r>
              <a:rPr lang="en-US" sz="2800" dirty="0" smtClean="0"/>
              <a:t>Bach Pedersen</a:t>
            </a:r>
            <a:endParaRPr lang="en-US" sz="2800" b="0" dirty="0" smtClean="0"/>
          </a:p>
        </p:txBody>
      </p:sp>
    </p:spTree>
  </p:cSld>
  <p:clrMapOvr>
    <a:masterClrMapping/>
  </p:clrMapOvr>
  <p:transition advTm="17616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8986763" cy="1149052"/>
          </a:xfrm>
        </p:spPr>
        <p:txBody>
          <a:bodyPr/>
          <a:lstStyle/>
          <a:p>
            <a:pPr algn="ctr"/>
            <a:r>
              <a:rPr lang="en-US" dirty="0" smtClean="0"/>
              <a:t>Mining LSP 1: filtering infrequent items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701" y="1163144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000" dirty="0" smtClean="0"/>
              <a:t>Infrequent items cannot be part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of pattern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An item is frequent if the number of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transactions that contain that item&gt;=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err="1" smtClean="0"/>
              <a:t>MinSuppp</a:t>
            </a:r>
            <a:r>
              <a:rPr lang="en-US" sz="2000" dirty="0" smtClean="0"/>
              <a:t>(ex. 4), and the number of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unique objects associated with those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transactions &gt;=n (ex. 2)</a:t>
            </a:r>
          </a:p>
          <a:p>
            <a:pPr marL="0" indent="0">
              <a:spcAft>
                <a:spcPts val="600"/>
              </a:spcAft>
              <a:buNone/>
            </a:pPr>
            <a:endParaRPr 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469" y="1340768"/>
            <a:ext cx="424815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195793"/>
            <a:ext cx="7681689" cy="2413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693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701" y="1163144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000" dirty="0" smtClean="0"/>
              <a:t>Short transaction never will be in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long pattern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A transaction is short if the number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of items in it is less than or equal to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err="1" smtClean="0"/>
              <a:t>Minlength</a:t>
            </a:r>
            <a:r>
              <a:rPr lang="en-US" sz="2000" dirty="0" smtClean="0"/>
              <a:t> (ex. 4)</a:t>
            </a:r>
          </a:p>
          <a:p>
            <a:pPr marL="0" indent="0">
              <a:spcAft>
                <a:spcPts val="600"/>
              </a:spcAft>
              <a:buNone/>
            </a:pPr>
            <a:endParaRPr 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75221" y="-69304"/>
            <a:ext cx="8661275" cy="762000"/>
          </a:xfrm>
        </p:spPr>
        <p:txBody>
          <a:bodyPr/>
          <a:lstStyle/>
          <a:p>
            <a:pPr algn="ctr"/>
            <a:r>
              <a:rPr lang="en-US" dirty="0" smtClean="0"/>
              <a:t>Mining LSP </a:t>
            </a:r>
            <a:r>
              <a:rPr lang="en-US" dirty="0"/>
              <a:t>2</a:t>
            </a:r>
            <a:r>
              <a:rPr lang="en-US" dirty="0" smtClean="0"/>
              <a:t>: filtering short transactions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877107"/>
            <a:ext cx="7777608" cy="269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053" y="1163144"/>
            <a:ext cx="4562475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454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701" y="1163144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000" dirty="0" smtClean="0"/>
              <a:t>An item-projected DB, </a:t>
            </a:r>
            <a:r>
              <a:rPr lang="en-US" sz="2000" i="1" dirty="0" err="1" smtClean="0"/>
              <a:t>T_i</a:t>
            </a:r>
            <a:r>
              <a:rPr lang="en-US" sz="2000" dirty="0" smtClean="0"/>
              <a:t> contains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all items from transactions containing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item </a:t>
            </a:r>
            <a:r>
              <a:rPr lang="en-US" sz="2000" i="1" dirty="0" err="1" smtClean="0"/>
              <a:t>i</a:t>
            </a:r>
            <a:endParaRPr lang="en-US" sz="2000" i="1" dirty="0" smtClean="0"/>
          </a:p>
          <a:p>
            <a:pPr>
              <a:spcAft>
                <a:spcPts val="600"/>
              </a:spcAft>
            </a:pPr>
            <a:r>
              <a:rPr lang="en-US" sz="2000" dirty="0" smtClean="0"/>
              <a:t>All patterns that a given item </a:t>
            </a:r>
            <a:r>
              <a:rPr lang="en-US" sz="2000" i="1" dirty="0" err="1" smtClean="0"/>
              <a:t>i</a:t>
            </a:r>
            <a:r>
              <a:rPr lang="en-US" sz="2000" i="1" dirty="0"/>
              <a:t> </a:t>
            </a:r>
            <a:endParaRPr lang="en-US" sz="2000" i="1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lt-LT" sz="2000" dirty="0" err="1" smtClean="0"/>
              <a:t>participates</a:t>
            </a:r>
            <a:r>
              <a:rPr lang="lt-LT" sz="2000" dirty="0" smtClean="0"/>
              <a:t> </a:t>
            </a:r>
            <a:r>
              <a:rPr lang="lt-LT" sz="2000" dirty="0" err="1" smtClean="0"/>
              <a:t>in</a:t>
            </a:r>
            <a:r>
              <a:rPr lang="lt-LT" sz="2000" dirty="0" smtClean="0"/>
              <a:t> </a:t>
            </a:r>
            <a:r>
              <a:rPr lang="lt-LT" sz="2000" dirty="0" err="1" smtClean="0"/>
              <a:t>can</a:t>
            </a:r>
            <a:r>
              <a:rPr lang="lt-LT" sz="2000" dirty="0" smtClean="0"/>
              <a:t> be </a:t>
            </a:r>
            <a:r>
              <a:rPr lang="lt-LT" sz="2000" dirty="0" err="1" smtClean="0"/>
              <a:t>found</a:t>
            </a:r>
            <a:r>
              <a:rPr lang="lt-LT" sz="2000" dirty="0" smtClean="0"/>
              <a:t> </a:t>
            </a:r>
            <a:r>
              <a:rPr lang="lt-LT" sz="2000" dirty="0" err="1" smtClean="0"/>
              <a:t>in</a:t>
            </a:r>
            <a:r>
              <a:rPr lang="lt-LT" sz="2000" dirty="0" smtClean="0"/>
              <a:t> </a:t>
            </a:r>
            <a:r>
              <a:rPr lang="lt-LT" sz="2000" dirty="0" err="1" smtClean="0"/>
              <a:t>the</a:t>
            </a:r>
            <a:r>
              <a:rPr lang="lt-LT" sz="2000" dirty="0" smtClean="0"/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lt-LT" sz="2000" dirty="0" err="1" smtClean="0"/>
              <a:t>item-projected</a:t>
            </a:r>
            <a:r>
              <a:rPr lang="lt-LT" sz="2000" dirty="0" smtClean="0"/>
              <a:t> DB, </a:t>
            </a:r>
            <a:r>
              <a:rPr lang="lt-LT" sz="2000" i="1" dirty="0" err="1" smtClean="0"/>
              <a:t>T_i</a:t>
            </a:r>
            <a:endParaRPr lang="lt-LT" sz="2000" i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75221" y="-69304"/>
            <a:ext cx="8661275" cy="762000"/>
          </a:xfrm>
        </p:spPr>
        <p:txBody>
          <a:bodyPr/>
          <a:lstStyle/>
          <a:p>
            <a:pPr algn="ctr"/>
            <a:r>
              <a:rPr lang="en-US" dirty="0" smtClean="0"/>
              <a:t>Mining LSP 3: DB projection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245" y="1163144"/>
            <a:ext cx="4486275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25" y="3944824"/>
            <a:ext cx="8027442" cy="2608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188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701" y="1163144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000" dirty="0" smtClean="0"/>
              <a:t>A single most frequent </a:t>
            </a:r>
            <a:r>
              <a:rPr lang="en-US" sz="2000" dirty="0" err="1" smtClean="0"/>
              <a:t>itemset</a:t>
            </a:r>
            <a:r>
              <a:rPr lang="en-US" sz="2000" dirty="0" smtClean="0"/>
              <a:t> in a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projected DB, and its support equal to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the support of the projecting item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If the number of items in this </a:t>
            </a:r>
            <a:r>
              <a:rPr lang="en-US" sz="2000" dirty="0" err="1" smtClean="0"/>
              <a:t>itemset</a:t>
            </a:r>
            <a:endParaRPr lang="en-US" sz="20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is greater than or equal to </a:t>
            </a:r>
            <a:r>
              <a:rPr lang="en-US" sz="2000" dirty="0" err="1" smtClean="0"/>
              <a:t>MinLength</a:t>
            </a:r>
            <a:endParaRPr lang="en-US" sz="20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/>
              <a:t>t</a:t>
            </a:r>
            <a:r>
              <a:rPr lang="en-US" sz="2000" dirty="0" smtClean="0"/>
              <a:t>hen it is a long sharable pattern</a:t>
            </a:r>
          </a:p>
          <a:p>
            <a:pPr marL="0" indent="0">
              <a:spcAft>
                <a:spcPts val="600"/>
              </a:spcAft>
              <a:buNone/>
            </a:pPr>
            <a:endParaRPr 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75221" y="-69304"/>
            <a:ext cx="8661275" cy="762000"/>
          </a:xfrm>
        </p:spPr>
        <p:txBody>
          <a:bodyPr/>
          <a:lstStyle/>
          <a:p>
            <a:pPr algn="ctr"/>
            <a:r>
              <a:rPr lang="en-US" dirty="0" smtClean="0"/>
              <a:t>Mining LSP 4: most frequent </a:t>
            </a:r>
            <a:r>
              <a:rPr lang="en-US" dirty="0" err="1" smtClean="0"/>
              <a:t>itemset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2744" y="1167467"/>
            <a:ext cx="4495800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9449" y="3804287"/>
            <a:ext cx="4337381" cy="2783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85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701" y="1163144"/>
            <a:ext cx="8458200" cy="54102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Deletion of unnecessary </a:t>
            </a:r>
            <a:r>
              <a:rPr lang="en-US" sz="2000" dirty="0" err="1" smtClean="0"/>
              <a:t>itemsets</a:t>
            </a:r>
            <a:endParaRPr lang="en-US" sz="2000" dirty="0" smtClean="0"/>
          </a:p>
          <a:p>
            <a:pPr>
              <a:spcAft>
                <a:spcPts val="600"/>
              </a:spcAft>
            </a:pPr>
            <a:r>
              <a:rPr lang="en-US" sz="2000" dirty="0" smtClean="0"/>
              <a:t>Items that have the same support in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the item projected DB as the projected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DB, can be deleted</a:t>
            </a:r>
          </a:p>
          <a:p>
            <a:pPr marL="0" indent="0">
              <a:spcAft>
                <a:spcPts val="600"/>
              </a:spcAft>
              <a:buNone/>
            </a:pPr>
            <a:endParaRPr 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75221" y="-69304"/>
            <a:ext cx="8661275" cy="762000"/>
          </a:xfrm>
        </p:spPr>
        <p:txBody>
          <a:bodyPr/>
          <a:lstStyle/>
          <a:p>
            <a:pPr algn="ctr"/>
            <a:r>
              <a:rPr lang="en-US" dirty="0" smtClean="0"/>
              <a:t>Mining LSP 5: deletion of </a:t>
            </a:r>
            <a:r>
              <a:rPr lang="en-US" dirty="0" err="1" smtClean="0"/>
              <a:t>itemsets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980728"/>
            <a:ext cx="45243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683634"/>
            <a:ext cx="7944768" cy="2636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421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75221" y="-69304"/>
            <a:ext cx="8661275" cy="762000"/>
          </a:xfrm>
        </p:spPr>
        <p:txBody>
          <a:bodyPr/>
          <a:lstStyle/>
          <a:p>
            <a:pPr algn="ctr"/>
            <a:r>
              <a:rPr lang="en-US" dirty="0" smtClean="0"/>
              <a:t>Patterns in the sample DB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4" y="1196752"/>
            <a:ext cx="8388424" cy="5224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820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Moving objects</a:t>
            </a:r>
          </a:p>
          <a:p>
            <a:pPr>
              <a:spcAft>
                <a:spcPts val="600"/>
              </a:spcAft>
            </a:pPr>
            <a:r>
              <a:rPr lang="en-US" dirty="0" err="1" smtClean="0"/>
              <a:t>Spatio</a:t>
            </a:r>
            <a:r>
              <a:rPr lang="en-US" dirty="0" smtClean="0"/>
              <a:t>-temporal data to </a:t>
            </a:r>
            <a:r>
              <a:rPr lang="en-US" dirty="0" err="1" smtClean="0"/>
              <a:t>spatio</a:t>
            </a:r>
            <a:r>
              <a:rPr lang="en-US" dirty="0" smtClean="0"/>
              <a:t>-temporal baskets(pivoting)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Trajectories to transactions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Method for mining LSP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Experiments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Conclusions and comments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47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75221" y="-69304"/>
            <a:ext cx="8661275" cy="762000"/>
          </a:xfrm>
        </p:spPr>
        <p:txBody>
          <a:bodyPr/>
          <a:lstStyle/>
          <a:p>
            <a:pPr algn="ctr"/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err="1" smtClean="0"/>
              <a:t>Infanti</a:t>
            </a:r>
            <a:r>
              <a:rPr lang="en-US" dirty="0" smtClean="0"/>
              <a:t> data: 20 cars, 2 months, 1.8mln GPS, 3699 trips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Implemented on MS-SQL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Absolute time and pace performance is exponentially increasing as the </a:t>
            </a:r>
            <a:r>
              <a:rPr lang="en-US" dirty="0" err="1" smtClean="0"/>
              <a:t>MinLength</a:t>
            </a:r>
            <a:r>
              <a:rPr lang="en-US" dirty="0" smtClean="0"/>
              <a:t> parameter is decreased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Uneven performance is due to the sudden appearance of patterns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6" y="2060848"/>
            <a:ext cx="8703477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344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75221" y="-69304"/>
            <a:ext cx="8661275" cy="762000"/>
          </a:xfrm>
        </p:spPr>
        <p:txBody>
          <a:bodyPr/>
          <a:lstStyle/>
          <a:p>
            <a:pPr algn="ctr"/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 numCol="1"/>
          <a:lstStyle/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Large amount data </a:t>
            </a:r>
            <a:r>
              <a:rPr lang="en-US" dirty="0" err="1" smtClean="0"/>
              <a:t>vs</a:t>
            </a:r>
            <a:r>
              <a:rPr lang="en-US" dirty="0" smtClean="0"/>
              <a:t> only patterns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Difficult </a:t>
            </a:r>
            <a:r>
              <a:rPr lang="en-US" dirty="0" err="1" smtClean="0"/>
              <a:t>vs</a:t>
            </a:r>
            <a:r>
              <a:rPr lang="en-US" dirty="0" smtClean="0"/>
              <a:t> easy to analyze</a:t>
            </a:r>
            <a:endParaRPr lang="en-US" dirty="0" smtClean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048" y="980728"/>
            <a:ext cx="7170787" cy="284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276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Moving objects</a:t>
            </a:r>
          </a:p>
          <a:p>
            <a:pPr>
              <a:spcAft>
                <a:spcPts val="600"/>
              </a:spcAft>
            </a:pPr>
            <a:r>
              <a:rPr lang="en-US" dirty="0" err="1" smtClean="0"/>
              <a:t>Spatio</a:t>
            </a:r>
            <a:r>
              <a:rPr lang="en-US" dirty="0" smtClean="0"/>
              <a:t>-temporal data to </a:t>
            </a:r>
            <a:r>
              <a:rPr lang="en-US" dirty="0" err="1" smtClean="0"/>
              <a:t>spatio</a:t>
            </a:r>
            <a:r>
              <a:rPr lang="en-US" dirty="0" smtClean="0"/>
              <a:t>-temporal baskets(pivoting)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Trajectories to transactions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Method for mining LSP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Experiments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Conclusions and comments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91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Moving objects</a:t>
            </a:r>
          </a:p>
          <a:p>
            <a:pPr>
              <a:spcAft>
                <a:spcPts val="600"/>
              </a:spcAft>
            </a:pPr>
            <a:r>
              <a:rPr lang="en-US" dirty="0" err="1" smtClean="0"/>
              <a:t>Spatio</a:t>
            </a:r>
            <a:r>
              <a:rPr lang="en-US" dirty="0" smtClean="0"/>
              <a:t>-temporal data to </a:t>
            </a:r>
            <a:r>
              <a:rPr lang="en-US" dirty="0" err="1" smtClean="0"/>
              <a:t>spatio</a:t>
            </a:r>
            <a:r>
              <a:rPr lang="en-US" dirty="0" smtClean="0"/>
              <a:t>-temporal baskets(pivoting)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Trajectories to transactions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Method for mining LSP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Experiments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Conclusions and comments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91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spcAft>
                <a:spcPts val="600"/>
              </a:spcAft>
            </a:pPr>
            <a:r>
              <a:rPr lang="en-US" dirty="0"/>
              <a:t>Conclusions and 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Results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Frequent </a:t>
            </a:r>
            <a:r>
              <a:rPr lang="en-US" dirty="0" err="1" smtClean="0"/>
              <a:t>itemset</a:t>
            </a:r>
            <a:r>
              <a:rPr lang="en-US" dirty="0" smtClean="0"/>
              <a:t> mining can be modified to extract long sharable patterns from trajectories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SQL is simple, easy to implement/use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Comments about paper: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Is it interesting sharable part of trajectory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Are we interested in from point a to point b, or a, (</a:t>
            </a:r>
            <a:r>
              <a:rPr lang="en-US" dirty="0" err="1" smtClean="0"/>
              <a:t>x,y,u</a:t>
            </a:r>
            <a:r>
              <a:rPr lang="en-US" dirty="0" smtClean="0"/>
              <a:t>,), b</a:t>
            </a:r>
            <a:endParaRPr lang="en-US" dirty="0" smtClean="0"/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05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653163" cy="762000"/>
          </a:xfrm>
        </p:spPr>
        <p:txBody>
          <a:bodyPr/>
          <a:lstStyle/>
          <a:p>
            <a:pPr algn="ctr"/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87152"/>
            <a:ext cx="8964488" cy="54102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01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Moving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dirty="0" smtClean="0"/>
              <a:t>Large amounts of location data from objects (mobile devices, with GPS)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Data is collected as a sequence of points</a:t>
            </a:r>
          </a:p>
          <a:p>
            <a:pPr>
              <a:spcAft>
                <a:spcPts val="0"/>
              </a:spcAft>
              <a:buNone/>
            </a:pPr>
            <a:endParaRPr lang="en-US" sz="1800" dirty="0" smtClean="0"/>
          </a:p>
          <a:p>
            <a:pPr>
              <a:spcAft>
                <a:spcPts val="0"/>
              </a:spcAft>
            </a:pPr>
            <a:r>
              <a:rPr lang="en-US" dirty="0" smtClean="0"/>
              <a:t>Extracting patterns for:</a:t>
            </a:r>
          </a:p>
          <a:p>
            <a:pPr lvl="1">
              <a:spcAft>
                <a:spcPts val="0"/>
              </a:spcAft>
            </a:pPr>
            <a:r>
              <a:rPr lang="en-US" dirty="0" smtClean="0"/>
              <a:t>location based services;</a:t>
            </a:r>
          </a:p>
          <a:p>
            <a:pPr lvl="1">
              <a:spcAft>
                <a:spcPts val="0"/>
              </a:spcAft>
              <a:buNone/>
            </a:pPr>
            <a:r>
              <a:rPr lang="en-US" dirty="0" smtClean="0"/>
              <a:t>    location based advertising </a:t>
            </a:r>
          </a:p>
          <a:p>
            <a:pPr lvl="1">
              <a:spcAft>
                <a:spcPts val="0"/>
              </a:spcAft>
            </a:pPr>
            <a:r>
              <a:rPr lang="en-US" dirty="0" smtClean="0"/>
              <a:t>optimizing storage and </a:t>
            </a:r>
          </a:p>
          <a:p>
            <a:pPr lvl="1">
              <a:spcAft>
                <a:spcPts val="0"/>
              </a:spcAft>
              <a:buNone/>
            </a:pPr>
            <a:r>
              <a:rPr lang="en-US" dirty="0" smtClean="0"/>
              <a:t>    operations with data</a:t>
            </a:r>
          </a:p>
          <a:p>
            <a:pPr lvl="1">
              <a:spcAft>
                <a:spcPts val="0"/>
              </a:spcAft>
            </a:pPr>
            <a:r>
              <a:rPr lang="en-US" dirty="0" smtClean="0"/>
              <a:t>better tracking of moving </a:t>
            </a:r>
          </a:p>
          <a:p>
            <a:pPr lvl="1">
              <a:spcAft>
                <a:spcPts val="0"/>
              </a:spcAft>
              <a:buNone/>
            </a:pPr>
            <a:r>
              <a:rPr lang="en-US" dirty="0" smtClean="0"/>
              <a:t>    objects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2373" y="2492896"/>
            <a:ext cx="4550627" cy="366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Moving objects</a:t>
            </a:r>
          </a:p>
          <a:p>
            <a:pPr>
              <a:spcAft>
                <a:spcPts val="600"/>
              </a:spcAft>
            </a:pPr>
            <a:r>
              <a:rPr lang="en-US" dirty="0" err="1" smtClean="0"/>
              <a:t>Spatio</a:t>
            </a:r>
            <a:r>
              <a:rPr lang="en-US" dirty="0" smtClean="0"/>
              <a:t>-temporal data to </a:t>
            </a:r>
            <a:r>
              <a:rPr lang="en-US" dirty="0" err="1" smtClean="0"/>
              <a:t>spatio</a:t>
            </a:r>
            <a:r>
              <a:rPr lang="en-US" dirty="0" smtClean="0"/>
              <a:t>-temporal baskets(pivoting)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Trajectories to transactions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Method for mining LSP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Experiments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Conclusions and comments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91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901932"/>
            <a:ext cx="8156723" cy="1767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8986763" cy="1149052"/>
          </a:xfrm>
        </p:spPr>
        <p:txBody>
          <a:bodyPr/>
          <a:lstStyle/>
          <a:p>
            <a:pPr algn="ctr"/>
            <a:r>
              <a:rPr lang="en-US" dirty="0" err="1" smtClean="0"/>
              <a:t>Spatio</a:t>
            </a:r>
            <a:r>
              <a:rPr lang="en-US" dirty="0" smtClean="0"/>
              <a:t>-temporal data to baskets(pivoting)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 marL="0" indent="0">
              <a:spcAft>
                <a:spcPts val="600"/>
              </a:spcAft>
            </a:pPr>
            <a:r>
              <a:rPr lang="en-US" sz="2000" dirty="0" smtClean="0"/>
              <a:t> Pivoting is the process of grouping a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set of records based on one or more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attributes (pivoting attributes) and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assigning the values of one of more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different attributes (pivoted attributes)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to groups or baskets. </a:t>
            </a:r>
          </a:p>
          <a:p>
            <a:pPr marL="0" indent="0">
              <a:spcAft>
                <a:spcPts val="600"/>
              </a:spcAft>
            </a:pPr>
            <a:r>
              <a:rPr lang="en-US" sz="2000" dirty="0" smtClean="0"/>
              <a:t> Frequent </a:t>
            </a:r>
            <a:r>
              <a:rPr lang="en-US" sz="2000" dirty="0" err="1" smtClean="0"/>
              <a:t>itemset</a:t>
            </a:r>
            <a:r>
              <a:rPr lang="en-US" sz="2000" dirty="0" smtClean="0"/>
              <a:t> mining to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discover relationships between items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in the baskets [Agr94]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3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3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3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3" action="ppaction://hlinkfile"/>
              </a:rPr>
              <a:t>Management 19/04/2012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1187152"/>
            <a:ext cx="3009014" cy="397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237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Moving objects</a:t>
            </a:r>
          </a:p>
          <a:p>
            <a:pPr>
              <a:spcAft>
                <a:spcPts val="600"/>
              </a:spcAft>
            </a:pPr>
            <a:r>
              <a:rPr lang="en-US" dirty="0" err="1" smtClean="0"/>
              <a:t>Spatio</a:t>
            </a:r>
            <a:r>
              <a:rPr lang="en-US" dirty="0" smtClean="0"/>
              <a:t>-temporal data to </a:t>
            </a:r>
            <a:r>
              <a:rPr lang="en-US" dirty="0" err="1" smtClean="0"/>
              <a:t>spatio</a:t>
            </a:r>
            <a:r>
              <a:rPr lang="en-US" dirty="0" smtClean="0"/>
              <a:t>-temporal baskets(pivoting)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Trajectories to transactions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Method for mining LSP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Experiments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Conclusions and comments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46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8618" y="836712"/>
            <a:ext cx="4019886" cy="5795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8986763" cy="1149052"/>
          </a:xfrm>
        </p:spPr>
        <p:txBody>
          <a:bodyPr/>
          <a:lstStyle/>
          <a:p>
            <a:pPr algn="ctr"/>
            <a:r>
              <a:rPr lang="en-US" dirty="0"/>
              <a:t>Trajectories to transactions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701" y="1163144"/>
            <a:ext cx="8458200" cy="54102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000" b="1" dirty="0" smtClean="0"/>
              <a:t>              I</a:t>
            </a:r>
            <a:r>
              <a:rPr lang="en-US" sz="2000" b="1" dirty="0" smtClean="0"/>
              <a:t>n three steps </a:t>
            </a:r>
          </a:p>
          <a:p>
            <a:pPr marL="0" indent="0">
              <a:spcAft>
                <a:spcPts val="600"/>
              </a:spcAft>
              <a:buNone/>
            </a:pPr>
            <a:endParaRPr lang="en-US" sz="2000" b="1" dirty="0" smtClean="0"/>
          </a:p>
          <a:p>
            <a:pPr marL="0" indent="0">
              <a:spcAft>
                <a:spcPts val="600"/>
              </a:spcAft>
            </a:pPr>
            <a:r>
              <a:rPr lang="en-US" sz="2000" b="1" dirty="0" smtClean="0"/>
              <a:t>    Identify trips:</a:t>
            </a:r>
            <a:r>
              <a:rPr lang="en-US" sz="2000" dirty="0" smtClean="0"/>
              <a:t> trip starts with  k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consecutive GPS displacement &gt; delta,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ends  - k consecutive &lt;delta</a:t>
            </a:r>
          </a:p>
          <a:p>
            <a:pPr marL="0" indent="0">
              <a:spcAft>
                <a:spcPts val="600"/>
              </a:spcAft>
              <a:buNone/>
            </a:pPr>
            <a:endParaRPr lang="en-US" sz="2000" dirty="0" smtClean="0"/>
          </a:p>
          <a:p>
            <a:pPr>
              <a:spcAft>
                <a:spcPts val="600"/>
              </a:spcAft>
            </a:pPr>
            <a:r>
              <a:rPr lang="en-US" sz="2000" b="1" dirty="0" smtClean="0"/>
              <a:t>Identify periods: </a:t>
            </a:r>
            <a:r>
              <a:rPr lang="en-US" sz="2000" dirty="0" smtClean="0"/>
              <a:t>projection of </a:t>
            </a:r>
            <a:r>
              <a:rPr lang="en-US" sz="2000" b="1" dirty="0" smtClean="0"/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temporal dimension </a:t>
            </a:r>
            <a:r>
              <a:rPr lang="en-US" sz="2000" dirty="0" err="1" smtClean="0"/>
              <a:t>f.e</a:t>
            </a:r>
            <a:r>
              <a:rPr lang="en-US" sz="2000" dirty="0" smtClean="0"/>
              <a:t>. day, week, month</a:t>
            </a:r>
          </a:p>
          <a:p>
            <a:pPr marL="0" indent="0">
              <a:spcAft>
                <a:spcPts val="600"/>
              </a:spcAft>
              <a:buNone/>
            </a:pPr>
            <a:endParaRPr lang="en-US" sz="2000" dirty="0"/>
          </a:p>
          <a:p>
            <a:pPr>
              <a:spcAft>
                <a:spcPts val="600"/>
              </a:spcAft>
            </a:pPr>
            <a:r>
              <a:rPr lang="en-US" sz="2000" b="1" dirty="0" smtClean="0"/>
              <a:t>Eliminate noisy data: </a:t>
            </a:r>
            <a:r>
              <a:rPr lang="en-US" sz="2000" dirty="0" smtClean="0"/>
              <a:t> eliminate GPS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/>
              <a:t>e</a:t>
            </a:r>
            <a:r>
              <a:rPr lang="en-US" sz="2000" dirty="0" smtClean="0"/>
              <a:t>rrors by using </a:t>
            </a:r>
            <a:r>
              <a:rPr lang="en-US" sz="2000" dirty="0" err="1" smtClean="0"/>
              <a:t>spatio</a:t>
            </a:r>
            <a:r>
              <a:rPr lang="en-US" sz="2000" dirty="0" smtClean="0"/>
              <a:t>-temporal regions</a:t>
            </a:r>
            <a:endParaRPr 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3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3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3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3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37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7152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Moving objects</a:t>
            </a:r>
          </a:p>
          <a:p>
            <a:pPr>
              <a:spcAft>
                <a:spcPts val="600"/>
              </a:spcAft>
            </a:pPr>
            <a:r>
              <a:rPr lang="en-US" dirty="0" err="1" smtClean="0"/>
              <a:t>Spatio</a:t>
            </a:r>
            <a:r>
              <a:rPr lang="en-US" dirty="0" smtClean="0"/>
              <a:t>-temporal data to </a:t>
            </a:r>
            <a:r>
              <a:rPr lang="en-US" dirty="0" err="1" smtClean="0"/>
              <a:t>spatio</a:t>
            </a:r>
            <a:r>
              <a:rPr lang="en-US" dirty="0" smtClean="0"/>
              <a:t>-temporal baskets(pivoting)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Trajectories to transactions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Method for mining LSP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Experiments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Conclusions and comments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19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8986763" cy="1149052"/>
          </a:xfrm>
        </p:spPr>
        <p:txBody>
          <a:bodyPr/>
          <a:lstStyle/>
          <a:p>
            <a:pPr algn="ctr"/>
            <a:r>
              <a:rPr lang="en-US" dirty="0"/>
              <a:t>Method for mining </a:t>
            </a:r>
            <a:r>
              <a:rPr lang="en-US" dirty="0" smtClean="0"/>
              <a:t>LSP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701" y="1163144"/>
            <a:ext cx="8458200" cy="541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000" dirty="0" smtClean="0"/>
              <a:t>LBS ride sharing application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Interesting only if routes long (patterns are long)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Interesting only if shared (patters shared between few customers)</a:t>
            </a:r>
          </a:p>
          <a:p>
            <a:pPr marL="3581400" lvl="8" indent="0">
              <a:spcAft>
                <a:spcPts val="600"/>
              </a:spcAft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Task: find patterns that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have at least length 4, ar</a:t>
            </a:r>
            <a:r>
              <a:rPr lang="en-US" sz="2000" dirty="0" smtClean="0"/>
              <a:t>e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parts of at least 4 </a:t>
            </a:r>
            <a:r>
              <a:rPr lang="en-US" sz="2000" dirty="0" err="1" smtClean="0"/>
              <a:t>trajecto</a:t>
            </a:r>
            <a:r>
              <a:rPr lang="en-US" sz="2000" dirty="0" smtClean="0"/>
              <a:t>-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err="1" smtClean="0"/>
              <a:t>ries</a:t>
            </a:r>
            <a:r>
              <a:rPr lang="en-US" sz="2000" dirty="0" smtClean="0"/>
              <a:t>, which belong to at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least 2 distinct objects</a:t>
            </a:r>
            <a:endParaRPr 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61FDBF-3B4A-408C-8178-8064C55E5048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58888" y="6553200"/>
            <a:ext cx="6899275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Study Group on </a:t>
            </a:r>
            <a:r>
              <a:rPr lang="en-US" dirty="0" err="1">
                <a:solidFill>
                  <a:schemeClr val="tx1"/>
                </a:solidFill>
                <a:hlinkClick r:id="rId2" action="ppaction://hlinkfile"/>
              </a:rPr>
              <a:t>Spatio</a:t>
            </a: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-Temporal Data </a:t>
            </a:r>
            <a:r>
              <a:rPr lang="en-US" dirty="0" smtClean="0">
                <a:solidFill>
                  <a:schemeClr val="tx1"/>
                </a:solidFill>
                <a:hlinkClick r:id="rId2" action="ppaction://hlinkfile"/>
              </a:rPr>
              <a:t>Management 30/05/2012 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087" y="2636912"/>
            <a:ext cx="5584676" cy="3517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979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isy-3">
  <a:themeElements>
    <a:clrScheme name="daisy-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aisy-3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aisy-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isy-3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daisy-3</Template>
  <TotalTime>951</TotalTime>
  <Words>834</Words>
  <Application>Microsoft Office PowerPoint</Application>
  <PresentationFormat>On-screen Show (4:3)</PresentationFormat>
  <Paragraphs>191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daisy-3</vt:lpstr>
      <vt:lpstr>Mining Long, Sharable Patterns in  Trajectories of Moving Objects                                      Győző Gidófalvi / Torben Bach Pedersen</vt:lpstr>
      <vt:lpstr>Outline</vt:lpstr>
      <vt:lpstr>Moving objects</vt:lpstr>
      <vt:lpstr>Outline</vt:lpstr>
      <vt:lpstr>Spatio-temporal data to baskets(pivoting) </vt:lpstr>
      <vt:lpstr>Outline</vt:lpstr>
      <vt:lpstr>Trajectories to transactions </vt:lpstr>
      <vt:lpstr>Outline</vt:lpstr>
      <vt:lpstr>Method for mining LSP </vt:lpstr>
      <vt:lpstr>Mining LSP 1: filtering infrequent items </vt:lpstr>
      <vt:lpstr>Mining LSP 2: filtering short transactions</vt:lpstr>
      <vt:lpstr>Mining LSP 3: DB projection</vt:lpstr>
      <vt:lpstr>Mining LSP 4: most frequent itemset</vt:lpstr>
      <vt:lpstr>Mining LSP 5: deletion of itemsets</vt:lpstr>
      <vt:lpstr>Patterns in the sample DB</vt:lpstr>
      <vt:lpstr>Outline</vt:lpstr>
      <vt:lpstr>Experiments</vt:lpstr>
      <vt:lpstr>Experiments</vt:lpstr>
      <vt:lpstr>Outline</vt:lpstr>
      <vt:lpstr>Conclusions and comments</vt:lpstr>
      <vt:lpstr>Questions</vt:lpstr>
    </vt:vector>
  </TitlesOfParts>
  <Company>AAU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Center for Data-intensive Systems</dc:title>
  <dc:creator>csj</dc:creator>
  <cp:lastModifiedBy>CS</cp:lastModifiedBy>
  <cp:revision>247</cp:revision>
  <cp:lastPrinted>2012-04-18T19:53:28Z</cp:lastPrinted>
  <dcterms:created xsi:type="dcterms:W3CDTF">2006-12-18T14:28:14Z</dcterms:created>
  <dcterms:modified xsi:type="dcterms:W3CDTF">2012-05-30T10:24:25Z</dcterms:modified>
</cp:coreProperties>
</file>