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2" r:id="rId1"/>
  </p:sldMasterIdLst>
  <p:notesMasterIdLst>
    <p:notesMasterId r:id="rId36"/>
  </p:notesMasterIdLst>
  <p:handoutMasterIdLst>
    <p:handoutMasterId r:id="rId37"/>
  </p:handoutMasterIdLst>
  <p:sldIdLst>
    <p:sldId id="2358" r:id="rId2"/>
    <p:sldId id="2359" r:id="rId3"/>
    <p:sldId id="2360" r:id="rId4"/>
    <p:sldId id="2422" r:id="rId5"/>
    <p:sldId id="2391" r:id="rId6"/>
    <p:sldId id="2392" r:id="rId7"/>
    <p:sldId id="2393" r:id="rId8"/>
    <p:sldId id="2395" r:id="rId9"/>
    <p:sldId id="2396" r:id="rId10"/>
    <p:sldId id="2397" r:id="rId11"/>
    <p:sldId id="2398" r:id="rId12"/>
    <p:sldId id="2399" r:id="rId13"/>
    <p:sldId id="2400" r:id="rId14"/>
    <p:sldId id="2401" r:id="rId15"/>
    <p:sldId id="2402" r:id="rId16"/>
    <p:sldId id="2403" r:id="rId17"/>
    <p:sldId id="2404" r:id="rId18"/>
    <p:sldId id="2405" r:id="rId19"/>
    <p:sldId id="2406" r:id="rId20"/>
    <p:sldId id="2407" r:id="rId21"/>
    <p:sldId id="2413" r:id="rId22"/>
    <p:sldId id="2408" r:id="rId23"/>
    <p:sldId id="2409" r:id="rId24"/>
    <p:sldId id="2410" r:id="rId25"/>
    <p:sldId id="2411" r:id="rId26"/>
    <p:sldId id="2412" r:id="rId27"/>
    <p:sldId id="2414" r:id="rId28"/>
    <p:sldId id="2415" r:id="rId29"/>
    <p:sldId id="2416" r:id="rId30"/>
    <p:sldId id="2418" r:id="rId31"/>
    <p:sldId id="2417" r:id="rId32"/>
    <p:sldId id="2419" r:id="rId33"/>
    <p:sldId id="2421" r:id="rId34"/>
    <p:sldId id="2390" r:id="rId35"/>
  </p:sldIdLst>
  <p:sldSz cx="9144000" cy="6858000" type="screen4x3"/>
  <p:notesSz cx="6743700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A1B98"/>
    <a:srgbClr val="0B1DA5"/>
    <a:srgbClr val="0C20B8"/>
    <a:srgbClr val="0A11A4"/>
    <a:srgbClr val="1612BE"/>
    <a:srgbClr val="CCECFF"/>
    <a:srgbClr val="009900"/>
    <a:srgbClr val="CC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01" autoAdjust="0"/>
    <p:restoredTop sz="92178" autoAdjust="0"/>
  </p:normalViewPr>
  <p:slideViewPr>
    <p:cSldViewPr snapToObjects="1">
      <p:cViewPr>
        <p:scale>
          <a:sx n="81" d="100"/>
          <a:sy n="81" d="100"/>
        </p:scale>
        <p:origin x="-1354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40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1" tIns="46006" rIns="92011" bIns="46006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Tx/>
              <a:buChar char="•"/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8413" y="0"/>
            <a:ext cx="297021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1" tIns="46006" rIns="92011" bIns="4600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FontTx/>
              <a:buChar char="•"/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89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1" tIns="46006" rIns="92011" bIns="46006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Tx/>
              <a:buChar char="•"/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8413" y="9440863"/>
            <a:ext cx="2970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1" tIns="46006" rIns="92011" bIns="46006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FontTx/>
              <a:buChar char="•"/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fld id="{E4F17949-5508-4858-BD72-920931563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92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66" tIns="45683" rIns="91366" bIns="4568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66" tIns="45683" rIns="91366" bIns="4568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0113" y="4703763"/>
            <a:ext cx="4943475" cy="44592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66" tIns="45683" rIns="91366" bIns="456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0"/>
            <a:r>
              <a:rPr lang="en-GB" noProof="0" smtClean="0"/>
              <a:t>Second level</a:t>
            </a:r>
          </a:p>
          <a:p>
            <a:pPr lvl="0"/>
            <a:r>
              <a:rPr lang="en-GB" noProof="0" smtClean="0"/>
              <a:t>Third level</a:t>
            </a:r>
          </a:p>
          <a:p>
            <a:pPr lvl="0"/>
            <a:r>
              <a:rPr lang="en-GB" noProof="0" smtClean="0"/>
              <a:t>Fourth level</a:t>
            </a:r>
          </a:p>
          <a:p>
            <a:pPr lvl="0"/>
            <a:r>
              <a:rPr lang="en-GB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22588" cy="495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66" tIns="45683" rIns="91366" bIns="4568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410700"/>
            <a:ext cx="2922587" cy="495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66" tIns="45683" rIns="91366" bIns="4568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E7CDA82-7D25-4CEF-9011-DC8891C05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u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daisylogo_1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981075"/>
            <a:ext cx="70485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5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8925" y="1476375"/>
            <a:ext cx="8564563" cy="1447800"/>
          </a:xfrm>
        </p:spPr>
        <p:txBody>
          <a:bodyPr anchor="b"/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8025" y="3446463"/>
            <a:ext cx="7727950" cy="2143125"/>
          </a:xfrm>
        </p:spPr>
        <p:txBody>
          <a:bodyPr/>
          <a:lstStyle>
            <a:lvl1pPr marL="0" indent="0" algn="ctr">
              <a:buFontTx/>
              <a:buNone/>
              <a:defRPr sz="2800" b="1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BTW 2011 ▪ Christian S. Jensen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7657D-035A-4D8C-9E4B-7445B151FA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38100"/>
            <a:ext cx="2114550" cy="6286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3213" y="38100"/>
            <a:ext cx="6192837" cy="6286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BTW 2011 ▪ Christian S. Jensen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18600-6B83-46F5-A0E2-B89831F9A6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3" y="38100"/>
            <a:ext cx="7292975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1529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914400"/>
            <a:ext cx="41529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695700"/>
            <a:ext cx="41529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BTW 2011 ▪ Christian S. Jensen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9F3F7-6A0C-42EF-8025-B4613A4BF0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3" y="38100"/>
            <a:ext cx="7292975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1529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914400"/>
            <a:ext cx="41529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BTW 2011 ▪ Christian S. Jensen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B3E54-8677-46CC-98E8-935DA155E9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3" y="38100"/>
            <a:ext cx="7292975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04800" y="914400"/>
            <a:ext cx="4152900" cy="5410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914400"/>
            <a:ext cx="41529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BTW 2011 ▪ Christian S. Jensen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823FE-AF52-4C32-9C38-2344219EDD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3" y="38100"/>
            <a:ext cx="7292975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1529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10100" y="914400"/>
            <a:ext cx="4152900" cy="5410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BTW 2011 ▪ Christian S. Jensen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BFD68-F71B-49EE-ADEF-6B3A99B639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BTW 2011 ▪ Christian S. Jensen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DC564-63D6-4DB1-934B-A86CC9D473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BTW 2011 ▪ Christian S. Jensen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81273-DFDC-4DB7-B838-6A63C5B19C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41529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914400"/>
            <a:ext cx="41529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BTW 2011 ▪ Christian S. Jensen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4156C-C955-49E1-8AAD-74388992AB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BTW 2011 ▪ Christian S. Jensen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5A5E3-D8F0-4A6F-8D7D-D8D510ED2E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BTW 2011 ▪ Christian S. Jensen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F2DCD-8B74-4E18-94AA-4073ED7754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BTW 2011 ▪ Christian S. Jensen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6E6B3-D230-495A-ABFC-9F3CAC06B7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BTW 2011 ▪ Christian S. Jensen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CE2FA-4BEE-4D2D-A994-62C9F49C28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BTW 2011 ▪ Christian S. Jensen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DDABC-9291-4D28-9344-8C96324394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3213" y="38100"/>
            <a:ext cx="72929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4400"/>
            <a:ext cx="8458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5430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58888" y="6553200"/>
            <a:ext cx="68992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2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en-US" smtClean="0"/>
              <a:t>BTW 2011 ▪ Christian S. Jensen</a:t>
            </a:r>
            <a:endParaRPr lang="en-GB"/>
          </a:p>
        </p:txBody>
      </p:sp>
      <p:sp>
        <p:nvSpPr>
          <p:cNvPr id="35430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8163" y="6553200"/>
            <a:ext cx="6048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63A54C5A-E27B-4EA8-9A1B-C0EABFA352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54310" name="Line 6"/>
          <p:cNvSpPr>
            <a:spLocks noChangeShapeType="1"/>
          </p:cNvSpPr>
          <p:nvPr/>
        </p:nvSpPr>
        <p:spPr bwMode="auto">
          <a:xfrm>
            <a:off x="395288" y="801688"/>
            <a:ext cx="7058025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6" r:id="rId12"/>
    <p:sldLayoutId id="2147483987" r:id="rId13"/>
    <p:sldLayoutId id="2147483988" r:id="rId14"/>
    <p:sldLayoutId id="2147483989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ZapfDingbats" pitchFamily="82" charset="2"/>
        <a:buChar char="u"/>
        <a:defRPr>
          <a:solidFill>
            <a:schemeClr val="tx1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Monotype Sorts" pitchFamily="2" charset="2"/>
        <a:buChar char="s"/>
        <a:defRPr sz="1600">
          <a:solidFill>
            <a:schemeClr val="tx1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1400">
          <a:solidFill>
            <a:schemeClr val="tx1"/>
          </a:solidFill>
          <a:latin typeface="+mn-lt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1400">
          <a:solidFill>
            <a:schemeClr val="tx1"/>
          </a:solidFill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1400">
          <a:solidFill>
            <a:schemeClr val="tx1"/>
          </a:solidFill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1400">
          <a:solidFill>
            <a:schemeClr val="tx1"/>
          </a:solidFill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600" dirty="0" err="1" smtClean="0">
                <a:cs typeface="Times New Roman" pitchFamily="18" charset="0"/>
              </a:rPr>
              <a:t>CrowdDB</a:t>
            </a:r>
            <a:r>
              <a:rPr lang="en-US" sz="3600" dirty="0" smtClean="0">
                <a:cs typeface="Times New Roman" pitchFamily="18" charset="0"/>
              </a:rPr>
              <a:t>: Answering Queries with Crowdsourcing</a:t>
            </a:r>
            <a:endParaRPr lang="en-US" sz="3600" dirty="0"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3501008"/>
            <a:ext cx="6560234" cy="244827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da-DK" dirty="0" smtClean="0">
                <a:latin typeface="+mj-lt"/>
                <a:cs typeface="Times New Roman" pitchFamily="18" charset="0"/>
              </a:rPr>
              <a:t>Michael J. Franklin</a:t>
            </a:r>
          </a:p>
          <a:p>
            <a:pPr algn="ctr"/>
            <a:r>
              <a:rPr lang="da-DK" dirty="0" smtClean="0">
                <a:latin typeface="+mj-lt"/>
                <a:cs typeface="Times New Roman" pitchFamily="18" charset="0"/>
              </a:rPr>
              <a:t>Donald </a:t>
            </a:r>
            <a:r>
              <a:rPr lang="da-DK" dirty="0" err="1" smtClean="0">
                <a:latin typeface="+mj-lt"/>
                <a:cs typeface="Times New Roman" pitchFamily="18" charset="0"/>
              </a:rPr>
              <a:t>Kossman</a:t>
            </a:r>
            <a:endParaRPr lang="da-DK" dirty="0" smtClean="0">
              <a:latin typeface="+mj-lt"/>
              <a:cs typeface="Times New Roman" pitchFamily="18" charset="0"/>
            </a:endParaRPr>
          </a:p>
          <a:p>
            <a:pPr algn="ctr"/>
            <a:r>
              <a:rPr lang="da-DK" dirty="0" smtClean="0">
                <a:latin typeface="+mj-lt"/>
                <a:cs typeface="Times New Roman" pitchFamily="18" charset="0"/>
              </a:rPr>
              <a:t>Tim </a:t>
            </a:r>
            <a:r>
              <a:rPr lang="da-DK" dirty="0" err="1" smtClean="0">
                <a:latin typeface="+mj-lt"/>
                <a:cs typeface="Times New Roman" pitchFamily="18" charset="0"/>
              </a:rPr>
              <a:t>Kraska</a:t>
            </a:r>
            <a:endParaRPr lang="da-DK" dirty="0" smtClean="0">
              <a:latin typeface="+mj-lt"/>
              <a:cs typeface="Times New Roman" pitchFamily="18" charset="0"/>
            </a:endParaRPr>
          </a:p>
          <a:p>
            <a:pPr algn="ctr"/>
            <a:r>
              <a:rPr lang="da-DK" dirty="0" err="1" smtClean="0">
                <a:latin typeface="+mj-lt"/>
                <a:cs typeface="Times New Roman" pitchFamily="18" charset="0"/>
              </a:rPr>
              <a:t>Sukriti</a:t>
            </a:r>
            <a:r>
              <a:rPr lang="da-DK" dirty="0" smtClean="0">
                <a:latin typeface="+mj-lt"/>
                <a:cs typeface="Times New Roman" pitchFamily="18" charset="0"/>
              </a:rPr>
              <a:t> Ramesh</a:t>
            </a:r>
          </a:p>
          <a:p>
            <a:pPr algn="ctr"/>
            <a:r>
              <a:rPr lang="da-DK" dirty="0" smtClean="0">
                <a:latin typeface="+mj-lt"/>
                <a:cs typeface="Times New Roman" pitchFamily="18" charset="0"/>
              </a:rPr>
              <a:t>Reynold Xin</a:t>
            </a:r>
          </a:p>
          <a:p>
            <a:pPr algn="ctr"/>
            <a:r>
              <a:rPr lang="da-DK" dirty="0" smtClean="0">
                <a:latin typeface="+mj-lt"/>
                <a:cs typeface="Times New Roman" pitchFamily="18" charset="0"/>
              </a:rPr>
              <a:t>Presenter: </a:t>
            </a:r>
            <a:r>
              <a:rPr lang="da-DK" dirty="0" err="1" smtClean="0">
                <a:latin typeface="+mj-lt"/>
                <a:cs typeface="Times New Roman" pitchFamily="18" charset="0"/>
              </a:rPr>
              <a:t>Ilkcan</a:t>
            </a:r>
            <a:r>
              <a:rPr lang="da-DK" dirty="0" smtClean="0">
                <a:latin typeface="+mj-lt"/>
                <a:cs typeface="Times New Roman" pitchFamily="18" charset="0"/>
              </a:rPr>
              <a:t> Keles</a:t>
            </a:r>
            <a:endParaRPr lang="da-DK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31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CrowdDB</a:t>
            </a:r>
            <a:r>
              <a:rPr lang="en-US" dirty="0" smtClean="0"/>
              <a:t> Design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Performance and Variability</a:t>
            </a:r>
          </a:p>
          <a:p>
            <a:pPr lvl="1"/>
            <a:r>
              <a:rPr lang="en-US" dirty="0" smtClean="0"/>
              <a:t>Speed and quality issues</a:t>
            </a:r>
          </a:p>
          <a:p>
            <a:pPr lvl="1"/>
            <a:r>
              <a:rPr lang="en-US" dirty="0" smtClean="0"/>
              <a:t>Malicious behavior and spamming</a:t>
            </a:r>
          </a:p>
          <a:p>
            <a:r>
              <a:rPr lang="en-US" dirty="0" smtClean="0"/>
              <a:t>Task Design and Ambiguity</a:t>
            </a:r>
          </a:p>
          <a:p>
            <a:pPr lvl="1"/>
            <a:r>
              <a:rPr lang="en-US" dirty="0" smtClean="0"/>
              <a:t>Due to natural language and subjective requirements</a:t>
            </a:r>
          </a:p>
          <a:p>
            <a:pPr lvl="1"/>
            <a:r>
              <a:rPr lang="en-US" dirty="0" smtClean="0"/>
              <a:t>Design of user interface</a:t>
            </a:r>
          </a:p>
          <a:p>
            <a:pPr lvl="1"/>
            <a:r>
              <a:rPr lang="en-US" dirty="0" smtClean="0"/>
              <a:t>Quality control mechanisms</a:t>
            </a:r>
          </a:p>
          <a:p>
            <a:r>
              <a:rPr lang="en-US" dirty="0" smtClean="0"/>
              <a:t>Affinity and Learning</a:t>
            </a:r>
          </a:p>
          <a:p>
            <a:pPr lvl="1"/>
            <a:r>
              <a:rPr lang="en-US" dirty="0" smtClean="0"/>
              <a:t>Relationship between requesters and workers</a:t>
            </a:r>
          </a:p>
          <a:p>
            <a:r>
              <a:rPr lang="en-US" dirty="0" smtClean="0"/>
              <a:t>Relatively Small Worker Pool</a:t>
            </a:r>
          </a:p>
          <a:p>
            <a:r>
              <a:rPr lang="en-US" dirty="0" smtClean="0"/>
              <a:t>Open vs. Closed World</a:t>
            </a:r>
          </a:p>
          <a:p>
            <a:pPr lvl="1"/>
            <a:r>
              <a:rPr lang="en-US" dirty="0" smtClean="0"/>
              <a:t>One query operator could return an unlimited number of answers</a:t>
            </a:r>
          </a:p>
          <a:p>
            <a:pPr lvl="1"/>
            <a:r>
              <a:rPr lang="en-US" dirty="0" smtClean="0"/>
              <a:t>Query planning, query execution costs and answer quality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3DC564-63D6-4DB1-934B-A86CC9D473AE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12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</a:t>
            </a:r>
            <a:r>
              <a:rPr lang="en-US" dirty="0" err="1" smtClean="0"/>
              <a:t>CrowdDB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45" y="1154216"/>
            <a:ext cx="6126987" cy="493056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3DC564-63D6-4DB1-934B-A86CC9D473AE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90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Turker</a:t>
            </a:r>
            <a:r>
              <a:rPr lang="en-US" dirty="0" smtClean="0"/>
              <a:t> Relationship Manager</a:t>
            </a:r>
          </a:p>
          <a:p>
            <a:pPr lvl="1"/>
            <a:r>
              <a:rPr lang="en-US" dirty="0" smtClean="0"/>
              <a:t>Takes care of important requester duties</a:t>
            </a:r>
          </a:p>
          <a:p>
            <a:pPr lvl="2"/>
            <a:r>
              <a:rPr lang="en-US" dirty="0" smtClean="0"/>
              <a:t>Approving/Rejecting assignments</a:t>
            </a:r>
          </a:p>
          <a:p>
            <a:pPr lvl="2"/>
            <a:r>
              <a:rPr lang="en-US" dirty="0" smtClean="0"/>
              <a:t>Paying/Granting bonuses</a:t>
            </a:r>
          </a:p>
          <a:p>
            <a:pPr lvl="1"/>
            <a:r>
              <a:rPr lang="en-US" dirty="0" smtClean="0"/>
              <a:t>Helps requesters to build communities</a:t>
            </a:r>
          </a:p>
          <a:p>
            <a:r>
              <a:rPr lang="en-US" dirty="0" smtClean="0"/>
              <a:t>User Interface Management</a:t>
            </a:r>
          </a:p>
          <a:p>
            <a:pPr lvl="1"/>
            <a:r>
              <a:rPr lang="en-US" dirty="0" smtClean="0"/>
              <a:t>Generates user interfaces related to HITs</a:t>
            </a:r>
          </a:p>
          <a:p>
            <a:r>
              <a:rPr lang="en-US" dirty="0" smtClean="0"/>
              <a:t>HIT Manager</a:t>
            </a:r>
          </a:p>
          <a:p>
            <a:pPr lvl="1"/>
            <a:r>
              <a:rPr lang="en-US" dirty="0" smtClean="0"/>
              <a:t>Manages the interaction between </a:t>
            </a:r>
            <a:r>
              <a:rPr lang="en-US" dirty="0" err="1" smtClean="0"/>
              <a:t>CrowdDB</a:t>
            </a:r>
            <a:r>
              <a:rPr lang="en-US" dirty="0" smtClean="0"/>
              <a:t> and AMT</a:t>
            </a:r>
          </a:p>
          <a:p>
            <a:pPr lvl="1"/>
            <a:r>
              <a:rPr lang="en-US" dirty="0" smtClean="0"/>
              <a:t>Makes API calls to post HITs, assess their status and obtain the results</a:t>
            </a:r>
          </a:p>
          <a:p>
            <a:pPr lvl="1"/>
            <a:r>
              <a:rPr lang="en-US" dirty="0" smtClean="0"/>
              <a:t>HITs to be posted are determined by query compiler and optimizer</a:t>
            </a:r>
          </a:p>
          <a:p>
            <a:pPr marL="914400" lvl="2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3DC564-63D6-4DB1-934B-A86CC9D473AE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16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CrowdSQL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minimal SQL extension that supports </a:t>
            </a:r>
            <a:r>
              <a:rPr lang="en-US" dirty="0" smtClean="0"/>
              <a:t>crowdsourcing</a:t>
            </a:r>
          </a:p>
          <a:p>
            <a:r>
              <a:rPr lang="en-US" dirty="0" smtClean="0"/>
              <a:t>It allows application developers to write </a:t>
            </a:r>
            <a:r>
              <a:rPr lang="en-US" dirty="0"/>
              <a:t>SQL code in the same way as they do for </a:t>
            </a:r>
            <a:r>
              <a:rPr lang="en-US" dirty="0" smtClean="0"/>
              <a:t>traditional</a:t>
            </a:r>
            <a:r>
              <a:rPr lang="da-DK" dirty="0" smtClean="0"/>
              <a:t> </a:t>
            </a:r>
            <a:r>
              <a:rPr lang="en-US" dirty="0" smtClean="0"/>
              <a:t>databases.</a:t>
            </a:r>
          </a:p>
          <a:p>
            <a:r>
              <a:rPr lang="en-US" dirty="0" smtClean="0"/>
              <a:t>In most cases, developers are not aware that their code includes crowdsourcing.</a:t>
            </a:r>
            <a:endParaRPr lang="en-US" dirty="0" smtClean="0"/>
          </a:p>
          <a:p>
            <a:r>
              <a:rPr lang="en-US" dirty="0" smtClean="0"/>
              <a:t>Includes extensions related to </a:t>
            </a:r>
            <a:r>
              <a:rPr lang="en-US" dirty="0" smtClean="0"/>
              <a:t>missing data and subjective comparisons.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3DC564-63D6-4DB1-934B-A86CC9D473AE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07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3" y="38100"/>
            <a:ext cx="8367117" cy="762000"/>
          </a:xfrm>
        </p:spPr>
        <p:txBody>
          <a:bodyPr/>
          <a:lstStyle/>
          <a:p>
            <a:r>
              <a:rPr lang="en-US" dirty="0" smtClean="0"/>
              <a:t>Incomplete Data/SQL </a:t>
            </a:r>
            <a:r>
              <a:rPr lang="en-US" dirty="0"/>
              <a:t>DDL </a:t>
            </a:r>
            <a:r>
              <a:rPr lang="en-US" dirty="0" smtClean="0"/>
              <a:t>Extension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types of crowdsourcing:</a:t>
            </a:r>
          </a:p>
          <a:p>
            <a:pPr lvl="1"/>
            <a:r>
              <a:rPr lang="en-US" dirty="0" smtClean="0"/>
              <a:t>Specific attributes of tuples could be </a:t>
            </a:r>
            <a:r>
              <a:rPr lang="en-US" dirty="0" err="1" smtClean="0"/>
              <a:t>crowdsourced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Entire tuples could be </a:t>
            </a:r>
            <a:r>
              <a:rPr lang="en-US" dirty="0" err="1" smtClean="0"/>
              <a:t>crowdsourced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Allows any column and table to be marked with CROWD keyword.</a:t>
            </a:r>
          </a:p>
          <a:p>
            <a:r>
              <a:rPr lang="en-US" dirty="0" err="1" smtClean="0"/>
              <a:t>CrowdDB</a:t>
            </a:r>
            <a:r>
              <a:rPr lang="en-US" dirty="0" smtClean="0"/>
              <a:t> does not impose any limitations with respect to SQL types and integrity constraints.</a:t>
            </a:r>
          </a:p>
          <a:p>
            <a:pPr lvl="1"/>
            <a:r>
              <a:rPr lang="en-US" dirty="0" smtClean="0"/>
              <a:t>Referential integrity constraints can be defined between</a:t>
            </a:r>
          </a:p>
          <a:p>
            <a:pPr lvl="2"/>
            <a:r>
              <a:rPr lang="en-US" dirty="0" smtClean="0"/>
              <a:t>Two CROWD tables</a:t>
            </a:r>
          </a:p>
          <a:p>
            <a:pPr lvl="2"/>
            <a:r>
              <a:rPr lang="en-US" dirty="0" smtClean="0"/>
              <a:t>Two regular tables</a:t>
            </a:r>
          </a:p>
          <a:p>
            <a:pPr lvl="2"/>
            <a:r>
              <a:rPr lang="en-US" dirty="0" smtClean="0"/>
              <a:t>One regular table and one CROWD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3DC564-63D6-4DB1-934B-A86CC9D473AE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49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3" y="38100"/>
            <a:ext cx="8367117" cy="762000"/>
          </a:xfrm>
        </p:spPr>
        <p:txBody>
          <a:bodyPr/>
          <a:lstStyle/>
          <a:p>
            <a:r>
              <a:rPr lang="en-US" dirty="0" smtClean="0"/>
              <a:t>Incomplete Data/SQL </a:t>
            </a:r>
            <a:r>
              <a:rPr lang="en-US" dirty="0"/>
              <a:t>DDL extension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3DC564-63D6-4DB1-934B-A86CC9D473AE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97775" y="1152150"/>
            <a:ext cx="7968975" cy="23083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CREATE TABLE Department (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university STRING,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name STRING,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 err="1">
                <a:latin typeface="Arial" pitchFamily="34" charset="0"/>
                <a:cs typeface="Arial" pitchFamily="34" charset="0"/>
              </a:rPr>
              <a:t>url</a:t>
            </a:r>
            <a:r>
              <a:rPr lang="en-US" dirty="0">
                <a:latin typeface="Arial" pitchFamily="34" charset="0"/>
                <a:cs typeface="Arial" pitchFamily="34" charset="0"/>
              </a:rPr>
              <a:t> CROWD STRING,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phone STRING,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PRIMARY KEY (university, name) );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7775" y="3732580"/>
            <a:ext cx="7968975" cy="26776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CREATE CROWD TABLE Professor (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name STRING PRIMARY KEY,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email STRING UNIQUE,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university STRING,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department STRING,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FOREIGN KEY (university, department)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REF Department(university, name) 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5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3" y="38100"/>
            <a:ext cx="8594802" cy="762000"/>
          </a:xfrm>
        </p:spPr>
        <p:txBody>
          <a:bodyPr/>
          <a:lstStyle/>
          <a:p>
            <a:r>
              <a:rPr lang="en-US" dirty="0"/>
              <a:t>Incomplete Data/SQL </a:t>
            </a:r>
            <a:r>
              <a:rPr lang="en-US" dirty="0" smtClean="0"/>
              <a:t>DML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458200" cy="5246820"/>
          </a:xfrm>
        </p:spPr>
        <p:txBody>
          <a:bodyPr/>
          <a:lstStyle/>
          <a:p>
            <a:r>
              <a:rPr lang="en-US" dirty="0" smtClean="0"/>
              <a:t>CNULL is introduced to show the values which have not been obtained yet</a:t>
            </a:r>
          </a:p>
          <a:p>
            <a:pPr lvl="1"/>
            <a:r>
              <a:rPr lang="en-US" dirty="0" smtClean="0"/>
              <a:t>Equivalent of NULL in standard SQL</a:t>
            </a:r>
          </a:p>
          <a:p>
            <a:pPr lvl="1"/>
            <a:r>
              <a:rPr lang="en-US" dirty="0" smtClean="0"/>
              <a:t>CNULL values are generated as a side effect of INSERT queries</a:t>
            </a:r>
          </a:p>
          <a:p>
            <a:pPr lvl="1"/>
            <a:r>
              <a:rPr lang="en-US" dirty="0" smtClean="0"/>
              <a:t>CNULL is the default value for each CROWD column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It is also possible to set the values of CROWD columns in INSERT statements. In this case, crowdsourcing will not be used to get the value.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3DC564-63D6-4DB1-934B-A86CC9D473AE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97774" y="2897735"/>
            <a:ext cx="7968975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INSERT INTO DEPARTMENT(university, name)</a:t>
            </a:r>
          </a:p>
          <a:p>
            <a:r>
              <a:rPr lang="en-US" dirty="0" smtClean="0"/>
              <a:t>VALUES(“UC Berkeley”, “EECS”);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7773" y="4946900"/>
            <a:ext cx="7968975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INSERT INTO DEPARTMENT(university, name, </a:t>
            </a:r>
            <a:r>
              <a:rPr lang="en-US" dirty="0" err="1" smtClean="0"/>
              <a:t>url</a:t>
            </a:r>
            <a:r>
              <a:rPr lang="en-US" dirty="0" smtClean="0"/>
              <a:t>)</a:t>
            </a:r>
          </a:p>
          <a:p>
            <a:r>
              <a:rPr lang="en-US" dirty="0" smtClean="0"/>
              <a:t>VALUES(“ETH Zurich”, “CS”, “inf.ethz.ch”);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79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Incomplete Data/Query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458200" cy="1755650"/>
          </a:xfrm>
        </p:spPr>
        <p:txBody>
          <a:bodyPr/>
          <a:lstStyle/>
          <a:p>
            <a:r>
              <a:rPr lang="en-US" dirty="0" err="1" smtClean="0"/>
              <a:t>CrowdDB</a:t>
            </a:r>
            <a:r>
              <a:rPr lang="en-US" dirty="0" smtClean="0"/>
              <a:t> supports all types of SQL queries on CROWD columns and tables.</a:t>
            </a:r>
          </a:p>
          <a:p>
            <a:r>
              <a:rPr lang="en-US" dirty="0" smtClean="0"/>
              <a:t>When needed, </a:t>
            </a:r>
            <a:r>
              <a:rPr lang="en-US" dirty="0" err="1" smtClean="0"/>
              <a:t>CrowdDB</a:t>
            </a:r>
            <a:r>
              <a:rPr lang="en-US" dirty="0" smtClean="0"/>
              <a:t> uses crowdsourcing platform to fill incomplete data or to get new tuples.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3DC564-63D6-4DB1-934B-A86CC9D473AE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97774" y="3201315"/>
            <a:ext cx="7968975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SELECT </a:t>
            </a:r>
            <a:r>
              <a:rPr lang="en-US" dirty="0" err="1" smtClean="0"/>
              <a:t>url</a:t>
            </a:r>
            <a:r>
              <a:rPr lang="en-US" dirty="0" smtClean="0"/>
              <a:t> FROM Department</a:t>
            </a:r>
          </a:p>
          <a:p>
            <a:r>
              <a:rPr lang="en-US" dirty="0" smtClean="0"/>
              <a:t>WHERE name = “Math”;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7773" y="4543303"/>
            <a:ext cx="7968975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SELECT * FROM Professor</a:t>
            </a:r>
          </a:p>
          <a:p>
            <a:r>
              <a:rPr lang="en-US" dirty="0" smtClean="0"/>
              <a:t>WHERE email LIKE “%</a:t>
            </a:r>
            <a:r>
              <a:rPr lang="en-US" dirty="0" err="1" smtClean="0"/>
              <a:t>berkeley</a:t>
            </a:r>
            <a:r>
              <a:rPr lang="en-US" dirty="0" smtClean="0"/>
              <a:t>%” AND</a:t>
            </a:r>
          </a:p>
          <a:p>
            <a:r>
              <a:rPr lang="en-US" dirty="0" err="1" smtClean="0"/>
              <a:t>dept</a:t>
            </a:r>
            <a:r>
              <a:rPr lang="en-US" dirty="0" smtClean="0"/>
              <a:t> = “Math”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38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Subjective Comparisons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458200" cy="1300280"/>
          </a:xfrm>
        </p:spPr>
        <p:txBody>
          <a:bodyPr/>
          <a:lstStyle/>
          <a:p>
            <a:r>
              <a:rPr lang="en-US" dirty="0" smtClean="0"/>
              <a:t>CROWDEQUAL</a:t>
            </a:r>
          </a:p>
          <a:p>
            <a:pPr lvl="1"/>
            <a:r>
              <a:rPr lang="en-US" dirty="0" smtClean="0"/>
              <a:t>Takes two </a:t>
            </a:r>
            <a:r>
              <a:rPr lang="en-US" dirty="0" smtClean="0"/>
              <a:t>parameters</a:t>
            </a:r>
          </a:p>
          <a:p>
            <a:pPr lvl="1"/>
            <a:r>
              <a:rPr lang="en-US" dirty="0" smtClean="0"/>
              <a:t>Asks </a:t>
            </a:r>
            <a:r>
              <a:rPr lang="en-US" dirty="0" smtClean="0"/>
              <a:t>the crowd to decide whether the two values are equal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3DC564-63D6-4DB1-934B-A86CC9D473AE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98888" y="3125420"/>
            <a:ext cx="8458200" cy="1554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ZapfDingbats" pitchFamily="82" charset="2"/>
              <a:buChar char="u"/>
              <a:defRPr>
                <a:solidFill>
                  <a:schemeClr val="tx1"/>
                </a:solidFill>
                <a:latin typeface="+mn-lt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Monotype Sorts" pitchFamily="2" charset="2"/>
              <a:buChar char="s"/>
              <a:defRPr sz="1600">
                <a:solidFill>
                  <a:schemeClr val="tx1"/>
                </a:solidFill>
                <a:latin typeface="+mn-lt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5pPr>
            <a:lvl6pPr marL="2438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895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352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10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CROWDORDER</a:t>
            </a:r>
          </a:p>
          <a:p>
            <a:pPr lvl="1"/>
            <a:r>
              <a:rPr lang="en-US" dirty="0" smtClean="0"/>
              <a:t>Is used whenever the help of the crowd is needed to rank or order the results.</a:t>
            </a:r>
          </a:p>
          <a:p>
            <a:pPr lvl="1"/>
            <a:r>
              <a:rPr lang="en-US" dirty="0" smtClean="0"/>
              <a:t>Takes two parameters (column name and ranking question)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3041" y="2214680"/>
            <a:ext cx="7968975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SELECT profile FROM department</a:t>
            </a:r>
          </a:p>
          <a:p>
            <a:r>
              <a:rPr lang="en-US" dirty="0" smtClean="0"/>
              <a:t>WHERE name ~= “CS”;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3041" y="4805175"/>
            <a:ext cx="7968975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SELECT p FROM picture</a:t>
            </a:r>
          </a:p>
          <a:p>
            <a:r>
              <a:rPr lang="en-US" dirty="0" smtClean="0"/>
              <a:t>WHERE subject = “Golden Gate Bridge”</a:t>
            </a:r>
          </a:p>
          <a:p>
            <a:r>
              <a:rPr lang="en-US" dirty="0" smtClean="0"/>
              <a:t>ORDER BY CROWDORDER(p,</a:t>
            </a:r>
          </a:p>
          <a:p>
            <a:r>
              <a:rPr lang="en-US" dirty="0" smtClean="0"/>
              <a:t>“Which picture visualizes better %subject”);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77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Interface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 interfaces are needed for crowdsourcing the information.</a:t>
            </a:r>
          </a:p>
          <a:p>
            <a:r>
              <a:rPr lang="en-US" dirty="0" smtClean="0"/>
              <a:t>At compile-time </a:t>
            </a:r>
            <a:r>
              <a:rPr lang="en-US" dirty="0" err="1" smtClean="0"/>
              <a:t>CrowdDB</a:t>
            </a:r>
            <a:r>
              <a:rPr lang="en-US" dirty="0" smtClean="0"/>
              <a:t> creates templates for CROWD columns and tables.</a:t>
            </a:r>
          </a:p>
          <a:p>
            <a:r>
              <a:rPr lang="en-US" dirty="0" smtClean="0"/>
              <a:t>At runtime, these templates are initiated to retrieve information from the workers of crowdsourcing platform.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3DC564-63D6-4DB1-934B-A86CC9D473AE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25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Outline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Motivation</a:t>
            </a:r>
            <a:endParaRPr lang="en-US" dirty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Crowdsourcing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Mechanical Turk Basics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Mechanical Turk APIs</a:t>
            </a:r>
          </a:p>
          <a:p>
            <a:pPr lvl="1"/>
            <a:r>
              <a:rPr lang="en-US" dirty="0" err="1" smtClean="0">
                <a:cs typeface="Times New Roman" pitchFamily="18" charset="0"/>
              </a:rPr>
              <a:t>CrowdDB</a:t>
            </a:r>
            <a:r>
              <a:rPr lang="en-US" dirty="0" smtClean="0">
                <a:cs typeface="Times New Roman" pitchFamily="18" charset="0"/>
              </a:rPr>
              <a:t> Design Considerations</a:t>
            </a:r>
            <a:endParaRPr lang="en-US" dirty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Overview of </a:t>
            </a:r>
            <a:r>
              <a:rPr lang="en-US" dirty="0" err="1" smtClean="0">
                <a:cs typeface="Times New Roman" pitchFamily="18" charset="0"/>
              </a:rPr>
              <a:t>CrowdDB</a:t>
            </a:r>
            <a:endParaRPr lang="en-US" dirty="0" smtClean="0">
              <a:cs typeface="Times New Roman" pitchFamily="18" charset="0"/>
            </a:endParaRPr>
          </a:p>
          <a:p>
            <a:r>
              <a:rPr lang="en-US" dirty="0" err="1" smtClean="0">
                <a:cs typeface="Times New Roman" pitchFamily="18" charset="0"/>
              </a:rPr>
              <a:t>CrowdSQL</a:t>
            </a:r>
            <a:endParaRPr lang="en-US" dirty="0" smtClean="0">
              <a:cs typeface="Times New Roman" pitchFamily="18" charset="0"/>
            </a:endParaRPr>
          </a:p>
          <a:p>
            <a:pPr lvl="1"/>
            <a:r>
              <a:rPr lang="en-US" dirty="0" smtClean="0">
                <a:cs typeface="Times New Roman" pitchFamily="18" charset="0"/>
              </a:rPr>
              <a:t>Incomplete Data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Subjective Comparisons</a:t>
            </a:r>
            <a:endParaRPr lang="en-US" dirty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User Interface Generation</a:t>
            </a:r>
          </a:p>
          <a:p>
            <a:r>
              <a:rPr lang="en-US" dirty="0" smtClean="0">
                <a:cs typeface="Times New Roman" pitchFamily="18" charset="0"/>
              </a:rPr>
              <a:t>Query Processing</a:t>
            </a:r>
          </a:p>
          <a:p>
            <a:r>
              <a:rPr lang="en-US" dirty="0" smtClean="0">
                <a:cs typeface="Times New Roman" pitchFamily="18" charset="0"/>
              </a:rPr>
              <a:t>Experiments and Results</a:t>
            </a:r>
            <a:endParaRPr lang="en-US" dirty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Conclusion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3DC564-63D6-4DB1-934B-A86CC9D473AE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37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3" y="38100"/>
            <a:ext cx="7608167" cy="762000"/>
          </a:xfrm>
        </p:spPr>
        <p:txBody>
          <a:bodyPr/>
          <a:lstStyle/>
          <a:p>
            <a:r>
              <a:rPr lang="en-US" dirty="0" smtClean="0"/>
              <a:t>User Interface Generation/Examples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3DC564-63D6-4DB1-934B-A86CC9D473AE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40" y="989314"/>
            <a:ext cx="2796783" cy="21490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895" y="989314"/>
            <a:ext cx="2979678" cy="21642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40" y="3593975"/>
            <a:ext cx="2888230" cy="218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35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3" y="38100"/>
            <a:ext cx="8367117" cy="762000"/>
          </a:xfrm>
        </p:spPr>
        <p:txBody>
          <a:bodyPr/>
          <a:lstStyle/>
          <a:p>
            <a:r>
              <a:rPr lang="en-US" dirty="0" smtClean="0"/>
              <a:t>User Interface Generation/Examples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3DC564-63D6-4DB1-934B-A86CC9D473AE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515" y="3504895"/>
            <a:ext cx="5928874" cy="21642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096" y="1076255"/>
            <a:ext cx="3139712" cy="214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4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Query plan generation and execution follows a largely traditional approach</a:t>
            </a:r>
          </a:p>
          <a:p>
            <a:r>
              <a:rPr lang="en-US" dirty="0" smtClean="0"/>
              <a:t>The main differences:</a:t>
            </a:r>
          </a:p>
          <a:p>
            <a:pPr lvl="1"/>
            <a:r>
              <a:rPr lang="en-US" dirty="0" err="1" smtClean="0"/>
              <a:t>CrowdDB</a:t>
            </a:r>
            <a:r>
              <a:rPr lang="en-US" dirty="0" smtClean="0"/>
              <a:t> parser is extended to parse </a:t>
            </a:r>
            <a:r>
              <a:rPr lang="en-US" dirty="0" err="1" smtClean="0"/>
              <a:t>CrowdSQL</a:t>
            </a:r>
            <a:endParaRPr lang="en-US" dirty="0"/>
          </a:p>
          <a:p>
            <a:pPr lvl="1"/>
            <a:r>
              <a:rPr lang="en-US" dirty="0" err="1" smtClean="0"/>
              <a:t>CrowdDB</a:t>
            </a:r>
            <a:r>
              <a:rPr lang="en-US" dirty="0" smtClean="0"/>
              <a:t> has additional operators for crowdsourcing</a:t>
            </a:r>
          </a:p>
          <a:p>
            <a:pPr lvl="1"/>
            <a:r>
              <a:rPr lang="en-US" dirty="0" err="1" smtClean="0"/>
              <a:t>CrowdDB</a:t>
            </a:r>
            <a:r>
              <a:rPr lang="en-US" dirty="0" smtClean="0"/>
              <a:t> optimizer uses special heuristics to generate plans with respect to the crowd operators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3DC564-63D6-4DB1-934B-A86CC9D473AE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96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Crowd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CrowdDB</a:t>
            </a:r>
            <a:r>
              <a:rPr lang="en-US" dirty="0" smtClean="0"/>
              <a:t> implements all operators of the relational algebra.</a:t>
            </a:r>
          </a:p>
          <a:p>
            <a:r>
              <a:rPr lang="en-US" dirty="0" err="1" smtClean="0"/>
              <a:t>CrowdDB</a:t>
            </a:r>
            <a:r>
              <a:rPr lang="en-US" dirty="0" smtClean="0"/>
              <a:t> implements a set of Crowd operators.</a:t>
            </a:r>
          </a:p>
          <a:p>
            <a:pPr lvl="1"/>
            <a:r>
              <a:rPr lang="en-US" dirty="0" smtClean="0"/>
              <a:t>Basic functionality is the same for all crowd operators.</a:t>
            </a:r>
          </a:p>
          <a:p>
            <a:pPr lvl="1"/>
            <a:r>
              <a:rPr lang="en-US" dirty="0" smtClean="0"/>
              <a:t>Initialized with a user interface template and the standard HIT parameters for crowdsourcing.</a:t>
            </a:r>
          </a:p>
          <a:p>
            <a:r>
              <a:rPr lang="en-US" dirty="0" smtClean="0"/>
              <a:t>Quality control is maintained by a majority vote.</a:t>
            </a:r>
          </a:p>
          <a:p>
            <a:r>
              <a:rPr lang="en-US" dirty="0" smtClean="0"/>
              <a:t>The number of workers assigned to each HIT is controlled by Assignments parameter (static parameter of </a:t>
            </a:r>
            <a:r>
              <a:rPr lang="en-US" dirty="0" err="1" smtClean="0"/>
              <a:t>CrowdDB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3DC564-63D6-4DB1-934B-A86CC9D473AE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7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Crowd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CrowdProbe</a:t>
            </a:r>
            <a:endParaRPr lang="en-US" dirty="0" smtClean="0"/>
          </a:p>
          <a:p>
            <a:pPr lvl="1"/>
            <a:r>
              <a:rPr lang="en-US" dirty="0" err="1" smtClean="0"/>
              <a:t>Crowdsources</a:t>
            </a:r>
            <a:r>
              <a:rPr lang="en-US" dirty="0" smtClean="0"/>
              <a:t> missing information of CROWD columns and new tuples.</a:t>
            </a:r>
          </a:p>
          <a:p>
            <a:pPr lvl="1"/>
            <a:r>
              <a:rPr lang="en-US" dirty="0" smtClean="0"/>
              <a:t>Enforces quality control by selecting the majority answer for every attribute.</a:t>
            </a:r>
          </a:p>
          <a:p>
            <a:r>
              <a:rPr lang="en-US" dirty="0" err="1" smtClean="0"/>
              <a:t>CrowdJoin</a:t>
            </a:r>
            <a:endParaRPr lang="en-US" dirty="0" smtClean="0"/>
          </a:p>
          <a:p>
            <a:pPr lvl="1"/>
            <a:r>
              <a:rPr lang="en-US" dirty="0" smtClean="0"/>
              <a:t>Index nested-loop join over two tables</a:t>
            </a:r>
          </a:p>
          <a:p>
            <a:pPr lvl="2"/>
            <a:r>
              <a:rPr lang="en-US" dirty="0" smtClean="0"/>
              <a:t>At least one of them is </a:t>
            </a:r>
            <a:r>
              <a:rPr lang="en-US" dirty="0" err="1" smtClean="0"/>
              <a:t>crowdsourced</a:t>
            </a:r>
            <a:endParaRPr lang="en-US" dirty="0" smtClean="0"/>
          </a:p>
          <a:p>
            <a:pPr lvl="1"/>
            <a:r>
              <a:rPr lang="en-US" dirty="0" smtClean="0"/>
              <a:t>For each tuple of outer relation, one or more HITs are created to </a:t>
            </a:r>
            <a:r>
              <a:rPr lang="en-US" dirty="0" err="1" smtClean="0"/>
              <a:t>crowdsource</a:t>
            </a:r>
            <a:r>
              <a:rPr lang="en-US" dirty="0" smtClean="0"/>
              <a:t> new tuples for inner relation.</a:t>
            </a:r>
          </a:p>
          <a:p>
            <a:pPr lvl="1"/>
            <a:r>
              <a:rPr lang="en-US" dirty="0" smtClean="0"/>
              <a:t>The quality control technique is the same with </a:t>
            </a:r>
            <a:r>
              <a:rPr lang="en-US" dirty="0" err="1" smtClean="0"/>
              <a:t>CrowdProbe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CrowdCompare</a:t>
            </a:r>
            <a:endParaRPr lang="en-US" dirty="0" smtClean="0"/>
          </a:p>
          <a:p>
            <a:pPr lvl="1"/>
            <a:r>
              <a:rPr lang="en-US" dirty="0" smtClean="0"/>
              <a:t>Implements CROWDEQUAL and CROWDORDER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3DC564-63D6-4DB1-934B-A86CC9D473AE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90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Plan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458200" cy="1755650"/>
          </a:xfrm>
        </p:spPr>
        <p:txBody>
          <a:bodyPr/>
          <a:lstStyle/>
          <a:p>
            <a:r>
              <a:rPr lang="en-US" dirty="0" smtClean="0"/>
              <a:t>A query is first parsed and logical plan is created</a:t>
            </a:r>
          </a:p>
          <a:p>
            <a:r>
              <a:rPr lang="en-US" dirty="0" smtClean="0"/>
              <a:t>Logical plan is optimized using traditional and crowd specific optimizations</a:t>
            </a:r>
          </a:p>
          <a:p>
            <a:r>
              <a:rPr lang="en-US" dirty="0" smtClean="0"/>
              <a:t>Finally, the logical plan is translated into a physical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3DC564-63D6-4DB1-934B-A86CC9D473AE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2973630"/>
            <a:ext cx="9000000" cy="28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3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Heuristics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</a:t>
            </a:r>
            <a:r>
              <a:rPr lang="en-US" dirty="0"/>
              <a:t>on a simple rule-based optimizer</a:t>
            </a:r>
            <a:r>
              <a:rPr lang="en-US" dirty="0" smtClean="0"/>
              <a:t>.</a:t>
            </a:r>
            <a:endParaRPr lang="en-US" sz="2000" dirty="0"/>
          </a:p>
          <a:p>
            <a:r>
              <a:rPr lang="en-US" dirty="0" smtClean="0"/>
              <a:t>Implements </a:t>
            </a:r>
            <a:r>
              <a:rPr lang="en-US" dirty="0"/>
              <a:t>several essential query rewriting rules such as predicate push-down</a:t>
            </a:r>
            <a:r>
              <a:rPr lang="en-US" dirty="0" smtClean="0"/>
              <a:t>.</a:t>
            </a:r>
            <a:endParaRPr lang="en-US" sz="1400" dirty="0"/>
          </a:p>
          <a:p>
            <a:r>
              <a:rPr lang="en-US" dirty="0" smtClean="0"/>
              <a:t>Annotates </a:t>
            </a:r>
            <a:r>
              <a:rPr lang="en-US" dirty="0"/>
              <a:t>the query plan with the cardinality predictions between the operators</a:t>
            </a:r>
            <a:r>
              <a:rPr lang="en-US" dirty="0" smtClean="0"/>
              <a:t>.</a:t>
            </a:r>
            <a:endParaRPr lang="en-US" sz="1400" dirty="0"/>
          </a:p>
          <a:p>
            <a:r>
              <a:rPr lang="en-US" smtClean="0"/>
              <a:t>Re-orders </a:t>
            </a:r>
            <a:r>
              <a:rPr lang="en-US" dirty="0"/>
              <a:t>the operators to minimize the requests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In </a:t>
            </a:r>
            <a:r>
              <a:rPr lang="en-US" dirty="0"/>
              <a:t>contrast to a cost-based optimizer, a rule-based optimizer is not able to exhaustively explore all parameters.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3DC564-63D6-4DB1-934B-A86CC9D473AE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77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ran over 25,000 HITs on AMT during October 2010.</a:t>
            </a:r>
          </a:p>
          <a:p>
            <a:pPr lvl="1"/>
            <a:r>
              <a:rPr lang="en-US" dirty="0" smtClean="0"/>
              <a:t>Varying parameters such as price, jobs per HIT and time of day</a:t>
            </a:r>
          </a:p>
          <a:p>
            <a:pPr lvl="1"/>
            <a:r>
              <a:rPr lang="en-US" dirty="0" smtClean="0"/>
              <a:t>Response time and quality of answers are measured</a:t>
            </a:r>
          </a:p>
          <a:p>
            <a:r>
              <a:rPr lang="en-US" dirty="0" smtClean="0"/>
              <a:t>Note that </a:t>
            </a:r>
            <a:r>
              <a:rPr lang="en-US" dirty="0" smtClean="0"/>
              <a:t>the results are highly dependent on</a:t>
            </a:r>
          </a:p>
          <a:p>
            <a:pPr lvl="1"/>
            <a:r>
              <a:rPr lang="en-US" dirty="0" smtClean="0"/>
              <a:t>The properties of the ATM platform at a particular point in time</a:t>
            </a:r>
          </a:p>
          <a:p>
            <a:pPr lvl="1"/>
            <a:r>
              <a:rPr lang="en-US" dirty="0" smtClean="0"/>
              <a:t>The specific tasks sent to the crowd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3DC564-63D6-4DB1-934B-A86CC9D473AE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31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 Benchmarks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458200" cy="5410200"/>
          </a:xfrm>
        </p:spPr>
        <p:txBody>
          <a:bodyPr/>
          <a:lstStyle/>
          <a:p>
            <a:r>
              <a:rPr lang="en-US" dirty="0" smtClean="0"/>
              <a:t>They start with </a:t>
            </a:r>
            <a:r>
              <a:rPr lang="en-US" dirty="0"/>
              <a:t>simple tasks requiring workers to find and fill in missing data for a table with two </a:t>
            </a:r>
            <a:r>
              <a:rPr lang="en-US" dirty="0" err="1"/>
              <a:t>crowdsourced</a:t>
            </a:r>
            <a:r>
              <a:rPr lang="en-US" dirty="0"/>
              <a:t> columns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table is populated by 3607 businesses in 40 USA cities.</a:t>
            </a:r>
          </a:p>
          <a:p>
            <a:r>
              <a:rPr lang="en-US" dirty="0" smtClean="0"/>
              <a:t>Groups of 100 HITs are posted and each HIT involves 5 assignments.</a:t>
            </a:r>
          </a:p>
          <a:p>
            <a:r>
              <a:rPr lang="en-US" dirty="0" smtClean="0"/>
              <a:t>By default, </a:t>
            </a:r>
            <a:r>
              <a:rPr lang="en-US" dirty="0"/>
              <a:t>t</a:t>
            </a:r>
            <a:r>
              <a:rPr lang="en-US" dirty="0" smtClean="0"/>
              <a:t>he reward for a HIT is 1 cent.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3DC564-63D6-4DB1-934B-A86CC9D473AE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97774" y="2214680"/>
            <a:ext cx="7968975" cy="19389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CREATE TABLE businesses (</a:t>
            </a:r>
          </a:p>
          <a:p>
            <a:r>
              <a:rPr lang="en-US" dirty="0" smtClean="0"/>
              <a:t>	name </a:t>
            </a:r>
            <a:r>
              <a:rPr lang="en-US" dirty="0"/>
              <a:t>VARCHAR PRIMARY </a:t>
            </a:r>
            <a:r>
              <a:rPr lang="en-US" dirty="0" smtClean="0"/>
              <a:t>KEY,</a:t>
            </a:r>
          </a:p>
          <a:p>
            <a:r>
              <a:rPr lang="en-US" dirty="0"/>
              <a:t>	</a:t>
            </a:r>
            <a:r>
              <a:rPr lang="en-US" dirty="0" err="1" smtClean="0"/>
              <a:t>phone_number</a:t>
            </a:r>
            <a:r>
              <a:rPr lang="en-US" dirty="0" smtClean="0"/>
              <a:t> </a:t>
            </a:r>
            <a:r>
              <a:rPr lang="en-US" dirty="0"/>
              <a:t>CROWD VARCHAR(32),</a:t>
            </a:r>
          </a:p>
          <a:p>
            <a:r>
              <a:rPr lang="en-US" dirty="0" smtClean="0"/>
              <a:t>	address </a:t>
            </a:r>
            <a:r>
              <a:rPr lang="en-US" dirty="0"/>
              <a:t>CROWD VARCHAR(256)</a:t>
            </a:r>
          </a:p>
          <a:p>
            <a:r>
              <a:rPr lang="en-US" dirty="0" smtClean="0"/>
              <a:t>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42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experiment, they examine the response time of assignments with respect to the number of HITs in a HIT group.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3DC564-63D6-4DB1-934B-A86CC9D473AE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55" y="2415452"/>
            <a:ext cx="7741290" cy="283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56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914401"/>
            <a:ext cx="8458200" cy="2666389"/>
          </a:xfrm>
        </p:spPr>
        <p:txBody>
          <a:bodyPr/>
          <a:lstStyle/>
          <a:p>
            <a:r>
              <a:rPr lang="en-US" dirty="0" smtClean="0"/>
              <a:t>RDBMSs make several key assumptions</a:t>
            </a:r>
          </a:p>
          <a:p>
            <a:pPr lvl="1"/>
            <a:r>
              <a:rPr lang="en-US" dirty="0" smtClean="0"/>
              <a:t>Correctness</a:t>
            </a:r>
          </a:p>
          <a:p>
            <a:pPr lvl="1"/>
            <a:r>
              <a:rPr lang="en-US" dirty="0" smtClean="0"/>
              <a:t>Completeness</a:t>
            </a:r>
          </a:p>
          <a:p>
            <a:pPr lvl="1"/>
            <a:r>
              <a:rPr lang="en-US" dirty="0" smtClean="0"/>
              <a:t>Unambiguity</a:t>
            </a:r>
          </a:p>
          <a:p>
            <a:r>
              <a:rPr lang="en-US" dirty="0" smtClean="0"/>
              <a:t>Two fundamental problems</a:t>
            </a:r>
          </a:p>
          <a:p>
            <a:pPr lvl="1"/>
            <a:r>
              <a:rPr lang="en-US" dirty="0" smtClean="0"/>
              <a:t>Closed World Assumption</a:t>
            </a:r>
          </a:p>
          <a:p>
            <a:pPr lvl="1"/>
            <a:r>
              <a:rPr lang="en-US" dirty="0" smtClean="0"/>
              <a:t>Relational databases are extremely literal.</a:t>
            </a:r>
          </a:p>
          <a:p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3DC564-63D6-4DB1-934B-A86CC9D473AE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51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examine how the response time varies with respect to the reward given to the workers.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3DC564-63D6-4DB1-934B-A86CC9D473AE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55" y="2464984"/>
            <a:ext cx="3491170" cy="19966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64984"/>
            <a:ext cx="3339380" cy="199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9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Queries/Entity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simple company schema with attributes company name and </a:t>
            </a:r>
            <a:r>
              <a:rPr lang="en-US" dirty="0" smtClean="0"/>
              <a:t>headquarter address </a:t>
            </a:r>
            <a:r>
              <a:rPr lang="en-US" dirty="0" smtClean="0"/>
              <a:t>is used.</a:t>
            </a:r>
          </a:p>
          <a:p>
            <a:r>
              <a:rPr lang="en-US" dirty="0" smtClean="0"/>
              <a:t>It is filled with Fortune 100 companies.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Each HIT involves comparing ten company names with the non uniform name given and has 3 assignments.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3DC564-63D6-4DB1-934B-A86CC9D473AE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97774" y="2214680"/>
            <a:ext cx="7968975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SELECT name FROM company WHERE</a:t>
            </a:r>
          </a:p>
          <a:p>
            <a:r>
              <a:rPr lang="en-US" dirty="0"/>
              <a:t>n</a:t>
            </a:r>
            <a:r>
              <a:rPr lang="en-US" dirty="0" smtClean="0"/>
              <a:t>ame ~= “[a non-uniform name of the company]”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991" y="3960265"/>
            <a:ext cx="5236754" cy="197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21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3" y="38100"/>
            <a:ext cx="7608167" cy="762000"/>
          </a:xfrm>
        </p:spPr>
        <p:txBody>
          <a:bodyPr/>
          <a:lstStyle/>
          <a:p>
            <a:r>
              <a:rPr lang="en-US" dirty="0" smtClean="0"/>
              <a:t>Complex Queries/Ordering Pictures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experiment, they asked for a ranking of pictures in different subject areas.</a:t>
            </a:r>
          </a:p>
          <a:p>
            <a:r>
              <a:rPr lang="en-US" dirty="0" smtClean="0"/>
              <a:t>They tested 30 subject areas having eight pictures for each subject area.</a:t>
            </a:r>
          </a:p>
          <a:p>
            <a:r>
              <a:rPr lang="en-US" dirty="0" smtClean="0"/>
              <a:t>Rankings are conducted with 210 HITs each with 3 assignments.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3DC564-63D6-4DB1-934B-A86CC9D473AE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54" y="3353105"/>
            <a:ext cx="8061645" cy="308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17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highlight two cases where human input is needed:</a:t>
            </a:r>
          </a:p>
          <a:p>
            <a:pPr lvl="1"/>
            <a:r>
              <a:rPr lang="en-US" dirty="0"/>
              <a:t>unknown or incomplete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subjective </a:t>
            </a:r>
            <a:r>
              <a:rPr lang="en-US" dirty="0"/>
              <a:t>comparisons. </a:t>
            </a:r>
          </a:p>
          <a:p>
            <a:r>
              <a:rPr lang="en-US" dirty="0"/>
              <a:t>They introduce a new database system named </a:t>
            </a:r>
            <a:r>
              <a:rPr lang="en-US" dirty="0" err="1" smtClean="0"/>
              <a:t>CrowdDB</a:t>
            </a:r>
            <a:r>
              <a:rPr lang="en-US" dirty="0" smtClean="0"/>
              <a:t>. They apply simple extensions to</a:t>
            </a:r>
            <a:r>
              <a:rPr lang="en-US" dirty="0" smtClean="0"/>
              <a:t> </a:t>
            </a:r>
            <a:r>
              <a:rPr lang="en-US" dirty="0"/>
              <a:t>SQL DDL and DML for crowdsourcing. </a:t>
            </a:r>
          </a:p>
          <a:p>
            <a:r>
              <a:rPr lang="en-US" dirty="0"/>
              <a:t>Performance, in terms of latency and cost, is also effected by the way in which </a:t>
            </a:r>
            <a:r>
              <a:rPr lang="en-US" dirty="0" err="1"/>
              <a:t>CrowdDB</a:t>
            </a:r>
            <a:r>
              <a:rPr lang="en-US" dirty="0"/>
              <a:t> interacts with workers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3DC564-63D6-4DB1-934B-A86CC9D473AE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20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4000" smtClean="0"/>
              <a:t>Thank you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3DC564-63D6-4DB1-934B-A86CC9D473AE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78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3DC564-63D6-4DB1-934B-A86CC9D473AE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97775" y="1076255"/>
            <a:ext cx="7968975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SELECT </a:t>
            </a:r>
            <a:r>
              <a:rPr lang="en-US" dirty="0" err="1" smtClean="0"/>
              <a:t>market_capitalization</a:t>
            </a:r>
            <a:r>
              <a:rPr lang="en-US" dirty="0" smtClean="0"/>
              <a:t> FROM company</a:t>
            </a:r>
          </a:p>
          <a:p>
            <a:r>
              <a:rPr lang="en-US" dirty="0" smtClean="0"/>
              <a:t>WHERE name = “I.B.M”;</a:t>
            </a:r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303213" y="2062890"/>
            <a:ext cx="8458200" cy="159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ZapfDingbats" pitchFamily="82" charset="2"/>
              <a:buChar char="u"/>
              <a:defRPr>
                <a:solidFill>
                  <a:schemeClr val="tx1"/>
                </a:solidFill>
                <a:latin typeface="+mn-lt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Monotype Sorts" pitchFamily="2" charset="2"/>
              <a:buChar char="s"/>
              <a:defRPr sz="1600">
                <a:solidFill>
                  <a:schemeClr val="tx1"/>
                </a:solidFill>
                <a:latin typeface="+mn-lt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5pPr>
            <a:lvl6pPr marL="2438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895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352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10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Reasons</a:t>
            </a:r>
          </a:p>
          <a:p>
            <a:pPr lvl="1"/>
            <a:r>
              <a:rPr lang="en-US" dirty="0" smtClean="0"/>
              <a:t>Removal of I.B.M records because of a mistake</a:t>
            </a:r>
          </a:p>
          <a:p>
            <a:pPr lvl="1"/>
            <a:r>
              <a:rPr lang="en-US" dirty="0" smtClean="0"/>
              <a:t>Incorrect data entry</a:t>
            </a:r>
          </a:p>
          <a:p>
            <a:pPr lvl="1"/>
            <a:r>
              <a:rPr lang="en-US" dirty="0" smtClean="0"/>
              <a:t>Entity resolution problem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7775" y="3656684"/>
            <a:ext cx="7968975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SELECT image FROM picture</a:t>
            </a:r>
          </a:p>
          <a:p>
            <a:r>
              <a:rPr lang="en-US" dirty="0" smtClean="0"/>
              <a:t>WHERE topic = “Business Success”</a:t>
            </a:r>
          </a:p>
          <a:p>
            <a:r>
              <a:rPr lang="en-US" dirty="0" smtClean="0"/>
              <a:t>ORDER BY relevance LIMIT 1;</a:t>
            </a:r>
            <a:endParaRPr lang="en-US" dirty="0"/>
          </a:p>
        </p:txBody>
      </p:sp>
      <p:sp>
        <p:nvSpPr>
          <p:cNvPr id="11" name="Content Placeholder 4"/>
          <p:cNvSpPr txBox="1">
            <a:spLocks/>
          </p:cNvSpPr>
          <p:nvPr/>
        </p:nvSpPr>
        <p:spPr bwMode="auto">
          <a:xfrm>
            <a:off x="303213" y="4939822"/>
            <a:ext cx="8458200" cy="129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ZapfDingbats" pitchFamily="82" charset="2"/>
              <a:buChar char="u"/>
              <a:defRPr>
                <a:solidFill>
                  <a:schemeClr val="tx1"/>
                </a:solidFill>
                <a:latin typeface="+mn-lt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Monotype Sorts" pitchFamily="2" charset="2"/>
              <a:buChar char="s"/>
              <a:defRPr sz="1600">
                <a:solidFill>
                  <a:schemeClr val="tx1"/>
                </a:solidFill>
                <a:latin typeface="+mn-lt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5pPr>
            <a:lvl6pPr marL="2438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895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352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10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Unless the relevance of pictures to specific topics is obtained and stored beforehand, the result can not be obtained from RDBMSs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84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Motivation</a:t>
            </a:r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303213" y="924465"/>
            <a:ext cx="8458200" cy="5236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ZapfDingbats" pitchFamily="82" charset="2"/>
              <a:buChar char="u"/>
              <a:defRPr>
                <a:solidFill>
                  <a:schemeClr val="tx1"/>
                </a:solidFill>
                <a:latin typeface="+mn-lt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Monotype Sorts" pitchFamily="2" charset="2"/>
              <a:buChar char="s"/>
              <a:defRPr sz="1600">
                <a:solidFill>
                  <a:schemeClr val="tx1"/>
                </a:solidFill>
                <a:latin typeface="+mn-lt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5pPr>
            <a:lvl6pPr marL="2438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895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352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10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These kind of queries could easily be answered by people.</a:t>
            </a:r>
          </a:p>
          <a:p>
            <a:r>
              <a:rPr lang="en-US" dirty="0" smtClean="0"/>
              <a:t>In this work, they extend traditional query engine with a small number of operators to get human input.</a:t>
            </a:r>
          </a:p>
          <a:p>
            <a:r>
              <a:rPr lang="en-US" dirty="0" smtClean="0"/>
              <a:t>Two main capabilities of human computation:</a:t>
            </a:r>
          </a:p>
          <a:p>
            <a:pPr lvl="1"/>
            <a:r>
              <a:rPr lang="en-US" dirty="0" smtClean="0"/>
              <a:t>Finding new data</a:t>
            </a:r>
          </a:p>
          <a:p>
            <a:pPr lvl="1"/>
            <a:r>
              <a:rPr lang="en-US" dirty="0" smtClean="0"/>
              <a:t>Comparing data.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3DC564-63D6-4DB1-934B-A86CC9D473AE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04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Crowdsourcing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crowdsourcing platform consists of:</a:t>
            </a:r>
          </a:p>
          <a:p>
            <a:pPr lvl="1"/>
            <a:r>
              <a:rPr lang="en-US" dirty="0" smtClean="0"/>
              <a:t>Requesters: Offer tasks</a:t>
            </a:r>
          </a:p>
          <a:p>
            <a:pPr lvl="1"/>
            <a:r>
              <a:rPr lang="en-US" dirty="0" smtClean="0"/>
              <a:t>Workers: Accept and work on the tasks</a:t>
            </a:r>
          </a:p>
          <a:p>
            <a:r>
              <a:rPr lang="en-US" dirty="0" smtClean="0"/>
              <a:t>In this work, Amazon Mechanical Turk (AMT) is used.</a:t>
            </a:r>
          </a:p>
          <a:p>
            <a:pPr lvl="1"/>
            <a:r>
              <a:rPr lang="en-US" dirty="0" smtClean="0"/>
              <a:t>It provides API for requesting and managing the work.</a:t>
            </a:r>
          </a:p>
          <a:p>
            <a:r>
              <a:rPr lang="en-US" dirty="0" smtClean="0"/>
              <a:t>AMT supports </a:t>
            </a:r>
            <a:r>
              <a:rPr lang="en-US" dirty="0" err="1" smtClean="0"/>
              <a:t>microtasks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Microtasks</a:t>
            </a:r>
            <a:r>
              <a:rPr lang="en-US" dirty="0" smtClean="0"/>
              <a:t> do not require any special training and typically take no longer than 1 minute to complete.</a:t>
            </a:r>
          </a:p>
          <a:p>
            <a:pPr lvl="1"/>
            <a:r>
              <a:rPr lang="en-US" dirty="0" smtClean="0"/>
              <a:t>While defining a task, requester should define price/reward.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3DC564-63D6-4DB1-934B-A86CC9D473AE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81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Turk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458200" cy="5550400"/>
          </a:xfrm>
        </p:spPr>
        <p:txBody>
          <a:bodyPr/>
          <a:lstStyle/>
          <a:p>
            <a:r>
              <a:rPr lang="en-US" dirty="0" smtClean="0"/>
              <a:t>HIT: A Human Intelligent Task</a:t>
            </a:r>
          </a:p>
          <a:p>
            <a:pPr lvl="1"/>
            <a:r>
              <a:rPr lang="en-US" dirty="0" smtClean="0"/>
              <a:t>Smallest entity of work</a:t>
            </a:r>
          </a:p>
          <a:p>
            <a:pPr lvl="1"/>
            <a:r>
              <a:rPr lang="en-US" dirty="0" smtClean="0"/>
              <a:t>Can contain one or more jobs.</a:t>
            </a:r>
          </a:p>
          <a:p>
            <a:r>
              <a:rPr lang="en-US" dirty="0" smtClean="0"/>
              <a:t>Assignment</a:t>
            </a:r>
          </a:p>
          <a:p>
            <a:pPr lvl="1"/>
            <a:r>
              <a:rPr lang="en-US" dirty="0" smtClean="0"/>
              <a:t>Every HIT can be replicated into multiple assignments.</a:t>
            </a:r>
          </a:p>
          <a:p>
            <a:pPr lvl="1"/>
            <a:r>
              <a:rPr lang="en-US" dirty="0" smtClean="0"/>
              <a:t>Any worker processes at most a single assignment for each HIT.</a:t>
            </a:r>
          </a:p>
          <a:p>
            <a:pPr lvl="1"/>
            <a:r>
              <a:rPr lang="en-US" dirty="0" smtClean="0"/>
              <a:t>If the number of assignments is set to odd numbers, majority voting can be used to assure quality.</a:t>
            </a:r>
          </a:p>
          <a:p>
            <a:r>
              <a:rPr lang="en-US" dirty="0" smtClean="0"/>
              <a:t>HIT Group</a:t>
            </a:r>
          </a:p>
          <a:p>
            <a:pPr lvl="1"/>
            <a:r>
              <a:rPr lang="en-US" dirty="0" smtClean="0"/>
              <a:t>AMT automatically groups similar HITs into HIT groups.</a:t>
            </a:r>
          </a:p>
          <a:p>
            <a:pPr lvl="2"/>
            <a:r>
              <a:rPr lang="en-US" dirty="0" smtClean="0"/>
              <a:t>The requester</a:t>
            </a:r>
          </a:p>
          <a:p>
            <a:pPr lvl="2"/>
            <a:r>
              <a:rPr lang="en-US" dirty="0" smtClean="0"/>
              <a:t>The title of the HIT</a:t>
            </a:r>
          </a:p>
          <a:p>
            <a:pPr lvl="2"/>
            <a:r>
              <a:rPr lang="en-US" dirty="0" smtClean="0"/>
              <a:t>The description</a:t>
            </a:r>
          </a:p>
          <a:p>
            <a:pPr lvl="2"/>
            <a:r>
              <a:rPr lang="en-US" dirty="0" smtClean="0"/>
              <a:t>The reward</a:t>
            </a:r>
          </a:p>
          <a:p>
            <a:pPr lvl="1"/>
            <a:r>
              <a:rPr lang="en-US" dirty="0" smtClean="0"/>
              <a:t>Workers typically choose the work based on HIT Groups.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3DC564-63D6-4DB1-934B-A86CC9D473AE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59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Turk Basics/Interfaces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3DC564-63D6-4DB1-934B-A86CC9D473AE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5" name="Rounded Rectangle 4"/>
          <p:cNvSpPr/>
          <p:nvPr/>
        </p:nvSpPr>
        <p:spPr bwMode="auto">
          <a:xfrm>
            <a:off x="701355" y="2670050"/>
            <a:ext cx="2352745" cy="60716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 New Roman" pitchFamily="18" charset="0"/>
              </a:rPr>
              <a:t>Worker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783232" y="1480027"/>
            <a:ext cx="2812956" cy="60716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Main AMT Interface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4783231" y="4036160"/>
            <a:ext cx="2812957" cy="60716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HIT Interface</a:t>
            </a:r>
          </a:p>
        </p:txBody>
      </p:sp>
      <p:cxnSp>
        <p:nvCxnSpPr>
          <p:cNvPr id="9" name="Straight Arrow Connector 8"/>
          <p:cNvCxnSpPr>
            <a:stCxn id="5" idx="3"/>
            <a:endCxn id="6" idx="1"/>
          </p:cNvCxnSpPr>
          <p:nvPr/>
        </p:nvCxnSpPr>
        <p:spPr bwMode="auto">
          <a:xfrm flipV="1">
            <a:off x="3054100" y="1783607"/>
            <a:ext cx="1729132" cy="119002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5" idx="3"/>
            <a:endCxn id="7" idx="1"/>
          </p:cNvCxnSpPr>
          <p:nvPr/>
        </p:nvCxnSpPr>
        <p:spPr bwMode="auto">
          <a:xfrm>
            <a:off x="3054100" y="2973630"/>
            <a:ext cx="1729131" cy="136611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716778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Turk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createHIT</a:t>
            </a:r>
            <a:r>
              <a:rPr lang="en-US" dirty="0"/>
              <a:t>(title, description, question, keywords, reward, duration, max Assignments, lifetime</a:t>
            </a:r>
            <a:r>
              <a:rPr lang="en-US" dirty="0" smtClean="0"/>
              <a:t>)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err="1" smtClean="0"/>
              <a:t>HitID</a:t>
            </a:r>
            <a:endParaRPr lang="en-US" dirty="0" smtClean="0"/>
          </a:p>
          <a:p>
            <a:r>
              <a:rPr lang="en-US" dirty="0" err="1"/>
              <a:t>getAssignmentsForHIT</a:t>
            </a:r>
            <a:r>
              <a:rPr lang="en-US" dirty="0"/>
              <a:t>(</a:t>
            </a:r>
            <a:r>
              <a:rPr lang="en-US" dirty="0" err="1"/>
              <a:t>HitID</a:t>
            </a:r>
            <a:r>
              <a:rPr lang="en-US" dirty="0" smtClean="0"/>
              <a:t>)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/>
              <a:t>list(</a:t>
            </a:r>
            <a:r>
              <a:rPr lang="en-US" dirty="0" err="1"/>
              <a:t>asnId</a:t>
            </a:r>
            <a:r>
              <a:rPr lang="en-US" dirty="0"/>
              <a:t>, </a:t>
            </a:r>
            <a:r>
              <a:rPr lang="en-US" dirty="0" err="1" smtClean="0"/>
              <a:t>workerId</a:t>
            </a:r>
            <a:r>
              <a:rPr lang="en-US" dirty="0" smtClean="0"/>
              <a:t>, </a:t>
            </a:r>
            <a:r>
              <a:rPr lang="en-US" dirty="0"/>
              <a:t>answer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approveAssignment</a:t>
            </a:r>
            <a:r>
              <a:rPr lang="en-US" dirty="0" smtClean="0"/>
              <a:t>(</a:t>
            </a:r>
            <a:r>
              <a:rPr lang="en-US" dirty="0" err="1" smtClean="0"/>
              <a:t>asnID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Approves an assignment</a:t>
            </a:r>
          </a:p>
          <a:p>
            <a:pPr lvl="1"/>
            <a:r>
              <a:rPr lang="en-US" dirty="0" smtClean="0"/>
              <a:t>Triggers the payment to the worker</a:t>
            </a:r>
          </a:p>
          <a:p>
            <a:pPr lvl="1"/>
            <a:r>
              <a:rPr lang="en-US" dirty="0" smtClean="0"/>
              <a:t>Triggers the payment of commission to Amazon</a:t>
            </a:r>
          </a:p>
          <a:p>
            <a:r>
              <a:rPr lang="en-US" dirty="0" err="1" smtClean="0"/>
              <a:t>rejectAssignment</a:t>
            </a:r>
            <a:r>
              <a:rPr lang="en-US" dirty="0" smtClean="0"/>
              <a:t>(</a:t>
            </a:r>
            <a:r>
              <a:rPr lang="en-US" dirty="0" err="1" smtClean="0"/>
              <a:t>asnID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Rejects an assignment</a:t>
            </a:r>
          </a:p>
          <a:p>
            <a:pPr lvl="1"/>
            <a:r>
              <a:rPr lang="en-US" dirty="0" smtClean="0"/>
              <a:t>No payment to worker and no commission</a:t>
            </a:r>
          </a:p>
          <a:p>
            <a:r>
              <a:rPr lang="en-US" dirty="0" err="1"/>
              <a:t>forceExpireHIT</a:t>
            </a:r>
            <a:r>
              <a:rPr lang="en-US" dirty="0"/>
              <a:t>(</a:t>
            </a:r>
            <a:r>
              <a:rPr lang="en-US" dirty="0" err="1"/>
              <a:t>HitID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Expires a HIT immediately</a:t>
            </a:r>
          </a:p>
          <a:p>
            <a:pPr lvl="1"/>
            <a:r>
              <a:rPr lang="en-US" dirty="0" smtClean="0"/>
              <a:t>Workers assigned to this HIT may complete their work.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3DC564-63D6-4DB1-934B-A86CC9D473AE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75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isy-3">
  <a:themeElements>
    <a:clrScheme name="daisy-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aisy-3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aisy-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isy-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isy-3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isy-3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isy-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isy-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isy-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daisy-3</Template>
  <TotalTime>20801</TotalTime>
  <Words>1641</Words>
  <Application>Microsoft Office PowerPoint</Application>
  <PresentationFormat>On-screen Show (4:3)</PresentationFormat>
  <Paragraphs>286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daisy-3</vt:lpstr>
      <vt:lpstr>CrowdDB: Answering Queries with Crowdsourcing</vt:lpstr>
      <vt:lpstr>Outline</vt:lpstr>
      <vt:lpstr>Motivation</vt:lpstr>
      <vt:lpstr>Motivation</vt:lpstr>
      <vt:lpstr>Motivation</vt:lpstr>
      <vt:lpstr>Crowdsourcing</vt:lpstr>
      <vt:lpstr>Mechanical Turk Basics</vt:lpstr>
      <vt:lpstr>Mechanical Turk Basics/Interfaces</vt:lpstr>
      <vt:lpstr>Mechanical Turk API</vt:lpstr>
      <vt:lpstr>CrowdDB Design Considerations</vt:lpstr>
      <vt:lpstr>Overview of CrowdDB</vt:lpstr>
      <vt:lpstr>New Components</vt:lpstr>
      <vt:lpstr>CrowdSQL</vt:lpstr>
      <vt:lpstr>Incomplete Data/SQL DDL Extension</vt:lpstr>
      <vt:lpstr>Incomplete Data/SQL DDL extension</vt:lpstr>
      <vt:lpstr>Incomplete Data/SQL DML Semantics</vt:lpstr>
      <vt:lpstr>Incomplete Data/Query Semantics</vt:lpstr>
      <vt:lpstr>Subjective Comparisons</vt:lpstr>
      <vt:lpstr>User Interface Generation</vt:lpstr>
      <vt:lpstr>User Interface Generation/Examples</vt:lpstr>
      <vt:lpstr>User Interface Generation/Examples</vt:lpstr>
      <vt:lpstr>Query Processing</vt:lpstr>
      <vt:lpstr>Crowd Operators</vt:lpstr>
      <vt:lpstr>Crowd Operators</vt:lpstr>
      <vt:lpstr>Physical Plan Generation</vt:lpstr>
      <vt:lpstr>Heuristics</vt:lpstr>
      <vt:lpstr>Experimental Results</vt:lpstr>
      <vt:lpstr>Micro Benchmarks</vt:lpstr>
      <vt:lpstr>Experiment1</vt:lpstr>
      <vt:lpstr>Experiment2</vt:lpstr>
      <vt:lpstr>Complex Queries/Entity Resolution</vt:lpstr>
      <vt:lpstr>Complex Queries/Ordering Pictures</vt:lpstr>
      <vt:lpstr>Conclusion</vt:lpstr>
      <vt:lpstr>PowerPoint Presentation</vt:lpstr>
    </vt:vector>
  </TitlesOfParts>
  <Company>AAU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Center for Data-intensive Systems</dc:title>
  <dc:creator>csj</dc:creator>
  <cp:lastModifiedBy>ilkcan</cp:lastModifiedBy>
  <cp:revision>2417</cp:revision>
  <cp:lastPrinted>1999-03-15T20:18:51Z</cp:lastPrinted>
  <dcterms:created xsi:type="dcterms:W3CDTF">2006-12-18T14:28:14Z</dcterms:created>
  <dcterms:modified xsi:type="dcterms:W3CDTF">2014-12-11T15:02:36Z</dcterms:modified>
</cp:coreProperties>
</file>