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358" r:id="rId2"/>
    <p:sldId id="2359" r:id="rId3"/>
    <p:sldId id="2360" r:id="rId4"/>
    <p:sldId id="2361" r:id="rId5"/>
    <p:sldId id="2362" r:id="rId6"/>
    <p:sldId id="2363" r:id="rId7"/>
    <p:sldId id="2364" r:id="rId8"/>
    <p:sldId id="2365" r:id="rId9"/>
    <p:sldId id="2366" r:id="rId10"/>
    <p:sldId id="2367" r:id="rId11"/>
    <p:sldId id="2368" r:id="rId12"/>
    <p:sldId id="2370" r:id="rId13"/>
    <p:sldId id="2371" r:id="rId14"/>
    <p:sldId id="2372" r:id="rId15"/>
    <p:sldId id="2373" r:id="rId16"/>
    <p:sldId id="2374" r:id="rId17"/>
    <p:sldId id="2375" r:id="rId18"/>
    <p:sldId id="2376" r:id="rId19"/>
    <p:sldId id="2377" r:id="rId20"/>
    <p:sldId id="2378" r:id="rId21"/>
    <p:sldId id="2379" r:id="rId22"/>
    <p:sldId id="2380" r:id="rId23"/>
    <p:sldId id="2381" r:id="rId24"/>
    <p:sldId id="2382" r:id="rId25"/>
    <p:sldId id="2383" r:id="rId26"/>
    <p:sldId id="2384" r:id="rId27"/>
    <p:sldId id="2385" r:id="rId28"/>
    <p:sldId id="2386" r:id="rId29"/>
    <p:sldId id="2387" r:id="rId30"/>
    <p:sldId id="2388" r:id="rId31"/>
    <p:sldId id="2389" r:id="rId32"/>
    <p:sldId id="2390" r:id="rId33"/>
  </p:sldIdLst>
  <p:sldSz cx="9144000" cy="6858000" type="screen4x3"/>
  <p:notesSz cx="67437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A1B98"/>
    <a:srgbClr val="0B1DA5"/>
    <a:srgbClr val="0C20B8"/>
    <a:srgbClr val="0A11A4"/>
    <a:srgbClr val="1612BE"/>
    <a:srgbClr val="CCECFF"/>
    <a:srgbClr val="009900"/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01" autoAdjust="0"/>
    <p:restoredTop sz="84604" autoAdjust="0"/>
  </p:normalViewPr>
  <p:slideViewPr>
    <p:cSldViewPr snapToObjects="1">
      <p:cViewPr>
        <p:scale>
          <a:sx n="81" d="100"/>
          <a:sy n="81" d="100"/>
        </p:scale>
        <p:origin x="-1354" y="-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40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413" y="0"/>
            <a:ext cx="29702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89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413" y="9440863"/>
            <a:ext cx="2970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1" tIns="46006" rIns="92011" bIns="4600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E4F17949-5508-4858-BD72-920931563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92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703763"/>
            <a:ext cx="4943475" cy="44592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0"/>
            <a:r>
              <a:rPr lang="en-GB" noProof="0" smtClean="0"/>
              <a:t>Second level</a:t>
            </a:r>
          </a:p>
          <a:p>
            <a:pPr lvl="0"/>
            <a:r>
              <a:rPr lang="en-GB" noProof="0" smtClean="0"/>
              <a:t>Third level</a:t>
            </a:r>
          </a:p>
          <a:p>
            <a:pPr lvl="0"/>
            <a:r>
              <a:rPr lang="en-GB" noProof="0" smtClean="0"/>
              <a:t>Fourth level</a:t>
            </a:r>
          </a:p>
          <a:p>
            <a:pPr lvl="0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366" tIns="45683" rIns="91366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7CDA82-7D25-4CEF-9011-DC8891C05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6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u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daisylogo_1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981075"/>
            <a:ext cx="70485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8925" y="1476375"/>
            <a:ext cx="8564563" cy="1447800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08025" y="3446463"/>
            <a:ext cx="7727950" cy="2143125"/>
          </a:xfrm>
        </p:spPr>
        <p:txBody>
          <a:bodyPr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7657D-035A-4D8C-9E4B-7445B151FA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"/>
            <a:ext cx="2114550" cy="6286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3213" y="38100"/>
            <a:ext cx="6192837" cy="6286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8600-6B83-46F5-A0E2-B89831F9A6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2929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914400"/>
            <a:ext cx="41529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695700"/>
            <a:ext cx="4152900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9F3F7-6A0C-42EF-8025-B4613A4BF0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2929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B3E54-8677-46CC-98E8-935DA155E9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2929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823FE-AF52-4C32-9C38-2344219EDD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29297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FD68-F71B-49EE-ADEF-6B3A99B639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DC564-63D6-4DB1-934B-A86CC9D473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81273-DFDC-4DB7-B838-6A63C5B19C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914400"/>
            <a:ext cx="41529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4156C-C955-49E1-8AAD-74388992AB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5A5E3-D8F0-4A6F-8D7D-D8D510ED2E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F2DCD-8B74-4E18-94AA-4073ED7754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6E6B3-D230-495A-ABFC-9F3CAC06B7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CE2FA-4BEE-4D2D-A994-62C9F49C28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DDABC-9291-4D28-9344-8C96324394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3213" y="38100"/>
            <a:ext cx="7292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914400"/>
            <a:ext cx="8458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58888" y="6553200"/>
            <a:ext cx="68992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2"/>
                </a:solidFill>
                <a:latin typeface="Helvetica" pitchFamily="34" charset="0"/>
              </a:defRPr>
            </a:lvl1pPr>
          </a:lstStyle>
          <a:p>
            <a:pPr>
              <a:defRPr/>
            </a:pPr>
            <a:r>
              <a:rPr lang="en-US" smtClean="0"/>
              <a:t>BTW 2011 ▪ Christian S. Jensen</a:t>
            </a:r>
            <a:endParaRPr lang="en-GB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8163" y="6553200"/>
            <a:ext cx="6048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63A54C5A-E27B-4EA8-9A1B-C0EABFA352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54310" name="Line 6"/>
          <p:cNvSpPr>
            <a:spLocks noChangeShapeType="1"/>
          </p:cNvSpPr>
          <p:nvPr/>
        </p:nvSpPr>
        <p:spPr bwMode="auto">
          <a:xfrm>
            <a:off x="395288" y="801688"/>
            <a:ext cx="7058025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ZapfDingbats" pitchFamily="82" charset="2"/>
        <a:buChar char="u"/>
        <a:defRPr>
          <a:solidFill>
            <a:schemeClr val="tx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Monotype Sorts" pitchFamily="2" charset="2"/>
        <a:buChar char="s"/>
        <a:defRPr sz="1600">
          <a:solidFill>
            <a:schemeClr val="tx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da-DK" sz="3600" dirty="0" smtClean="0">
                <a:cs typeface="Times New Roman" pitchFamily="18" charset="0"/>
              </a:rPr>
              <a:t>Scalable Top-k </a:t>
            </a:r>
            <a:r>
              <a:rPr lang="da-DK" sz="3600" dirty="0" err="1" smtClean="0">
                <a:cs typeface="Times New Roman" pitchFamily="18" charset="0"/>
              </a:rPr>
              <a:t>Spatio</a:t>
            </a:r>
            <a:r>
              <a:rPr lang="da-DK" sz="3600" dirty="0" smtClean="0">
                <a:cs typeface="Times New Roman" pitchFamily="18" charset="0"/>
              </a:rPr>
              <a:t>-Temporal Term </a:t>
            </a:r>
            <a:r>
              <a:rPr lang="da-DK" sz="3600" dirty="0" err="1" smtClean="0">
                <a:cs typeface="Times New Roman" pitchFamily="18" charset="0"/>
              </a:rPr>
              <a:t>Querying</a:t>
            </a:r>
            <a:endParaRPr lang="da-DK" sz="3600" dirty="0"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501008"/>
            <a:ext cx="6560234" cy="2448272"/>
          </a:xfrm>
        </p:spPr>
        <p:txBody>
          <a:bodyPr>
            <a:normAutofit/>
          </a:bodyPr>
          <a:lstStyle/>
          <a:p>
            <a:pPr algn="ctr"/>
            <a:r>
              <a:rPr lang="da-DK" dirty="0" smtClean="0">
                <a:latin typeface="+mj-lt"/>
                <a:cs typeface="Times New Roman" pitchFamily="18" charset="0"/>
              </a:rPr>
              <a:t>Anders Skovsgaard</a:t>
            </a:r>
          </a:p>
          <a:p>
            <a:pPr algn="ctr"/>
            <a:r>
              <a:rPr lang="da-DK" dirty="0" smtClean="0">
                <a:latin typeface="+mj-lt"/>
                <a:cs typeface="Times New Roman" pitchFamily="18" charset="0"/>
              </a:rPr>
              <a:t>Darius </a:t>
            </a:r>
            <a:r>
              <a:rPr lang="da-DK" dirty="0" err="1" smtClean="0">
                <a:latin typeface="+mj-lt"/>
                <a:cs typeface="Times New Roman" pitchFamily="18" charset="0"/>
              </a:rPr>
              <a:t>Sidlauskas</a:t>
            </a:r>
            <a:endParaRPr lang="da-DK" dirty="0" smtClean="0">
              <a:latin typeface="+mj-lt"/>
              <a:cs typeface="Times New Roman" pitchFamily="18" charset="0"/>
            </a:endParaRPr>
          </a:p>
          <a:p>
            <a:pPr algn="ctr"/>
            <a:r>
              <a:rPr lang="da-DK" dirty="0" smtClean="0">
                <a:latin typeface="+mj-lt"/>
                <a:cs typeface="Times New Roman" pitchFamily="18" charset="0"/>
              </a:rPr>
              <a:t>Christian S. Jensen</a:t>
            </a:r>
          </a:p>
          <a:p>
            <a:pPr algn="ctr"/>
            <a:r>
              <a:rPr lang="da-DK" dirty="0" smtClean="0">
                <a:latin typeface="+mj-lt"/>
                <a:cs typeface="Times New Roman" pitchFamily="18" charset="0"/>
              </a:rPr>
              <a:t>Presenter: </a:t>
            </a:r>
            <a:r>
              <a:rPr lang="da-DK" dirty="0" err="1" smtClean="0">
                <a:latin typeface="+mj-lt"/>
                <a:cs typeface="Times New Roman" pitchFamily="18" charset="0"/>
              </a:rPr>
              <a:t>Ilkcan</a:t>
            </a:r>
            <a:r>
              <a:rPr lang="da-DK" dirty="0" smtClean="0">
                <a:latin typeface="+mj-lt"/>
                <a:cs typeface="Times New Roman" pitchFamily="18" charset="0"/>
              </a:rPr>
              <a:t> Keles</a:t>
            </a:r>
            <a:endParaRPr lang="da-DK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31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Adaptive Frequent Item Aggregator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4465"/>
            <a:ext cx="8229600" cy="3080599"/>
          </a:xfrm>
        </p:spPr>
        <p:txBody>
          <a:bodyPr>
            <a:normAutofit/>
          </a:bodyPr>
          <a:lstStyle/>
          <a:p>
            <a:r>
              <a:rPr lang="en-US" dirty="0" smtClean="0"/>
              <a:t>Grid-based indexing with respect to the spatial and temporal information of pre-computed summarie</a:t>
            </a:r>
            <a:r>
              <a:rPr lang="en-US" dirty="0"/>
              <a:t>s</a:t>
            </a:r>
          </a:p>
          <a:p>
            <a:pPr lvl="1"/>
            <a:r>
              <a:rPr lang="en-US" dirty="0" smtClean="0"/>
              <a:t>Static uniform grids with predefined and fixed cell sizes.</a:t>
            </a:r>
          </a:p>
          <a:p>
            <a:pPr lvl="1"/>
            <a:r>
              <a:rPr lang="en-US" dirty="0" smtClean="0"/>
              <a:t>Multiple granularity levels for both spatial and temporal information.</a:t>
            </a:r>
          </a:p>
          <a:p>
            <a:r>
              <a:rPr lang="en-US" dirty="0" smtClean="0"/>
              <a:t>Frequent item counting by extending the </a:t>
            </a:r>
            <a:r>
              <a:rPr lang="en-US" dirty="0" err="1" smtClean="0"/>
              <a:t>SpaceSaving</a:t>
            </a:r>
            <a:r>
              <a:rPr lang="en-US" dirty="0" smtClean="0"/>
              <a:t> algorithm.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55" y="3732580"/>
            <a:ext cx="7741289" cy="243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7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AFIA/Index Structure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048" y="1700809"/>
            <a:ext cx="2876872" cy="23762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00810"/>
            <a:ext cx="3197367" cy="23762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293096"/>
            <a:ext cx="5184575" cy="216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9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AFIA/Stream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Preprocessing of the input message</a:t>
            </a:r>
          </a:p>
          <a:p>
            <a:pPr lvl="1"/>
            <a:r>
              <a:rPr lang="en-US" dirty="0" smtClean="0"/>
              <a:t>Removal of stop words</a:t>
            </a:r>
          </a:p>
          <a:p>
            <a:pPr lvl="1"/>
            <a:r>
              <a:rPr lang="en-US" dirty="0" smtClean="0"/>
              <a:t>Splitting the message into terms</a:t>
            </a:r>
          </a:p>
          <a:p>
            <a:r>
              <a:rPr lang="en-US" dirty="0" smtClean="0"/>
              <a:t>Retrieval of corresponding summaries</a:t>
            </a:r>
          </a:p>
          <a:p>
            <a:pPr lvl="1"/>
            <a:r>
              <a:rPr lang="en-US" dirty="0" smtClean="0"/>
              <a:t>Summaries related to all granularity levels are obtained.</a:t>
            </a:r>
          </a:p>
          <a:p>
            <a:r>
              <a:rPr lang="en-US" dirty="0" smtClean="0"/>
              <a:t>Frequent Item Counting</a:t>
            </a:r>
          </a:p>
          <a:p>
            <a:pPr lvl="1"/>
            <a:r>
              <a:rPr lang="en-US" dirty="0" smtClean="0"/>
              <a:t>Summaries  are </a:t>
            </a:r>
            <a:r>
              <a:rPr lang="en-US" dirty="0"/>
              <a:t>updated by using the extended version of </a:t>
            </a:r>
            <a:r>
              <a:rPr lang="en-US" dirty="0" err="1"/>
              <a:t>SpaceSaving</a:t>
            </a:r>
            <a:r>
              <a:rPr lang="en-US" dirty="0"/>
              <a:t> algorithm.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06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AFIA/Query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Corresponding grid indexes with respect to the query region and time interval are found</a:t>
            </a:r>
          </a:p>
          <a:p>
            <a:r>
              <a:rPr lang="en-US" dirty="0" smtClean="0"/>
              <a:t>Lookup is performed to retrieve all corresponding summaries</a:t>
            </a:r>
          </a:p>
          <a:p>
            <a:r>
              <a:rPr lang="en-US" dirty="0" smtClean="0"/>
              <a:t>A merge operation is applied to summaries obtained in the previous steps.</a:t>
            </a:r>
          </a:p>
          <a:p>
            <a:r>
              <a:rPr lang="en-US" dirty="0" smtClean="0"/>
              <a:t>A result in the form of [R, </a:t>
            </a:r>
            <a:r>
              <a:rPr lang="en-US" i="1" dirty="0" smtClean="0"/>
              <a:t>k</a:t>
            </a:r>
            <a:r>
              <a:rPr lang="en-US" baseline="-25000" dirty="0" smtClean="0"/>
              <a:t>g</a:t>
            </a:r>
            <a:r>
              <a:rPr lang="en-US" dirty="0" smtClean="0"/>
              <a:t>] is produced.</a:t>
            </a:r>
          </a:p>
          <a:p>
            <a:pPr lvl="1"/>
            <a:r>
              <a:rPr lang="en-US" dirty="0" smtClean="0"/>
              <a:t>R is a ranked list of top-</a:t>
            </a:r>
            <a:r>
              <a:rPr lang="en-US" i="1" dirty="0" smtClean="0"/>
              <a:t>k</a:t>
            </a:r>
            <a:r>
              <a:rPr lang="en-US" dirty="0" smtClean="0"/>
              <a:t> terms.</a:t>
            </a:r>
          </a:p>
          <a:p>
            <a:pPr lvl="1"/>
            <a:r>
              <a:rPr lang="en-US" i="1" dirty="0" smtClean="0"/>
              <a:t>k</a:t>
            </a:r>
            <a:r>
              <a:rPr lang="en-US" baseline="-25000" dirty="0" smtClean="0"/>
              <a:t>g</a:t>
            </a:r>
            <a:r>
              <a:rPr lang="en-US" dirty="0" smtClean="0"/>
              <a:t> is the number of guaranteed top-</a:t>
            </a:r>
            <a:r>
              <a:rPr lang="en-US" i="1" dirty="0" smtClean="0"/>
              <a:t>k</a:t>
            </a:r>
            <a:r>
              <a:rPr lang="en-US" dirty="0" smtClean="0"/>
              <a:t> terms.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5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AFIA/Dynamic Summaries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361"/>
            <a:ext cx="8229600" cy="2504534"/>
          </a:xfrm>
        </p:spPr>
        <p:txBody>
          <a:bodyPr/>
          <a:lstStyle/>
          <a:p>
            <a:r>
              <a:rPr lang="en-US" dirty="0" smtClean="0"/>
              <a:t>Motivation</a:t>
            </a:r>
          </a:p>
          <a:p>
            <a:pPr lvl="1"/>
            <a:r>
              <a:rPr lang="en-US" dirty="0" smtClean="0"/>
              <a:t>If static summaries are used with few counters, it may not be possible to get the correct top-</a:t>
            </a:r>
            <a:r>
              <a:rPr lang="en-US" i="1" dirty="0" smtClean="0"/>
              <a:t>k</a:t>
            </a:r>
            <a:r>
              <a:rPr lang="en-US" dirty="0" smtClean="0"/>
              <a:t> terms.</a:t>
            </a:r>
          </a:p>
          <a:p>
            <a:pPr lvl="1"/>
            <a:r>
              <a:rPr lang="en-US" dirty="0" smtClean="0"/>
              <a:t>One possible solution is to set the number of counters to an extremely large number.</a:t>
            </a:r>
          </a:p>
          <a:p>
            <a:pPr lvl="2"/>
            <a:r>
              <a:rPr lang="en-US" dirty="0" smtClean="0"/>
              <a:t>Not feasible due to the excessive storage.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340628"/>
              </p:ext>
            </p:extLst>
          </p:nvPr>
        </p:nvGraphicFramePr>
        <p:xfrm>
          <a:off x="489901" y="3504895"/>
          <a:ext cx="7649163" cy="365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49163"/>
              </a:tblGrid>
              <a:tr h="139040">
                <a:tc>
                  <a:txBody>
                    <a:bodyPr/>
                    <a:lstStyle/>
                    <a:p>
                      <a:r>
                        <a:rPr lang="en-US" dirty="0" smtClean="0"/>
                        <a:t>evacuation,</a:t>
                      </a:r>
                      <a:r>
                        <a:rPr lang="en-US" baseline="0" dirty="0" smtClean="0"/>
                        <a:t> evacuation,  sandy, evacuation, sandy, storm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041828"/>
              </p:ext>
            </p:extLst>
          </p:nvPr>
        </p:nvGraphicFramePr>
        <p:xfrm>
          <a:off x="4116631" y="4187950"/>
          <a:ext cx="3911752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0515"/>
                <a:gridCol w="1574418"/>
                <a:gridCol w="1836819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Evacuation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Storm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72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AFIA/Aggressive Increment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main idea is to increase the number of counters when needed.</a:t>
            </a:r>
          </a:p>
          <a:p>
            <a:r>
              <a:rPr lang="en-US" dirty="0" smtClean="0"/>
              <a:t>Counts of terms are inserted into the summary until all counters are used.</a:t>
            </a:r>
          </a:p>
          <a:p>
            <a:r>
              <a:rPr lang="en-US" dirty="0" smtClean="0"/>
              <a:t>If all counters are used and an unmonitored item arrives</a:t>
            </a:r>
          </a:p>
          <a:p>
            <a:pPr lvl="2"/>
            <a:r>
              <a:rPr lang="en-US" dirty="0" smtClean="0"/>
              <a:t>If new term influences the top-</a:t>
            </a:r>
            <a:r>
              <a:rPr lang="en-US" i="1" dirty="0" smtClean="0"/>
              <a:t>k</a:t>
            </a:r>
            <a:r>
              <a:rPr lang="en-US" dirty="0" smtClean="0"/>
              <a:t> terms and the summary is error-free, then the number of counters is doubled.</a:t>
            </a:r>
          </a:p>
          <a:p>
            <a:pPr lvl="2"/>
            <a:r>
              <a:rPr lang="en-US" dirty="0" smtClean="0"/>
              <a:t>If the summary contains errors, to prevent the summary to fall into an inconsistent state, a checkpoint is signaled.</a:t>
            </a:r>
          </a:p>
          <a:p>
            <a:pPr lvl="2"/>
            <a:r>
              <a:rPr lang="en-US" dirty="0" smtClean="0"/>
              <a:t>Otherwise, it continues like the </a:t>
            </a:r>
            <a:r>
              <a:rPr lang="en-US" dirty="0" err="1" smtClean="0"/>
              <a:t>SpaceSaving</a:t>
            </a:r>
            <a:r>
              <a:rPr lang="en-US" dirty="0" smtClean="0"/>
              <a:t> algorithm and replaces the least frequent item.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178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AFIA/Aggressive </a:t>
            </a:r>
            <a:r>
              <a:rPr lang="en-US" dirty="0"/>
              <a:t>Increment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monitored item goes into the top-</a:t>
            </a:r>
            <a:r>
              <a:rPr lang="en-US" i="1" dirty="0" smtClean="0"/>
              <a:t>k</a:t>
            </a:r>
            <a:r>
              <a:rPr lang="en-US" dirty="0" smtClean="0"/>
              <a:t> section of the summary after incrementing its count:</a:t>
            </a:r>
          </a:p>
          <a:p>
            <a:pPr lvl="1"/>
            <a:r>
              <a:rPr lang="en-US" dirty="0" smtClean="0"/>
              <a:t>The algorithm applies a rollback.</a:t>
            </a:r>
          </a:p>
          <a:p>
            <a:pPr lvl="1"/>
            <a:r>
              <a:rPr lang="en-US" dirty="0" smtClean="0"/>
              <a:t>A checkpoint is signaled.</a:t>
            </a:r>
          </a:p>
          <a:p>
            <a:r>
              <a:rPr lang="en-US" dirty="0" smtClean="0"/>
              <a:t>To set the initial number of counters, a new parameter named </a:t>
            </a:r>
            <a:r>
              <a:rPr lang="en-US" dirty="0" err="1" smtClean="0"/>
              <a:t>initCounters</a:t>
            </a:r>
            <a:r>
              <a:rPr lang="en-US" dirty="0" smtClean="0"/>
              <a:t> is introduced.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</a:t>
            </a:r>
            <a:r>
              <a:rPr lang="en-US" dirty="0" err="1" smtClean="0"/>
              <a:t>Checkpointing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introduced to prevent inconsistent summaries and top-</a:t>
            </a:r>
            <a:r>
              <a:rPr lang="en-US" i="1" dirty="0" smtClean="0"/>
              <a:t>k</a:t>
            </a:r>
            <a:r>
              <a:rPr lang="en-US" dirty="0" smtClean="0"/>
              <a:t> results with a possible error.</a:t>
            </a:r>
          </a:p>
          <a:p>
            <a:r>
              <a:rPr lang="en-US" dirty="0" smtClean="0"/>
              <a:t>It is performed before an action (new insertion or incrementing the count) makes a summary inconsistent.</a:t>
            </a:r>
          </a:p>
          <a:p>
            <a:pPr lvl="1"/>
            <a:r>
              <a:rPr lang="en-US" dirty="0" smtClean="0"/>
              <a:t>The active summary becomes inactive and is archived.</a:t>
            </a:r>
          </a:p>
          <a:p>
            <a:pPr lvl="1"/>
            <a:r>
              <a:rPr lang="en-US" dirty="0" smtClean="0"/>
              <a:t>The number of counters is doubled.</a:t>
            </a:r>
          </a:p>
          <a:p>
            <a:pPr lvl="1"/>
            <a:r>
              <a:rPr lang="en-US" dirty="0" smtClean="0"/>
              <a:t>A new empty summary is created.</a:t>
            </a:r>
          </a:p>
          <a:p>
            <a:r>
              <a:rPr lang="en-US" dirty="0" smtClean="0"/>
              <a:t>Due to </a:t>
            </a:r>
            <a:r>
              <a:rPr lang="en-US" dirty="0" err="1" smtClean="0"/>
              <a:t>checkpointing</a:t>
            </a:r>
            <a:r>
              <a:rPr lang="en-US" dirty="0" smtClean="0"/>
              <a:t>, every grid can contain multiple archived summaries.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5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AFIA/Example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702635"/>
              </p:ext>
            </p:extLst>
          </p:nvPr>
        </p:nvGraphicFramePr>
        <p:xfrm>
          <a:off x="416814" y="1225704"/>
          <a:ext cx="6356141" cy="640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56141"/>
              </a:tblGrid>
              <a:tr h="3600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evacuation,</a:t>
                      </a:r>
                      <a:r>
                        <a:rPr lang="en-US" sz="1800" baseline="0" dirty="0" smtClean="0"/>
                        <a:t> evacuation,  sandy, evacuation, sandy, storm, hurricane, flooding, water, </a:t>
                      </a:r>
                      <a:r>
                        <a:rPr lang="en-US" sz="1800" baseline="0" dirty="0" err="1" smtClean="0"/>
                        <a:t>NYTMetro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457266"/>
              </p:ext>
            </p:extLst>
          </p:nvPr>
        </p:nvGraphicFramePr>
        <p:xfrm>
          <a:off x="395536" y="2060848"/>
          <a:ext cx="2592288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021498"/>
              </p:ext>
            </p:extLst>
          </p:nvPr>
        </p:nvGraphicFramePr>
        <p:xfrm>
          <a:off x="3203848" y="2060848"/>
          <a:ext cx="2592288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933588"/>
              </p:ext>
            </p:extLst>
          </p:nvPr>
        </p:nvGraphicFramePr>
        <p:xfrm>
          <a:off x="6012160" y="2060848"/>
          <a:ext cx="2592288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65593"/>
              </p:ext>
            </p:extLst>
          </p:nvPr>
        </p:nvGraphicFramePr>
        <p:xfrm>
          <a:off x="395536" y="2996952"/>
          <a:ext cx="2592288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895435"/>
              </p:ext>
            </p:extLst>
          </p:nvPr>
        </p:nvGraphicFramePr>
        <p:xfrm>
          <a:off x="6012160" y="2986152"/>
          <a:ext cx="2592288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Storm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850692"/>
              </p:ext>
            </p:extLst>
          </p:nvPr>
        </p:nvGraphicFramePr>
        <p:xfrm>
          <a:off x="467544" y="4797152"/>
          <a:ext cx="2592288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Storm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Hurricane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37048"/>
              </p:ext>
            </p:extLst>
          </p:nvPr>
        </p:nvGraphicFramePr>
        <p:xfrm>
          <a:off x="3281046" y="4797152"/>
          <a:ext cx="2592288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Flooding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Hurricane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57379"/>
              </p:ext>
            </p:extLst>
          </p:nvPr>
        </p:nvGraphicFramePr>
        <p:xfrm>
          <a:off x="6012160" y="4797152"/>
          <a:ext cx="2592288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Flooding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Water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ight Arrow 2"/>
          <p:cNvSpPr/>
          <p:nvPr/>
        </p:nvSpPr>
        <p:spPr bwMode="auto">
          <a:xfrm>
            <a:off x="3281046" y="3201315"/>
            <a:ext cx="2515090" cy="683055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Aggressive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Increment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716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 / Example</a:t>
            </a:r>
            <a:endParaRPr lang="en-US" dirty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739967"/>
              </p:ext>
            </p:extLst>
          </p:nvPr>
        </p:nvGraphicFramePr>
        <p:xfrm>
          <a:off x="755576" y="1988840"/>
          <a:ext cx="2592288" cy="14833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Flooding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Water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684445"/>
              </p:ext>
            </p:extLst>
          </p:nvPr>
        </p:nvGraphicFramePr>
        <p:xfrm>
          <a:off x="5508104" y="1988840"/>
          <a:ext cx="2592288" cy="148336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Evacuation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Sandy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Flooding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Water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smtClean="0"/>
                        <a:t>2,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1</a:t>
                      </a: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091196"/>
              </p:ext>
            </p:extLst>
          </p:nvPr>
        </p:nvGraphicFramePr>
        <p:xfrm>
          <a:off x="3095836" y="3645024"/>
          <a:ext cx="2592288" cy="29464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296144"/>
                <a:gridCol w="1296144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/>
                        <a:t>NYTMetro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1, </a:t>
                      </a:r>
                      <a:r>
                        <a:rPr lang="el-GR" sz="1700" dirty="0" smtClean="0"/>
                        <a:t>Δ</a:t>
                      </a:r>
                      <a:r>
                        <a:rPr lang="da-DK" sz="1700" dirty="0" smtClean="0"/>
                        <a:t> = 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148751"/>
              </p:ext>
            </p:extLst>
          </p:nvPr>
        </p:nvGraphicFramePr>
        <p:xfrm>
          <a:off x="457825" y="1096220"/>
          <a:ext cx="6356141" cy="640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56141"/>
              </a:tblGrid>
              <a:tr h="3600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evacuation,</a:t>
                      </a:r>
                      <a:r>
                        <a:rPr lang="en-US" sz="1800" baseline="0" dirty="0" smtClean="0"/>
                        <a:t> evacuation,  sandy, evacuation, sandy, storm, hurricane, flooding, water, </a:t>
                      </a:r>
                      <a:r>
                        <a:rPr lang="en-US" sz="1800" baseline="0" dirty="0" err="1" smtClean="0"/>
                        <a:t>NYTMetro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ight Arrow 10"/>
          <p:cNvSpPr/>
          <p:nvPr/>
        </p:nvSpPr>
        <p:spPr bwMode="auto">
          <a:xfrm>
            <a:off x="3585365" y="2595618"/>
            <a:ext cx="1679506" cy="683055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Checkpoint</a:t>
            </a:r>
          </a:p>
        </p:txBody>
      </p:sp>
    </p:spTree>
    <p:extLst>
      <p:ext uri="{BB962C8B-B14F-4D97-AF65-F5344CB8AC3E}">
        <p14:creationId xmlns:p14="http://schemas.microsoft.com/office/powerpoint/2010/main" val="406779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Introduction</a:t>
            </a:r>
          </a:p>
          <a:p>
            <a:r>
              <a:rPr lang="en-US" dirty="0">
                <a:cs typeface="Times New Roman" pitchFamily="18" charset="0"/>
              </a:rPr>
              <a:t>Problem Definition</a:t>
            </a:r>
          </a:p>
          <a:p>
            <a:r>
              <a:rPr lang="en-US" dirty="0">
                <a:cs typeface="Times New Roman" pitchFamily="18" charset="0"/>
              </a:rPr>
              <a:t>Related Work</a:t>
            </a:r>
          </a:p>
          <a:p>
            <a:pPr lvl="1"/>
            <a:r>
              <a:rPr lang="en-US" dirty="0">
                <a:cs typeface="Times New Roman" pitchFamily="18" charset="0"/>
              </a:rPr>
              <a:t>Aggregation</a:t>
            </a:r>
          </a:p>
          <a:p>
            <a:pPr lvl="1"/>
            <a:r>
              <a:rPr lang="en-US" dirty="0">
                <a:cs typeface="Times New Roman" pitchFamily="18" charset="0"/>
              </a:rPr>
              <a:t>Frequent Item Counting</a:t>
            </a:r>
          </a:p>
          <a:p>
            <a:pPr lvl="1"/>
            <a:r>
              <a:rPr lang="en-US" dirty="0">
                <a:cs typeface="Times New Roman" pitchFamily="18" charset="0"/>
              </a:rPr>
              <a:t>Related Systems</a:t>
            </a:r>
          </a:p>
          <a:p>
            <a:r>
              <a:rPr lang="en-US" dirty="0">
                <a:cs typeface="Times New Roman" pitchFamily="18" charset="0"/>
              </a:rPr>
              <a:t>Proposed Solution</a:t>
            </a:r>
          </a:p>
          <a:p>
            <a:pPr lvl="1"/>
            <a:r>
              <a:rPr lang="en-US" dirty="0">
                <a:cs typeface="Times New Roman" pitchFamily="18" charset="0"/>
              </a:rPr>
              <a:t>Adaptive Frequent Item Aggregator (AFIA)</a:t>
            </a:r>
          </a:p>
          <a:p>
            <a:pPr lvl="1"/>
            <a:r>
              <a:rPr lang="en-US" dirty="0">
                <a:cs typeface="Times New Roman" pitchFamily="18" charset="0"/>
              </a:rPr>
              <a:t>Stream Processing</a:t>
            </a:r>
          </a:p>
          <a:p>
            <a:pPr lvl="1"/>
            <a:r>
              <a:rPr lang="en-US" dirty="0">
                <a:cs typeface="Times New Roman" pitchFamily="18" charset="0"/>
              </a:rPr>
              <a:t>Query Processing</a:t>
            </a:r>
          </a:p>
          <a:p>
            <a:pPr lvl="1"/>
            <a:r>
              <a:rPr lang="en-US" dirty="0">
                <a:cs typeface="Times New Roman" pitchFamily="18" charset="0"/>
              </a:rPr>
              <a:t>Dynamic Summaries</a:t>
            </a:r>
          </a:p>
          <a:p>
            <a:r>
              <a:rPr lang="en-US" dirty="0">
                <a:cs typeface="Times New Roman" pitchFamily="18" charset="0"/>
              </a:rPr>
              <a:t>Experimental Evaluation</a:t>
            </a:r>
          </a:p>
          <a:p>
            <a:r>
              <a:rPr lang="en-US" dirty="0" smtClean="0">
                <a:cs typeface="Times New Roman" pitchFamily="18" charset="0"/>
              </a:rPr>
              <a:t>Conclusion</a:t>
            </a:r>
            <a:endParaRPr lang="en-US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37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AFIA/Compaction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Compaction of inactive summaries</a:t>
            </a:r>
          </a:p>
          <a:p>
            <a:pPr lvl="1"/>
            <a:r>
              <a:rPr lang="en-US" dirty="0" smtClean="0"/>
              <a:t>Two reasons for being inactive</a:t>
            </a:r>
          </a:p>
          <a:p>
            <a:pPr lvl="2"/>
            <a:r>
              <a:rPr lang="en-US" dirty="0" smtClean="0"/>
              <a:t>Checkpoint</a:t>
            </a:r>
          </a:p>
          <a:p>
            <a:pPr lvl="2"/>
            <a:r>
              <a:rPr lang="en-US" dirty="0" smtClean="0"/>
              <a:t>Time interval is finished</a:t>
            </a:r>
          </a:p>
          <a:p>
            <a:pPr lvl="1"/>
            <a:r>
              <a:rPr lang="en-US" dirty="0" smtClean="0"/>
              <a:t>Since we only need top-</a:t>
            </a:r>
            <a:r>
              <a:rPr lang="en-US" i="1" dirty="0" smtClean="0"/>
              <a:t>k</a:t>
            </a:r>
            <a:r>
              <a:rPr lang="en-US" dirty="0" smtClean="0"/>
              <a:t> terms from inactive summaries, the rest of the counters can be deleted.</a:t>
            </a:r>
          </a:p>
          <a:p>
            <a:pPr lvl="1"/>
            <a:r>
              <a:rPr lang="en-US" dirty="0" smtClean="0"/>
              <a:t>This way, we can release unneeded memory.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3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AFIA/Relaxed Decrement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activity in a grid can change across time.</a:t>
            </a:r>
          </a:p>
          <a:p>
            <a:r>
              <a:rPr lang="en-US" dirty="0" smtClean="0"/>
              <a:t>When the activity of a grid decreases, the number of counters should be decreased in order to increase memory utilization.</a:t>
            </a:r>
          </a:p>
          <a:p>
            <a:r>
              <a:rPr lang="en-US" dirty="0" smtClean="0"/>
              <a:t>Since decreasing the number of counters can cause checkpoints frequently, it needs to be done carefully.</a:t>
            </a:r>
          </a:p>
          <a:p>
            <a:pPr lvl="1"/>
            <a:r>
              <a:rPr lang="en-US" dirty="0" smtClean="0"/>
              <a:t>Decrement the number of counters to the half if</a:t>
            </a:r>
          </a:p>
          <a:p>
            <a:pPr lvl="2"/>
            <a:r>
              <a:rPr lang="en-US" dirty="0" smtClean="0"/>
              <a:t>The grid does not have any checkpoints in the previous time granularity.</a:t>
            </a:r>
          </a:p>
          <a:p>
            <a:pPr lvl="2"/>
            <a:r>
              <a:rPr lang="en-US" dirty="0" smtClean="0"/>
              <a:t>If the summary has error-free elements at least doubling the targeted-</a:t>
            </a:r>
            <a:r>
              <a:rPr lang="en-US" i="1" dirty="0" smtClean="0"/>
              <a:t>k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900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AFIA/Merging Dynamic Summaries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using aggressive increment and </a:t>
            </a:r>
            <a:r>
              <a:rPr lang="en-US" dirty="0" err="1" smtClean="0"/>
              <a:t>checkpointing</a:t>
            </a:r>
            <a:r>
              <a:rPr lang="en-US" dirty="0" smtClean="0"/>
              <a:t>, it is guaranteed that the top-</a:t>
            </a:r>
            <a:r>
              <a:rPr lang="en-US" i="1" dirty="0" smtClean="0"/>
              <a:t>k</a:t>
            </a:r>
            <a:r>
              <a:rPr lang="en-US" dirty="0" smtClean="0"/>
              <a:t> terms in the summaries are error-free.</a:t>
            </a:r>
          </a:p>
          <a:p>
            <a:r>
              <a:rPr lang="en-US" dirty="0" smtClean="0"/>
              <a:t>To give guarantees after a merge, targeted-</a:t>
            </a:r>
            <a:r>
              <a:rPr lang="en-US" i="1" dirty="0" smtClean="0"/>
              <a:t>k</a:t>
            </a:r>
            <a:r>
              <a:rPr lang="en-US" dirty="0" smtClean="0"/>
              <a:t> + 1 counters are maintained for each summary.</a:t>
            </a:r>
          </a:p>
          <a:p>
            <a:pPr lvl="1"/>
            <a:r>
              <a:rPr lang="en-US" dirty="0" smtClean="0"/>
              <a:t>The extra counter gives the count of the most frequent items outside of the top-</a:t>
            </a:r>
            <a:r>
              <a:rPr lang="en-US" i="1" dirty="0" smtClean="0"/>
              <a:t>k</a:t>
            </a:r>
            <a:r>
              <a:rPr lang="en-US" dirty="0" smtClean="0"/>
              <a:t> items.</a:t>
            </a:r>
          </a:p>
          <a:p>
            <a:pPr lvl="1"/>
            <a:r>
              <a:rPr lang="en-US" dirty="0" smtClean="0"/>
              <a:t>The best case for items outside of the top-</a:t>
            </a:r>
            <a:r>
              <a:rPr lang="en-US" i="1" dirty="0" smtClean="0"/>
              <a:t>k</a:t>
            </a:r>
            <a:r>
              <a:rPr lang="en-US" dirty="0" smtClean="0"/>
              <a:t> items is the sum of the values of these counters.</a:t>
            </a:r>
          </a:p>
        </p:txBody>
      </p:sp>
    </p:spTree>
    <p:extLst>
      <p:ext uri="{BB962C8B-B14F-4D97-AF65-F5344CB8AC3E}">
        <p14:creationId xmlns:p14="http://schemas.microsoft.com/office/powerpoint/2010/main" val="13322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AFIA/Merge Example 1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3" y="1228046"/>
            <a:ext cx="7653163" cy="4231978"/>
          </a:xfrm>
        </p:spPr>
      </p:pic>
      <p:sp>
        <p:nvSpPr>
          <p:cNvPr id="5" name="TextBox 4"/>
          <p:cNvSpPr txBox="1"/>
          <p:nvPr/>
        </p:nvSpPr>
        <p:spPr>
          <a:xfrm>
            <a:off x="625460" y="5805264"/>
            <a:ext cx="7402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For a top-3 query about this grid, the algorithm will return the result of ({Evacuation, New, York}, 3).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110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AFIA/Merge </a:t>
            </a:r>
            <a:r>
              <a:rPr lang="en-US" dirty="0"/>
              <a:t>Example </a:t>
            </a:r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3" y="1152150"/>
            <a:ext cx="7869187" cy="4475528"/>
          </a:xfrm>
        </p:spPr>
      </p:pic>
      <p:sp>
        <p:nvSpPr>
          <p:cNvPr id="5" name="TextBox 4"/>
          <p:cNvSpPr txBox="1"/>
          <p:nvPr/>
        </p:nvSpPr>
        <p:spPr>
          <a:xfrm>
            <a:off x="473670" y="5805264"/>
            <a:ext cx="7968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For a top-3 query about this grid, the algorithm will return the result of ({Evacuation, New, York}, 2).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148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geo-tagged posts from Twitter’s Streaming API during May, </a:t>
            </a:r>
            <a:r>
              <a:rPr lang="en-US" dirty="0" smtClean="0"/>
              <a:t>2013.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total number of tweets is 110,426,053 (41 tweets/second).</a:t>
            </a:r>
          </a:p>
          <a:p>
            <a:r>
              <a:rPr lang="en-US" dirty="0" smtClean="0"/>
              <a:t>Baselines</a:t>
            </a:r>
          </a:p>
          <a:p>
            <a:pPr lvl="1"/>
            <a:r>
              <a:rPr lang="en-US" dirty="0" smtClean="0"/>
              <a:t>SS</a:t>
            </a:r>
            <a:r>
              <a:rPr lang="en-US" dirty="0"/>
              <a:t>: (approximate) frequent item aggregation using </a:t>
            </a:r>
            <a:r>
              <a:rPr lang="en-US" dirty="0" err="1" smtClean="0"/>
              <a:t>SpaceSaving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HT</a:t>
            </a:r>
            <a:r>
              <a:rPr lang="en-US" dirty="0"/>
              <a:t>: (exact) frequent item counting using a hash table.</a:t>
            </a:r>
          </a:p>
        </p:txBody>
      </p:sp>
    </p:spTree>
    <p:extLst>
      <p:ext uri="{BB962C8B-B14F-4D97-AF65-F5344CB8AC3E}">
        <p14:creationId xmlns:p14="http://schemas.microsoft.com/office/powerpoint/2010/main" val="275211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 versus SS &amp; HT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610271"/>
            <a:ext cx="2952328" cy="245633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60" y="1616670"/>
            <a:ext cx="3742147" cy="24499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205" y="4066608"/>
            <a:ext cx="3642959" cy="229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4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AFIA versus SS &amp; HT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00809"/>
            <a:ext cx="2859637" cy="23607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700809"/>
            <a:ext cx="3024337" cy="2367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803" y="4149080"/>
            <a:ext cx="3108919" cy="244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2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Varying targeted-</a:t>
            </a:r>
            <a:r>
              <a:rPr lang="en-US" i="1" dirty="0" smtClean="0"/>
              <a:t>k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60" y="1303942"/>
            <a:ext cx="3586500" cy="2688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43" y="1303941"/>
            <a:ext cx="3794750" cy="2688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69" y="4149080"/>
            <a:ext cx="4098330" cy="246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12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13" y="38100"/>
            <a:ext cx="7911747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Varying Query Extents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14" y="1228046"/>
            <a:ext cx="3825986" cy="393441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316" y="1228046"/>
            <a:ext cx="3870644" cy="401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41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Motivation</a:t>
            </a:r>
            <a:endParaRPr lang="da-DK" dirty="0"/>
          </a:p>
          <a:p>
            <a:pPr lvl="1"/>
            <a:r>
              <a:rPr lang="en-US" dirty="0"/>
              <a:t>What’s the “talk of the town” during a specific time interval?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1148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Scalability</a:t>
            </a:r>
            <a:endParaRPr lang="en-US" dirty="0"/>
          </a:p>
          <a:p>
            <a:pPr lvl="1"/>
            <a:r>
              <a:rPr lang="en-US" dirty="0"/>
              <a:t>To propose a solution that has the capability of supporting the entire world, a long history of content, and a stream with high rates.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70" y="1947927"/>
            <a:ext cx="7761276" cy="292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51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 of checkpoints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145" y="1152150"/>
            <a:ext cx="6526970" cy="4258339"/>
          </a:xfrm>
        </p:spPr>
      </p:pic>
    </p:spTree>
    <p:extLst>
      <p:ext uri="{BB962C8B-B14F-4D97-AF65-F5344CB8AC3E}">
        <p14:creationId xmlns:p14="http://schemas.microsoft.com/office/powerpoint/2010/main" val="210083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propose a solution for top-</a:t>
            </a:r>
            <a:r>
              <a:rPr lang="en-US" i="1" dirty="0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spatio</a:t>
            </a:r>
            <a:r>
              <a:rPr lang="en-US" dirty="0" smtClean="0"/>
              <a:t>-temporal term querying.</a:t>
            </a:r>
            <a:endParaRPr lang="en-US" dirty="0"/>
          </a:p>
          <a:p>
            <a:pPr lvl="1"/>
            <a:r>
              <a:rPr lang="en-US" dirty="0" smtClean="0"/>
              <a:t>A new indexing scheme</a:t>
            </a:r>
          </a:p>
          <a:p>
            <a:pPr lvl="1"/>
            <a:r>
              <a:rPr lang="en-US" dirty="0" smtClean="0"/>
              <a:t>Support for dynamic summaries and an algorithm for counting</a:t>
            </a:r>
          </a:p>
          <a:p>
            <a:pPr lvl="1"/>
            <a:r>
              <a:rPr lang="en-US" dirty="0" smtClean="0"/>
              <a:t>A merge algorithm for the summaries.</a:t>
            </a:r>
          </a:p>
          <a:p>
            <a:r>
              <a:rPr lang="en-US" dirty="0"/>
              <a:t>AFIA’s throughput exceeds Twitter’s current average rate by a factor of 4–10</a:t>
            </a:r>
            <a:r>
              <a:rPr lang="en-US" dirty="0" smtClean="0"/>
              <a:t>.</a:t>
            </a:r>
          </a:p>
          <a:p>
            <a:r>
              <a:rPr lang="en-US" dirty="0"/>
              <a:t>One month of dynamic summaries require 120 GB of memory</a:t>
            </a:r>
            <a:r>
              <a:rPr lang="en-US" dirty="0" smtClean="0"/>
              <a:t>.</a:t>
            </a:r>
          </a:p>
          <a:p>
            <a:r>
              <a:rPr lang="en-US" dirty="0"/>
              <a:t>The lowest observed accuracy was 97%.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774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4000" smtClean="0"/>
              <a:t>Thank you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3DC564-63D6-4DB1-934B-A86CC9D473AE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7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sz="2600" i="1" dirty="0" smtClean="0"/>
              <a:t>D</a:t>
            </a:r>
            <a:r>
              <a:rPr lang="da-DK" sz="2600" dirty="0"/>
              <a:t> </a:t>
            </a:r>
            <a:r>
              <a:rPr lang="da-DK" sz="2600" dirty="0" smtClean="0"/>
              <a:t>– a </a:t>
            </a:r>
            <a:r>
              <a:rPr lang="da-DK" sz="2600" dirty="0"/>
              <a:t>set of </a:t>
            </a:r>
            <a:r>
              <a:rPr lang="da-DK" sz="2600" dirty="0" err="1"/>
              <a:t>spatio</a:t>
            </a:r>
            <a:r>
              <a:rPr lang="da-DK" sz="2600" dirty="0"/>
              <a:t>-temporal </a:t>
            </a:r>
            <a:r>
              <a:rPr lang="en-US" sz="2600" dirty="0"/>
              <a:t>objects</a:t>
            </a:r>
            <a:r>
              <a:rPr lang="da-DK" sz="2600" dirty="0"/>
              <a:t> </a:t>
            </a:r>
            <a:r>
              <a:rPr lang="da-DK" sz="2600" i="1" dirty="0" smtClean="0"/>
              <a:t>o.</a:t>
            </a:r>
            <a:endParaRPr lang="da-DK" sz="2600" dirty="0"/>
          </a:p>
          <a:p>
            <a:r>
              <a:rPr lang="da-DK" sz="2600" i="1" dirty="0"/>
              <a:t>o = </a:t>
            </a:r>
            <a:r>
              <a:rPr lang="da-DK" sz="2600" dirty="0" smtClean="0"/>
              <a:t>(</a:t>
            </a:r>
            <a:r>
              <a:rPr lang="el-GR" sz="2600" i="1" dirty="0" smtClean="0"/>
              <a:t>λ</a:t>
            </a:r>
            <a:r>
              <a:rPr lang="da-DK" sz="2600" i="1" dirty="0" smtClean="0"/>
              <a:t>, </a:t>
            </a:r>
            <a:r>
              <a:rPr lang="da-DK" sz="2600" i="1" dirty="0" err="1"/>
              <a:t>doc</a:t>
            </a:r>
            <a:r>
              <a:rPr lang="da-DK" sz="2600" i="1" dirty="0"/>
              <a:t>, </a:t>
            </a:r>
            <a:r>
              <a:rPr lang="da-DK" sz="2600" i="1" dirty="0" err="1"/>
              <a:t>ts</a:t>
            </a:r>
            <a:r>
              <a:rPr lang="da-DK" sz="2600" dirty="0"/>
              <a:t>)</a:t>
            </a:r>
          </a:p>
          <a:p>
            <a:pPr lvl="1"/>
            <a:r>
              <a:rPr lang="el-GR" sz="2200" i="1" dirty="0"/>
              <a:t>λ</a:t>
            </a:r>
            <a:r>
              <a:rPr lang="da-DK" sz="2200" i="1" dirty="0"/>
              <a:t> </a:t>
            </a:r>
            <a:r>
              <a:rPr lang="da-DK" sz="2200" i="1" dirty="0" smtClean="0"/>
              <a:t>– </a:t>
            </a:r>
            <a:r>
              <a:rPr lang="da-DK" sz="2200" dirty="0" smtClean="0"/>
              <a:t>a </a:t>
            </a:r>
            <a:r>
              <a:rPr lang="da-DK" sz="2200" dirty="0"/>
              <a:t>point location (</a:t>
            </a:r>
            <a:r>
              <a:rPr lang="en-US" sz="2200" dirty="0"/>
              <a:t>latitude</a:t>
            </a:r>
            <a:r>
              <a:rPr lang="da-DK" sz="2200" dirty="0"/>
              <a:t> and </a:t>
            </a:r>
            <a:r>
              <a:rPr lang="en-US" sz="2200" dirty="0"/>
              <a:t>longitude</a:t>
            </a:r>
            <a:r>
              <a:rPr lang="da-DK" sz="2200" dirty="0" smtClean="0"/>
              <a:t>),</a:t>
            </a:r>
            <a:endParaRPr lang="da-DK" sz="2200" dirty="0"/>
          </a:p>
          <a:p>
            <a:pPr lvl="1"/>
            <a:r>
              <a:rPr lang="da-DK" sz="2200" i="1" dirty="0" err="1"/>
              <a:t>d</a:t>
            </a:r>
            <a:r>
              <a:rPr lang="da-DK" sz="2200" i="1" dirty="0" err="1" smtClean="0"/>
              <a:t>oc</a:t>
            </a:r>
            <a:r>
              <a:rPr lang="da-DK" sz="2200" dirty="0" smtClean="0"/>
              <a:t> – </a:t>
            </a:r>
            <a:r>
              <a:rPr lang="da-DK" sz="2200" dirty="0"/>
              <a:t>a </a:t>
            </a:r>
            <a:r>
              <a:rPr lang="da-DK" sz="2200" dirty="0" err="1" smtClean="0"/>
              <a:t>text</a:t>
            </a:r>
            <a:r>
              <a:rPr lang="da-DK" sz="2200" dirty="0" smtClean="0"/>
              <a:t> </a:t>
            </a:r>
            <a:r>
              <a:rPr lang="da-DK" sz="2200" dirty="0" err="1" smtClean="0"/>
              <a:t>document</a:t>
            </a:r>
            <a:r>
              <a:rPr lang="da-DK" sz="2200" dirty="0" smtClean="0"/>
              <a:t> (</a:t>
            </a:r>
            <a:r>
              <a:rPr lang="da-DK" sz="2200" dirty="0" err="1" smtClean="0"/>
              <a:t>composed</a:t>
            </a:r>
            <a:r>
              <a:rPr lang="da-DK" sz="2200" dirty="0" smtClean="0"/>
              <a:t> of terms </a:t>
            </a:r>
            <a:r>
              <a:rPr lang="da-DK" sz="2200" i="1" dirty="0" smtClean="0"/>
              <a:t>t</a:t>
            </a:r>
            <a:r>
              <a:rPr lang="da-DK" sz="2200" dirty="0" smtClean="0"/>
              <a:t>),</a:t>
            </a:r>
          </a:p>
          <a:p>
            <a:pPr lvl="1"/>
            <a:r>
              <a:rPr lang="da-DK" sz="2200" i="1" dirty="0" err="1" smtClean="0"/>
              <a:t>ts</a:t>
            </a:r>
            <a:r>
              <a:rPr lang="da-DK" sz="2200" dirty="0" smtClean="0"/>
              <a:t> – a timestamp.</a:t>
            </a:r>
          </a:p>
          <a:p>
            <a:r>
              <a:rPr lang="da-DK" sz="2600" dirty="0" smtClean="0"/>
              <a:t>Score(</a:t>
            </a:r>
            <a:r>
              <a:rPr lang="da-DK" sz="2600" i="1" dirty="0" smtClean="0"/>
              <a:t>t</a:t>
            </a:r>
            <a:r>
              <a:rPr lang="da-DK" sz="2600" dirty="0" smtClean="0"/>
              <a:t>, </a:t>
            </a:r>
            <a:r>
              <a:rPr lang="da-DK" sz="2600" i="1" dirty="0" smtClean="0"/>
              <a:t>D</a:t>
            </a:r>
            <a:r>
              <a:rPr lang="da-DK" sz="2600" dirty="0" smtClean="0"/>
              <a:t>) = |{</a:t>
            </a:r>
            <a:r>
              <a:rPr lang="da-DK" sz="2600" i="1" dirty="0" smtClean="0"/>
              <a:t>o</a:t>
            </a:r>
            <a:r>
              <a:rPr lang="da-DK" sz="2600" dirty="0" smtClean="0"/>
              <a:t> </a:t>
            </a:r>
            <a:r>
              <a:rPr lang="el-GR" sz="2600" dirty="0" smtClean="0">
                <a:cs typeface="Times New Roman"/>
              </a:rPr>
              <a:t>ϵ</a:t>
            </a:r>
            <a:r>
              <a:rPr lang="da-DK" sz="2600" dirty="0" smtClean="0">
                <a:cs typeface="Times New Roman"/>
              </a:rPr>
              <a:t> </a:t>
            </a:r>
            <a:r>
              <a:rPr lang="da-DK" sz="2600" i="1" dirty="0" smtClean="0">
                <a:cs typeface="Times New Roman"/>
              </a:rPr>
              <a:t>D</a:t>
            </a:r>
            <a:r>
              <a:rPr lang="da-DK" sz="2600" dirty="0" smtClean="0">
                <a:cs typeface="Times New Roman"/>
              </a:rPr>
              <a:t> | </a:t>
            </a:r>
            <a:r>
              <a:rPr lang="da-DK" sz="2600" i="1" dirty="0" smtClean="0">
                <a:cs typeface="Times New Roman"/>
              </a:rPr>
              <a:t>t</a:t>
            </a:r>
            <a:r>
              <a:rPr lang="da-DK" sz="2600" dirty="0" smtClean="0">
                <a:cs typeface="Times New Roman"/>
              </a:rPr>
              <a:t> </a:t>
            </a:r>
            <a:r>
              <a:rPr lang="el-GR" sz="2600" dirty="0" smtClean="0">
                <a:cs typeface="Times New Roman"/>
              </a:rPr>
              <a:t>ϵ</a:t>
            </a:r>
            <a:r>
              <a:rPr lang="da-DK" sz="2600" dirty="0" smtClean="0">
                <a:cs typeface="Times New Roman"/>
              </a:rPr>
              <a:t> </a:t>
            </a:r>
            <a:r>
              <a:rPr lang="da-DK" sz="2600" i="1" dirty="0" smtClean="0">
                <a:cs typeface="Times New Roman"/>
              </a:rPr>
              <a:t>o.doc</a:t>
            </a:r>
            <a:r>
              <a:rPr lang="da-DK" sz="2600" dirty="0" smtClean="0"/>
              <a:t> }| – score of a term </a:t>
            </a:r>
            <a:r>
              <a:rPr lang="da-DK" sz="2600" i="1" dirty="0" smtClean="0"/>
              <a:t>t </a:t>
            </a:r>
            <a:r>
              <a:rPr lang="da-DK" sz="2600" dirty="0" smtClean="0"/>
              <a:t>for a set </a:t>
            </a:r>
            <a:r>
              <a:rPr lang="da-DK" sz="2600" i="1" dirty="0" smtClean="0"/>
              <a:t>D</a:t>
            </a:r>
            <a:r>
              <a:rPr lang="da-DK" sz="2600" dirty="0" smtClean="0"/>
              <a:t> of </a:t>
            </a:r>
            <a:r>
              <a:rPr lang="da-DK" sz="2600" dirty="0" err="1" smtClean="0"/>
              <a:t>objects</a:t>
            </a:r>
            <a:r>
              <a:rPr lang="da-DK" sz="2600" dirty="0" smtClean="0"/>
              <a:t>.</a:t>
            </a:r>
            <a:endParaRPr lang="da-DK" sz="2600" i="1" dirty="0" smtClean="0"/>
          </a:p>
          <a:p>
            <a:r>
              <a:rPr lang="da-DK" sz="2600" dirty="0" smtClean="0"/>
              <a:t>Input: </a:t>
            </a:r>
            <a:r>
              <a:rPr lang="da-DK" sz="2600" i="1" dirty="0" smtClean="0"/>
              <a:t>q</a:t>
            </a:r>
            <a:r>
              <a:rPr lang="da-DK" sz="2600" dirty="0" smtClean="0"/>
              <a:t> = (</a:t>
            </a:r>
            <a:r>
              <a:rPr lang="da-DK" sz="2600" i="1" dirty="0" smtClean="0"/>
              <a:t>k</a:t>
            </a:r>
            <a:r>
              <a:rPr lang="da-DK" sz="2600" dirty="0" smtClean="0"/>
              <a:t>, </a:t>
            </a:r>
            <a:r>
              <a:rPr lang="da-DK" sz="2600" i="1" dirty="0" smtClean="0"/>
              <a:t>R</a:t>
            </a:r>
            <a:r>
              <a:rPr lang="da-DK" sz="2600" dirty="0" smtClean="0"/>
              <a:t>, </a:t>
            </a:r>
            <a:r>
              <a:rPr lang="da-DK" sz="2600" i="1" dirty="0" smtClean="0"/>
              <a:t>I</a:t>
            </a:r>
            <a:r>
              <a:rPr lang="da-DK" sz="2600" dirty="0" smtClean="0"/>
              <a:t>) – a top-</a:t>
            </a:r>
            <a:r>
              <a:rPr lang="da-DK" sz="2600" i="1" dirty="0" smtClean="0"/>
              <a:t>k </a:t>
            </a:r>
            <a:r>
              <a:rPr lang="da-DK" sz="2600" dirty="0" smtClean="0"/>
              <a:t>most </a:t>
            </a:r>
            <a:r>
              <a:rPr lang="da-DK" sz="2600" dirty="0" err="1" smtClean="0"/>
              <a:t>popular</a:t>
            </a:r>
            <a:r>
              <a:rPr lang="da-DK" sz="2600" dirty="0" smtClean="0"/>
              <a:t> terms </a:t>
            </a:r>
            <a:r>
              <a:rPr lang="da-DK" sz="2600" dirty="0" err="1" smtClean="0"/>
              <a:t>query</a:t>
            </a:r>
            <a:endParaRPr lang="da-DK" sz="2600" dirty="0"/>
          </a:p>
          <a:p>
            <a:pPr lvl="1"/>
            <a:r>
              <a:rPr lang="da-DK" sz="2200" i="1" dirty="0" smtClean="0"/>
              <a:t>k </a:t>
            </a:r>
            <a:r>
              <a:rPr lang="da-DK" sz="2200" dirty="0" smtClean="0"/>
              <a:t>– </a:t>
            </a:r>
            <a:r>
              <a:rPr lang="da-DK" sz="2200" dirty="0" err="1" smtClean="0"/>
              <a:t>number</a:t>
            </a:r>
            <a:r>
              <a:rPr lang="da-DK" sz="2200" dirty="0" smtClean="0"/>
              <a:t> of top terms</a:t>
            </a:r>
          </a:p>
          <a:p>
            <a:pPr lvl="1"/>
            <a:r>
              <a:rPr lang="da-DK" sz="2200" i="1" dirty="0" smtClean="0"/>
              <a:t>R </a:t>
            </a:r>
            <a:r>
              <a:rPr lang="da-DK" sz="2200" dirty="0" smtClean="0"/>
              <a:t>– a </a:t>
            </a:r>
            <a:r>
              <a:rPr lang="da-DK" sz="2200" dirty="0" err="1" smtClean="0"/>
              <a:t>rectangular</a:t>
            </a:r>
            <a:r>
              <a:rPr lang="da-DK" sz="2200" dirty="0" smtClean="0"/>
              <a:t> range</a:t>
            </a:r>
          </a:p>
          <a:p>
            <a:pPr lvl="1"/>
            <a:r>
              <a:rPr lang="da-DK" sz="2200" i="1" dirty="0" smtClean="0"/>
              <a:t>I </a:t>
            </a:r>
            <a:r>
              <a:rPr lang="da-DK" sz="2200" dirty="0" smtClean="0"/>
              <a:t>– a time interval</a:t>
            </a:r>
          </a:p>
          <a:p>
            <a:r>
              <a:rPr lang="da-DK" sz="2600" dirty="0" smtClean="0"/>
              <a:t>Output</a:t>
            </a:r>
          </a:p>
          <a:p>
            <a:pPr lvl="1"/>
            <a:r>
              <a:rPr lang="da-DK" sz="2200" i="1" dirty="0" smtClean="0"/>
              <a:t>k </a:t>
            </a:r>
            <a:r>
              <a:rPr lang="da-DK" sz="2200" dirty="0" smtClean="0"/>
              <a:t>top </a:t>
            </a:r>
            <a:r>
              <a:rPr lang="da-DK" sz="2200" dirty="0" err="1" smtClean="0"/>
              <a:t>scored</a:t>
            </a:r>
            <a:r>
              <a:rPr lang="da-DK" sz="2200" dirty="0" smtClean="0"/>
              <a:t> terms from </a:t>
            </a:r>
            <a:r>
              <a:rPr lang="da-DK" sz="2200" dirty="0" err="1" smtClean="0"/>
              <a:t>objects</a:t>
            </a:r>
            <a:r>
              <a:rPr lang="da-DK" sz="2200" dirty="0" smtClean="0"/>
              <a:t> {</a:t>
            </a:r>
            <a:r>
              <a:rPr lang="da-DK" sz="2200" i="1" dirty="0" smtClean="0"/>
              <a:t>o</a:t>
            </a:r>
            <a:r>
              <a:rPr lang="da-DK" sz="2200" dirty="0" smtClean="0"/>
              <a:t> </a:t>
            </a:r>
            <a:r>
              <a:rPr lang="el-GR" sz="2200" dirty="0">
                <a:cs typeface="Times New Roman"/>
              </a:rPr>
              <a:t>ϵ</a:t>
            </a:r>
            <a:r>
              <a:rPr lang="da-DK" sz="2200" dirty="0">
                <a:cs typeface="Times New Roman"/>
              </a:rPr>
              <a:t> </a:t>
            </a:r>
            <a:r>
              <a:rPr lang="da-DK" sz="2200" i="1" dirty="0">
                <a:cs typeface="Times New Roman"/>
              </a:rPr>
              <a:t>D</a:t>
            </a:r>
            <a:r>
              <a:rPr lang="da-DK" sz="2200" dirty="0">
                <a:cs typeface="Times New Roman"/>
              </a:rPr>
              <a:t> | </a:t>
            </a:r>
            <a:r>
              <a:rPr lang="da-DK" sz="2200" i="1" dirty="0" smtClean="0">
                <a:cs typeface="Times New Roman"/>
              </a:rPr>
              <a:t>o.</a:t>
            </a:r>
            <a:r>
              <a:rPr lang="el-GR" sz="2200" i="1" dirty="0"/>
              <a:t> λ</a:t>
            </a:r>
            <a:r>
              <a:rPr lang="da-DK" sz="2200" dirty="0" smtClean="0">
                <a:cs typeface="Times New Roman"/>
              </a:rPr>
              <a:t> </a:t>
            </a:r>
            <a:r>
              <a:rPr lang="el-GR" sz="2200" dirty="0">
                <a:cs typeface="Times New Roman"/>
              </a:rPr>
              <a:t>ϵ</a:t>
            </a:r>
            <a:r>
              <a:rPr lang="da-DK" sz="2200" dirty="0">
                <a:cs typeface="Times New Roman"/>
              </a:rPr>
              <a:t> </a:t>
            </a:r>
            <a:r>
              <a:rPr lang="da-DK" sz="2200" i="1" dirty="0" smtClean="0">
                <a:cs typeface="Times New Roman"/>
              </a:rPr>
              <a:t>R</a:t>
            </a:r>
            <a:r>
              <a:rPr lang="da-DK" sz="2200" dirty="0" smtClean="0"/>
              <a:t> </a:t>
            </a:r>
            <a:r>
              <a:rPr lang="da-DK" sz="2200" dirty="0" smtClean="0">
                <a:cs typeface="Times New Roman"/>
              </a:rPr>
              <a:t>∩ </a:t>
            </a:r>
            <a:r>
              <a:rPr lang="da-DK" sz="2200" i="1" dirty="0" err="1" smtClean="0">
                <a:cs typeface="Times New Roman"/>
              </a:rPr>
              <a:t>o.ts</a:t>
            </a:r>
            <a:r>
              <a:rPr lang="da-DK" sz="2200" dirty="0" smtClean="0">
                <a:cs typeface="Times New Roman"/>
              </a:rPr>
              <a:t> </a:t>
            </a:r>
            <a:r>
              <a:rPr lang="el-GR" sz="2200" dirty="0" smtClean="0">
                <a:cs typeface="Times New Roman"/>
              </a:rPr>
              <a:t>ϵ</a:t>
            </a:r>
            <a:r>
              <a:rPr lang="da-DK" sz="2200" dirty="0" smtClean="0">
                <a:cs typeface="Times New Roman"/>
              </a:rPr>
              <a:t> </a:t>
            </a:r>
            <a:r>
              <a:rPr lang="da-DK" sz="2200" i="1" dirty="0" smtClean="0">
                <a:cs typeface="Times New Roman"/>
              </a:rPr>
              <a:t>I</a:t>
            </a:r>
            <a:r>
              <a:rPr lang="da-DK" sz="2200" dirty="0" smtClean="0"/>
              <a:t>}</a:t>
            </a:r>
          </a:p>
          <a:p>
            <a:pPr lvl="1"/>
            <a:r>
              <a:rPr lang="da-DK" sz="2200" i="1" dirty="0"/>
              <a:t>k</a:t>
            </a:r>
            <a:r>
              <a:rPr lang="da-DK" sz="2200" i="1" baseline="-25000" dirty="0" smtClean="0"/>
              <a:t>g</a:t>
            </a:r>
            <a:r>
              <a:rPr lang="da-DK" sz="2200" i="1" dirty="0" smtClean="0"/>
              <a:t> </a:t>
            </a:r>
            <a:r>
              <a:rPr lang="da-DK" sz="2200" dirty="0" smtClean="0"/>
              <a:t>– an </a:t>
            </a:r>
            <a:r>
              <a:rPr lang="da-DK" sz="2200" dirty="0" err="1" smtClean="0"/>
              <a:t>integer</a:t>
            </a:r>
            <a:r>
              <a:rPr lang="da-DK" sz="2200" dirty="0" smtClean="0"/>
              <a:t> ( ≤ </a:t>
            </a:r>
            <a:r>
              <a:rPr lang="da-DK" sz="2200" i="1" dirty="0" smtClean="0"/>
              <a:t>k</a:t>
            </a:r>
            <a:r>
              <a:rPr lang="da-DK" sz="2200" dirty="0" smtClean="0"/>
              <a:t> ) </a:t>
            </a:r>
            <a:r>
              <a:rPr lang="da-DK" sz="2200" dirty="0" err="1" smtClean="0"/>
              <a:t>guaranteeing</a:t>
            </a:r>
            <a:r>
              <a:rPr lang="da-DK" sz="2200" dirty="0" smtClean="0"/>
              <a:t> </a:t>
            </a:r>
            <a:r>
              <a:rPr lang="da-DK" sz="2200" dirty="0" err="1" smtClean="0"/>
              <a:t>that</a:t>
            </a:r>
            <a:r>
              <a:rPr lang="da-DK" sz="2200" dirty="0" smtClean="0"/>
              <a:t> the </a:t>
            </a:r>
            <a:r>
              <a:rPr lang="da-DK" sz="2200" dirty="0" err="1" smtClean="0"/>
              <a:t>first</a:t>
            </a:r>
            <a:r>
              <a:rPr lang="da-DK" sz="2200" dirty="0" smtClean="0"/>
              <a:t> </a:t>
            </a:r>
            <a:r>
              <a:rPr lang="da-DK" sz="2200" i="1" dirty="0"/>
              <a:t>k</a:t>
            </a:r>
            <a:r>
              <a:rPr lang="da-DK" sz="2200" i="1" baseline="-25000" dirty="0"/>
              <a:t>g</a:t>
            </a:r>
            <a:r>
              <a:rPr lang="da-DK" sz="2200" i="1" dirty="0"/>
              <a:t> </a:t>
            </a:r>
            <a:r>
              <a:rPr lang="da-DK" sz="2200" dirty="0" smtClean="0"/>
              <a:t>terms to have the </a:t>
            </a:r>
            <a:r>
              <a:rPr lang="da-DK" sz="2200" dirty="0" err="1" smtClean="0"/>
              <a:t>highest</a:t>
            </a:r>
            <a:r>
              <a:rPr lang="da-DK" sz="2200" dirty="0" smtClean="0"/>
              <a:t> scores (the rest of the terms </a:t>
            </a:r>
            <a:r>
              <a:rPr lang="da-DK" sz="2200" dirty="0" err="1" smtClean="0"/>
              <a:t>are</a:t>
            </a:r>
            <a:r>
              <a:rPr lang="da-DK" sz="2200" dirty="0" smtClean="0"/>
              <a:t> </a:t>
            </a:r>
            <a:r>
              <a:rPr lang="da-DK" sz="2200" dirty="0" err="1" smtClean="0"/>
              <a:t>approximate</a:t>
            </a:r>
            <a:r>
              <a:rPr lang="da-DK" sz="2200" dirty="0" smtClean="0"/>
              <a:t>)</a:t>
            </a:r>
            <a:endParaRPr lang="da-DK" sz="2200" i="1" dirty="0" smtClean="0"/>
          </a:p>
          <a:p>
            <a:pPr marL="0" indent="0">
              <a:buNone/>
            </a:pPr>
            <a:r>
              <a:rPr lang="da-DK" dirty="0"/>
              <a:t> </a:t>
            </a: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8868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 consists 6 objects with the following documents:</a:t>
            </a:r>
          </a:p>
          <a:p>
            <a:pPr lvl="1"/>
            <a:r>
              <a:rPr lang="en-US" dirty="0" smtClean="0"/>
              <a:t>Hurricane Sandy causes evacuation</a:t>
            </a:r>
            <a:r>
              <a:rPr lang="en-US" dirty="0" smtClean="0">
                <a:solidFill>
                  <a:srgbClr val="0070C0"/>
                </a:solidFill>
              </a:rPr>
              <a:t> of </a:t>
            </a:r>
            <a:r>
              <a:rPr lang="en-US" dirty="0" err="1" smtClean="0"/>
              <a:t>NYTMetro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NYC </a:t>
            </a:r>
            <a:r>
              <a:rPr lang="en-US" dirty="0" smtClean="0">
                <a:solidFill>
                  <a:srgbClr val="0070C0"/>
                </a:solidFill>
              </a:rPr>
              <a:t>under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smtClean="0"/>
              <a:t>water.</a:t>
            </a:r>
          </a:p>
          <a:p>
            <a:pPr lvl="1"/>
            <a:r>
              <a:rPr lang="en-US" dirty="0" err="1" smtClean="0"/>
              <a:t>NYTMetro</a:t>
            </a:r>
            <a:r>
              <a:rPr lang="en-US" dirty="0" smtClean="0">
                <a:solidFill>
                  <a:srgbClr val="0070C0"/>
                </a:solidFill>
              </a:rPr>
              <a:t> not </a:t>
            </a:r>
            <a:r>
              <a:rPr lang="en-US" dirty="0" smtClean="0"/>
              <a:t>running.</a:t>
            </a:r>
          </a:p>
          <a:p>
            <a:pPr lvl="1"/>
            <a:r>
              <a:rPr lang="en-US" dirty="0" err="1" smtClean="0"/>
              <a:t>NYTMetro</a:t>
            </a:r>
            <a:r>
              <a:rPr lang="en-US" dirty="0" smtClean="0">
                <a:solidFill>
                  <a:srgbClr val="0070C0"/>
                </a:solidFill>
              </a:rPr>
              <a:t> down because of </a:t>
            </a:r>
            <a:r>
              <a:rPr lang="en-US" dirty="0" smtClean="0"/>
              <a:t>Sandy.</a:t>
            </a:r>
          </a:p>
          <a:p>
            <a:pPr lvl="1"/>
            <a:r>
              <a:rPr lang="en-US" dirty="0" smtClean="0"/>
              <a:t>Sandy Evacuation</a:t>
            </a:r>
            <a:r>
              <a:rPr lang="en-US" dirty="0" smtClean="0">
                <a:solidFill>
                  <a:srgbClr val="0070C0"/>
                </a:solidFill>
              </a:rPr>
              <a:t> in</a:t>
            </a:r>
            <a:r>
              <a:rPr lang="en-US" dirty="0" smtClean="0"/>
              <a:t> New York.</a:t>
            </a:r>
          </a:p>
          <a:p>
            <a:pPr lvl="1"/>
            <a:r>
              <a:rPr lang="en-US" dirty="0" smtClean="0"/>
              <a:t>Flooding</a:t>
            </a:r>
            <a:r>
              <a:rPr lang="en-US" dirty="0" smtClean="0">
                <a:solidFill>
                  <a:srgbClr val="0070C0"/>
                </a:solidFill>
              </a:rPr>
              <a:t> due to the </a:t>
            </a:r>
            <a:r>
              <a:rPr lang="en-US" dirty="0" smtClean="0"/>
              <a:t>storm.</a:t>
            </a:r>
          </a:p>
          <a:p>
            <a:r>
              <a:rPr lang="en-US" dirty="0" smtClean="0"/>
              <a:t>An exact query with </a:t>
            </a:r>
            <a:r>
              <a:rPr lang="en-US" i="1" dirty="0" smtClean="0"/>
              <a:t>k</a:t>
            </a:r>
            <a:r>
              <a:rPr lang="en-US" dirty="0" smtClean="0"/>
              <a:t> = 3 on this set will produce the result ({sandy, </a:t>
            </a:r>
            <a:r>
              <a:rPr lang="en-US" dirty="0" err="1" smtClean="0"/>
              <a:t>nytmetro</a:t>
            </a:r>
            <a:r>
              <a:rPr lang="en-US" dirty="0" smtClean="0"/>
              <a:t>, evacuation}, 3)</a:t>
            </a:r>
          </a:p>
          <a:p>
            <a:pPr lvl="1"/>
            <a:endParaRPr lang="en-US" dirty="0">
              <a:solidFill>
                <a:schemeClr val="bg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6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Work/Aggregation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Aggregation Types</a:t>
            </a:r>
          </a:p>
          <a:p>
            <a:pPr lvl="1"/>
            <a:r>
              <a:rPr lang="en-US" dirty="0" smtClean="0"/>
              <a:t>Distributive (sum, count, </a:t>
            </a:r>
            <a:r>
              <a:rPr lang="en-US" dirty="0"/>
              <a:t>m</a:t>
            </a:r>
            <a:r>
              <a:rPr lang="en-US" dirty="0" smtClean="0"/>
              <a:t>ax)</a:t>
            </a:r>
          </a:p>
          <a:p>
            <a:pPr lvl="1"/>
            <a:r>
              <a:rPr lang="en-US" dirty="0" smtClean="0"/>
              <a:t>Algebraic (</a:t>
            </a:r>
            <a:r>
              <a:rPr lang="en-US" dirty="0" err="1" smtClean="0"/>
              <a:t>avg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Holistic (top-</a:t>
            </a:r>
            <a:r>
              <a:rPr lang="en-US" i="1" dirty="0" smtClean="0"/>
              <a:t>k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Papadias</a:t>
            </a:r>
            <a:r>
              <a:rPr lang="en-US" dirty="0" smtClean="0"/>
              <a:t> et al. proposed the aggregation R-tree.</a:t>
            </a:r>
          </a:p>
          <a:p>
            <a:pPr lvl="1"/>
            <a:r>
              <a:rPr lang="en-US" dirty="0" smtClean="0"/>
              <a:t>Aggregation value of children of one node is stored as an attribute.</a:t>
            </a:r>
          </a:p>
          <a:p>
            <a:r>
              <a:rPr lang="en-US" dirty="0" smtClean="0"/>
              <a:t>Yang and </a:t>
            </a:r>
            <a:r>
              <a:rPr lang="en-US" dirty="0" err="1" smtClean="0"/>
              <a:t>Widom</a:t>
            </a:r>
            <a:r>
              <a:rPr lang="en-US" dirty="0" smtClean="0"/>
              <a:t> proposed the SB-tree.</a:t>
            </a:r>
          </a:p>
          <a:p>
            <a:pPr lvl="1"/>
            <a:r>
              <a:rPr lang="en-US" dirty="0" smtClean="0"/>
              <a:t>Stores a hierarchy of intervals and their partially computed aggregates.</a:t>
            </a:r>
            <a:endParaRPr lang="en-US" dirty="0"/>
          </a:p>
          <a:p>
            <a:r>
              <a:rPr lang="en-US" dirty="0" smtClean="0"/>
              <a:t>Since top-</a:t>
            </a:r>
            <a:r>
              <a:rPr lang="en-US" i="1" dirty="0" smtClean="0"/>
              <a:t>k </a:t>
            </a:r>
            <a:r>
              <a:rPr lang="en-US" dirty="0" smtClean="0"/>
              <a:t>is a holistic aggregate, these pre-computation techniques do not work.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93656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Related Work/Frequent Item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types of algorithms</a:t>
            </a:r>
          </a:p>
          <a:p>
            <a:pPr lvl="1"/>
            <a:r>
              <a:rPr lang="en-US" dirty="0" smtClean="0"/>
              <a:t>Counter-based (</a:t>
            </a:r>
            <a:r>
              <a:rPr lang="en-US" dirty="0" err="1" smtClean="0"/>
              <a:t>SpaceSaving</a:t>
            </a:r>
            <a:r>
              <a:rPr lang="en-US" dirty="0" smtClean="0"/>
              <a:t>, </a:t>
            </a:r>
            <a:r>
              <a:rPr lang="en-US" dirty="0" err="1" smtClean="0"/>
              <a:t>LossyCounting</a:t>
            </a:r>
            <a:r>
              <a:rPr lang="en-US" dirty="0" smtClean="0"/>
              <a:t>, and Frequent)</a:t>
            </a:r>
          </a:p>
          <a:p>
            <a:pPr lvl="2"/>
            <a:r>
              <a:rPr lang="en-US" dirty="0" smtClean="0"/>
              <a:t>Fixed number of counters</a:t>
            </a:r>
          </a:p>
          <a:p>
            <a:pPr lvl="2"/>
            <a:r>
              <a:rPr lang="en-US" dirty="0" smtClean="0"/>
              <a:t>If an unmonitored item occurs in the stream, the action is dependent on the algorithm. (ignore, replace with a current one)</a:t>
            </a:r>
          </a:p>
          <a:p>
            <a:pPr lvl="1"/>
            <a:r>
              <a:rPr lang="en-US" dirty="0" smtClean="0"/>
              <a:t>Sketch-based (</a:t>
            </a:r>
            <a:r>
              <a:rPr lang="en-US" dirty="0" err="1" smtClean="0"/>
              <a:t>CountSketch</a:t>
            </a:r>
            <a:r>
              <a:rPr lang="en-US" dirty="0" smtClean="0"/>
              <a:t>, </a:t>
            </a:r>
            <a:r>
              <a:rPr lang="en-US" dirty="0" err="1" smtClean="0"/>
              <a:t>GroupTest</a:t>
            </a:r>
            <a:r>
              <a:rPr lang="en-US" dirty="0" smtClean="0"/>
              <a:t>, Count-min Sketch)</a:t>
            </a:r>
          </a:p>
          <a:p>
            <a:pPr lvl="2"/>
            <a:r>
              <a:rPr lang="en-US" dirty="0" smtClean="0"/>
              <a:t>Approximate frequency for all items by using hash-based structure.</a:t>
            </a:r>
          </a:p>
          <a:p>
            <a:pPr lvl="2"/>
            <a:r>
              <a:rPr lang="en-US" dirty="0" smtClean="0"/>
              <a:t>Items are mapped to counters via a hash function.</a:t>
            </a:r>
          </a:p>
          <a:p>
            <a:pPr lvl="2"/>
            <a:r>
              <a:rPr lang="en-US" dirty="0" smtClean="0"/>
              <a:t>No guarantees about the relative ordering.</a:t>
            </a:r>
          </a:p>
          <a:p>
            <a:r>
              <a:rPr lang="en-US" dirty="0" err="1" smtClean="0"/>
              <a:t>SpaceSaving</a:t>
            </a:r>
            <a:r>
              <a:rPr lang="en-US" dirty="0" smtClean="0"/>
              <a:t> algorithm is used [</a:t>
            </a:r>
            <a:r>
              <a:rPr lang="en-US" dirty="0" err="1" smtClean="0"/>
              <a:t>Metwally</a:t>
            </a:r>
            <a:r>
              <a:rPr lang="en-US" dirty="0" smtClean="0"/>
              <a:t> et al. 05].</a:t>
            </a:r>
          </a:p>
          <a:p>
            <a:pPr lvl="1"/>
            <a:r>
              <a:rPr lang="en-US" dirty="0" smtClean="0"/>
              <a:t>Finds the top-</a:t>
            </a:r>
            <a:r>
              <a:rPr lang="en-US" i="1" dirty="0" smtClean="0"/>
              <a:t>k </a:t>
            </a:r>
            <a:r>
              <a:rPr lang="en-US" dirty="0" smtClean="0"/>
              <a:t>elements</a:t>
            </a:r>
            <a:endParaRPr lang="en-US" i="1" dirty="0" smtClean="0"/>
          </a:p>
          <a:p>
            <a:pPr lvl="1"/>
            <a:r>
              <a:rPr lang="en-US" dirty="0" smtClean="0"/>
              <a:t>Guaranteed relative ordering.</a:t>
            </a:r>
          </a:p>
          <a:p>
            <a:pPr lvl="1"/>
            <a:r>
              <a:rPr lang="en-US" dirty="0" smtClean="0"/>
              <a:t>If an unmonitored item arrives, it replaces a current item and is inserted with an error value.</a:t>
            </a:r>
          </a:p>
        </p:txBody>
      </p:sp>
    </p:spTree>
    <p:extLst>
      <p:ext uri="{BB962C8B-B14F-4D97-AF65-F5344CB8AC3E}">
        <p14:creationId xmlns:p14="http://schemas.microsoft.com/office/powerpoint/2010/main" val="23231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SpaceSaving</a:t>
            </a:r>
            <a:r>
              <a:rPr lang="en-US" dirty="0" smtClean="0"/>
              <a:t> Algorithm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909500"/>
              </p:ext>
            </p:extLst>
          </p:nvPr>
        </p:nvGraphicFramePr>
        <p:xfrm>
          <a:off x="827584" y="1348946"/>
          <a:ext cx="2448272" cy="365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48272"/>
              </a:tblGrid>
              <a:tr h="139040">
                <a:tc>
                  <a:txBody>
                    <a:bodyPr/>
                    <a:lstStyle/>
                    <a:p>
                      <a:r>
                        <a:rPr lang="en-US" dirty="0" smtClean="0"/>
                        <a:t>A B </a:t>
                      </a:r>
                      <a:r>
                        <a:rPr lang="en-US" dirty="0" err="1" smtClean="0"/>
                        <a:t>B</a:t>
                      </a:r>
                      <a:r>
                        <a:rPr lang="en-US" dirty="0" smtClean="0"/>
                        <a:t> A C A B </a:t>
                      </a:r>
                      <a:r>
                        <a:rPr lang="en-US" dirty="0" err="1" smtClean="0"/>
                        <a:t>B</a:t>
                      </a:r>
                      <a:r>
                        <a:rPr lang="en-US" dirty="0" smtClean="0"/>
                        <a:t> D </a:t>
                      </a:r>
                      <a:r>
                        <a:rPr lang="en-US" dirty="0" err="1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63815"/>
              </p:ext>
            </p:extLst>
          </p:nvPr>
        </p:nvGraphicFramePr>
        <p:xfrm>
          <a:off x="899592" y="2420888"/>
          <a:ext cx="165618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354868"/>
              </p:ext>
            </p:extLst>
          </p:nvPr>
        </p:nvGraphicFramePr>
        <p:xfrm>
          <a:off x="6660232" y="3861048"/>
          <a:ext cx="165618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100416"/>
              </p:ext>
            </p:extLst>
          </p:nvPr>
        </p:nvGraphicFramePr>
        <p:xfrm>
          <a:off x="3851920" y="3861048"/>
          <a:ext cx="165618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718081"/>
              </p:ext>
            </p:extLst>
          </p:nvPr>
        </p:nvGraphicFramePr>
        <p:xfrm>
          <a:off x="899592" y="3861048"/>
          <a:ext cx="1656184" cy="110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13199"/>
              </p:ext>
            </p:extLst>
          </p:nvPr>
        </p:nvGraphicFramePr>
        <p:xfrm>
          <a:off x="6660232" y="2420888"/>
          <a:ext cx="165618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837262"/>
              </p:ext>
            </p:extLst>
          </p:nvPr>
        </p:nvGraphicFramePr>
        <p:xfrm>
          <a:off x="3851920" y="2420888"/>
          <a:ext cx="165618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0720"/>
                <a:gridCol w="368041"/>
                <a:gridCol w="368041"/>
                <a:gridCol w="42938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822815"/>
              </p:ext>
            </p:extLst>
          </p:nvPr>
        </p:nvGraphicFramePr>
        <p:xfrm>
          <a:off x="3851920" y="5229200"/>
          <a:ext cx="1656184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3195"/>
                <a:gridCol w="354897"/>
                <a:gridCol w="414046"/>
                <a:gridCol w="414046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78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Work/Systems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BlogScope</a:t>
            </a:r>
            <a:endParaRPr lang="en-US" dirty="0" smtClean="0"/>
          </a:p>
          <a:p>
            <a:pPr lvl="1"/>
            <a:r>
              <a:rPr lang="en-US" dirty="0" smtClean="0"/>
              <a:t>Text documents from forums, blogs, news feeds, etc.</a:t>
            </a:r>
          </a:p>
          <a:p>
            <a:pPr lvl="1"/>
            <a:r>
              <a:rPr lang="en-US" dirty="0" smtClean="0"/>
              <a:t>Discovery and tracking of real-world stories.</a:t>
            </a:r>
          </a:p>
          <a:p>
            <a:pPr lvl="1"/>
            <a:r>
              <a:rPr lang="en-US" dirty="0" smtClean="0"/>
              <a:t>Does not contain aggregation about keywords.</a:t>
            </a:r>
          </a:p>
          <a:p>
            <a:r>
              <a:rPr lang="en-US" dirty="0" err="1" smtClean="0"/>
              <a:t>NewsStand</a:t>
            </a:r>
            <a:r>
              <a:rPr lang="en-US" dirty="0" smtClean="0"/>
              <a:t>/</a:t>
            </a:r>
            <a:r>
              <a:rPr lang="en-US" dirty="0" err="1" smtClean="0"/>
              <a:t>TwitterStand</a:t>
            </a:r>
            <a:endParaRPr lang="en-US" dirty="0" smtClean="0"/>
          </a:p>
          <a:p>
            <a:pPr lvl="1"/>
            <a:r>
              <a:rPr lang="en-US" dirty="0" err="1" smtClean="0"/>
              <a:t>Spatio</a:t>
            </a:r>
            <a:r>
              <a:rPr lang="en-US" dirty="0" smtClean="0"/>
              <a:t>-textual news aggregator.</a:t>
            </a:r>
          </a:p>
          <a:p>
            <a:pPr lvl="1"/>
            <a:r>
              <a:rPr lang="en-US" dirty="0" smtClean="0"/>
              <a:t>Users can query about specific keywords and regions.</a:t>
            </a:r>
          </a:p>
          <a:p>
            <a:pPr lvl="1"/>
            <a:r>
              <a:rPr lang="en-US" dirty="0" err="1" smtClean="0"/>
              <a:t>PostgreSQL</a:t>
            </a:r>
            <a:r>
              <a:rPr lang="en-US" dirty="0" smtClean="0"/>
              <a:t> for the backend processing.</a:t>
            </a:r>
          </a:p>
          <a:p>
            <a:pPr lvl="1"/>
            <a:r>
              <a:rPr lang="en-US" dirty="0" smtClean="0"/>
              <a:t>Do not work for high stream rates.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9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isy-3">
  <a:themeElements>
    <a:clrScheme name="daisy-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isy-3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daisy-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isy-3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isy-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daisy-3</Template>
  <TotalTime>18534</TotalTime>
  <Words>1703</Words>
  <Application>Microsoft Office PowerPoint</Application>
  <PresentationFormat>On-screen Show (4:3)</PresentationFormat>
  <Paragraphs>324</Paragraphs>
  <Slides>32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daisy-3</vt:lpstr>
      <vt:lpstr>Scalable Top-k Spatio-Temporal Term Querying</vt:lpstr>
      <vt:lpstr>Outline</vt:lpstr>
      <vt:lpstr>Introduction</vt:lpstr>
      <vt:lpstr>Problem Definition</vt:lpstr>
      <vt:lpstr>Example</vt:lpstr>
      <vt:lpstr>Related Work/Aggregation</vt:lpstr>
      <vt:lpstr>Related Work/Frequent Item Counting</vt:lpstr>
      <vt:lpstr>SpaceSaving Algorithm</vt:lpstr>
      <vt:lpstr>Related Work/Systems</vt:lpstr>
      <vt:lpstr>Adaptive Frequent Item Aggregator</vt:lpstr>
      <vt:lpstr>AFIA/Index Structure</vt:lpstr>
      <vt:lpstr>AFIA/Stream Processing</vt:lpstr>
      <vt:lpstr>AFIA/Query Processing</vt:lpstr>
      <vt:lpstr>AFIA/Dynamic Summaries</vt:lpstr>
      <vt:lpstr>AFIA/Aggressive Increment</vt:lpstr>
      <vt:lpstr>AFIA/Aggressive Increment</vt:lpstr>
      <vt:lpstr>AFIA/Checkpointing</vt:lpstr>
      <vt:lpstr>AFIA/Example</vt:lpstr>
      <vt:lpstr>AFIA / Example</vt:lpstr>
      <vt:lpstr>AFIA/Compaction</vt:lpstr>
      <vt:lpstr>AFIA/Relaxed Decrement</vt:lpstr>
      <vt:lpstr>AFIA/Merging Dynamic Summaries</vt:lpstr>
      <vt:lpstr>AFIA/Merge Example 1</vt:lpstr>
      <vt:lpstr>AFIA/Merge Example 2</vt:lpstr>
      <vt:lpstr>Experimental Evaluation</vt:lpstr>
      <vt:lpstr>AFIA versus SS &amp; HT</vt:lpstr>
      <vt:lpstr>AFIA versus SS &amp; HT</vt:lpstr>
      <vt:lpstr>Varying targeted-k</vt:lpstr>
      <vt:lpstr>Varying Query Extents</vt:lpstr>
      <vt:lpstr># of checkpoints</vt:lpstr>
      <vt:lpstr>Conclusion</vt:lpstr>
      <vt:lpstr>PowerPoint Presentation</vt:lpstr>
    </vt:vector>
  </TitlesOfParts>
  <Company>AAU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Center for Data-intensive Systems</dc:title>
  <dc:creator>csj</dc:creator>
  <cp:lastModifiedBy>ilkcan</cp:lastModifiedBy>
  <cp:revision>2289</cp:revision>
  <cp:lastPrinted>1999-03-15T20:18:51Z</cp:lastPrinted>
  <dcterms:created xsi:type="dcterms:W3CDTF">2006-12-18T14:28:14Z</dcterms:created>
  <dcterms:modified xsi:type="dcterms:W3CDTF">2015-01-09T09:00:20Z</dcterms:modified>
</cp:coreProperties>
</file>