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</p:sldMasterIdLst>
  <p:notesMasterIdLst>
    <p:notesMasterId r:id="rId36"/>
  </p:notesMasterIdLst>
  <p:handoutMasterIdLst>
    <p:handoutMasterId r:id="rId37"/>
  </p:handoutMasterIdLst>
  <p:sldIdLst>
    <p:sldId id="355" r:id="rId2"/>
    <p:sldId id="431" r:id="rId3"/>
    <p:sldId id="426" r:id="rId4"/>
    <p:sldId id="456" r:id="rId5"/>
    <p:sldId id="427" r:id="rId6"/>
    <p:sldId id="428" r:id="rId7"/>
    <p:sldId id="429" r:id="rId8"/>
    <p:sldId id="457" r:id="rId9"/>
    <p:sldId id="434" r:id="rId10"/>
    <p:sldId id="436" r:id="rId11"/>
    <p:sldId id="461" r:id="rId12"/>
    <p:sldId id="462" r:id="rId13"/>
    <p:sldId id="447" r:id="rId14"/>
    <p:sldId id="459" r:id="rId15"/>
    <p:sldId id="433" r:id="rId16"/>
    <p:sldId id="432" r:id="rId17"/>
    <p:sldId id="460" r:id="rId18"/>
    <p:sldId id="438" r:id="rId19"/>
    <p:sldId id="439" r:id="rId20"/>
    <p:sldId id="440" r:id="rId21"/>
    <p:sldId id="441" r:id="rId22"/>
    <p:sldId id="442" r:id="rId23"/>
    <p:sldId id="443" r:id="rId24"/>
    <p:sldId id="444" r:id="rId25"/>
    <p:sldId id="445" r:id="rId26"/>
    <p:sldId id="446" r:id="rId27"/>
    <p:sldId id="449" r:id="rId28"/>
    <p:sldId id="463" r:id="rId29"/>
    <p:sldId id="455" r:id="rId30"/>
    <p:sldId id="450" r:id="rId31"/>
    <p:sldId id="451" r:id="rId32"/>
    <p:sldId id="452" r:id="rId33"/>
    <p:sldId id="453" r:id="rId34"/>
    <p:sldId id="454" r:id="rId35"/>
  </p:sldIdLst>
  <p:sldSz cx="9144000" cy="6858000" type="screen4x3"/>
  <p:notesSz cx="6797675" cy="9928225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CC33"/>
    <a:srgbClr val="009900"/>
    <a:srgbClr val="00FFFF"/>
    <a:srgbClr val="FF0000"/>
    <a:srgbClr val="FFFF00"/>
    <a:srgbClr val="FFCCCC"/>
    <a:srgbClr val="CCFFFF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72" autoAdjust="0"/>
    <p:restoredTop sz="88235" autoAdjust="0"/>
  </p:normalViewPr>
  <p:slideViewPr>
    <p:cSldViewPr snapToObjects="1">
      <p:cViewPr>
        <p:scale>
          <a:sx n="70" d="100"/>
          <a:sy n="70" d="100"/>
        </p:scale>
        <p:origin x="-1074" y="-1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7176" cy="534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1" tIns="46006" rIns="92011" bIns="46006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20000"/>
              </a:spcBef>
              <a:buFontTx/>
              <a:buChar char="•"/>
              <a:defRPr kumimoji="1"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8896" y="0"/>
            <a:ext cx="2993985" cy="534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1" tIns="46006" rIns="92011" bIns="46006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20000"/>
              </a:spcBef>
              <a:buFontTx/>
              <a:buChar char="•"/>
              <a:defRPr kumimoji="1"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62045"/>
            <a:ext cx="2917176" cy="458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1" tIns="46006" rIns="92011" bIns="46006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20000"/>
              </a:spcBef>
              <a:buFontTx/>
              <a:buChar char="•"/>
              <a:defRPr kumimoji="1"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8896" y="9462045"/>
            <a:ext cx="2993985" cy="458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1" tIns="46006" rIns="92011" bIns="46006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20000"/>
              </a:spcBef>
              <a:buFontTx/>
              <a:buChar char="•"/>
              <a:defRPr kumimoji="1" sz="1200"/>
            </a:lvl1pPr>
          </a:lstStyle>
          <a:p>
            <a:pPr>
              <a:defRPr/>
            </a:pPr>
            <a:fld id="{DA516BAE-DFA7-4C13-90FF-196D856F4B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1596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980" cy="4964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366" tIns="45683" rIns="91366" bIns="45683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698" y="0"/>
            <a:ext cx="2945979" cy="4964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366" tIns="45683" rIns="91366" bIns="4568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59350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319" y="4714318"/>
            <a:ext cx="4983041" cy="446929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366" tIns="45683" rIns="91366" bIns="456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0"/>
            <a:r>
              <a:rPr lang="en-GB" noProof="0" smtClean="0"/>
              <a:t>Second level</a:t>
            </a:r>
          </a:p>
          <a:p>
            <a:pPr lvl="0"/>
            <a:r>
              <a:rPr lang="en-GB" noProof="0" smtClean="0"/>
              <a:t>Third level</a:t>
            </a:r>
          </a:p>
          <a:p>
            <a:pPr lvl="0"/>
            <a:r>
              <a:rPr lang="en-GB" noProof="0" smtClean="0"/>
              <a:t>Fourth level</a:t>
            </a:r>
          </a:p>
          <a:p>
            <a:pPr lvl="0"/>
            <a:r>
              <a:rPr lang="en-GB" noProof="0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814"/>
            <a:ext cx="2945980" cy="4964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366" tIns="45683" rIns="91366" bIns="45683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698" y="9431814"/>
            <a:ext cx="2945979" cy="4964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366" tIns="45683" rIns="91366" bIns="4568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652BD30-49CE-4382-B298-62E8A17A8F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4531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BCED99B8-6A40-4BE5-8755-D08618FBB34E}" type="slidenum">
              <a:rPr lang="en-US" sz="1200" smtClean="0"/>
              <a:pPr/>
              <a:t>1</a:t>
            </a:fld>
            <a:endParaRPr lang="en-US" sz="1200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da-DK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daisylogo_1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0" y="981075"/>
            <a:ext cx="7048500" cy="489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aau_logo_e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8900" y="188913"/>
            <a:ext cx="2597150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5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8925" y="1476375"/>
            <a:ext cx="8564563" cy="1447800"/>
          </a:xfrm>
        </p:spPr>
        <p:txBody>
          <a:bodyPr anchor="b"/>
          <a:lstStyle>
            <a:lvl1pPr algn="ctr">
              <a:defRPr sz="4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55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08025" y="3446463"/>
            <a:ext cx="7727950" cy="2143125"/>
          </a:xfrm>
        </p:spPr>
        <p:txBody>
          <a:bodyPr/>
          <a:lstStyle>
            <a:lvl1pPr marL="0" indent="0" algn="ctr">
              <a:buFontTx/>
              <a:buNone/>
              <a:defRPr sz="2800"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608013" y="6248400"/>
            <a:ext cx="7924800" cy="457200"/>
          </a:xfrm>
        </p:spPr>
        <p:txBody>
          <a:bodyPr anchor="ctr" anchorCtr="1"/>
          <a:lstStyle>
            <a:lvl1pPr algn="l">
              <a:defRPr smtClean="0"/>
            </a:lvl1pPr>
          </a:lstStyle>
          <a:p>
            <a:pPr>
              <a:defRPr/>
            </a:pPr>
            <a:r>
              <a:rPr lang="en-US" smtClean="0"/>
              <a:t>Research Evaluation January 4, 2011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9510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Research Evaluation January 4, 2011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DE7780-EA56-407C-9E98-AE682669F90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366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38100"/>
            <a:ext cx="2114550" cy="6286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3213" y="38100"/>
            <a:ext cx="6192837" cy="6286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Research Evaluation January 4, 2011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B63A51-7108-4ABF-A3AC-8E100D33B52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082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Research Evaluation January 4, 2011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61FDBF-3B4A-408C-8178-8064C55E50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1930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Research Evaluation January 4, 2011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73DDC7-6933-490C-9573-B1FF3FBA68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609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914400"/>
            <a:ext cx="41529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914400"/>
            <a:ext cx="41529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Research Evaluation January 4, 2011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D886DE-FAFC-40FF-9211-66344200E28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1922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Research Evaluation January 4, 2011</a:t>
            </a: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43B8FE-E7B8-489D-AF79-F1F48557755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8633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Research Evaluation January 4, 2011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BB80C5-9F1D-4D96-A88A-EB49FDA2E53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977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Research Evaluation January 4, 2011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305717-8464-4444-BD3A-05F2FF0C1C3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336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Research Evaluation January 4, 2011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882C07-0AC6-4D0E-BA9A-40668FE5F9B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892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Research Evaluation January 4, 2011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666F76-0582-4EFD-B49B-CAA01927311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971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3213" y="38100"/>
            <a:ext cx="72929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pic>
        <p:nvPicPr>
          <p:cNvPr id="3075" name="Picture 8" descr="daisyrigthimage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22225"/>
            <a:ext cx="1655763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914400"/>
            <a:ext cx="8458200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5430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58888" y="6553200"/>
            <a:ext cx="689927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Research Evaluation January 4, 2011</a:t>
            </a:r>
            <a:endParaRPr lang="en-GB"/>
          </a:p>
        </p:txBody>
      </p:sp>
      <p:sp>
        <p:nvSpPr>
          <p:cNvPr id="35430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58163" y="6553200"/>
            <a:ext cx="60483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>
              <a:defRPr/>
            </a:pPr>
            <a:fld id="{92DF0929-0628-4BB1-B0F4-2051A6BC70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354310" name="Line 6"/>
          <p:cNvSpPr>
            <a:spLocks noChangeShapeType="1"/>
          </p:cNvSpPr>
          <p:nvPr/>
        </p:nvSpPr>
        <p:spPr bwMode="auto">
          <a:xfrm>
            <a:off x="395288" y="801688"/>
            <a:ext cx="7058025" cy="0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ZapfDingbats" pitchFamily="82" charset="2"/>
        <a:buChar char="u"/>
        <a:defRPr sz="2400">
          <a:solidFill>
            <a:schemeClr val="tx1"/>
          </a:solidFill>
          <a:latin typeface="+mn-lt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Monotype Sorts" pitchFamily="2" charset="2"/>
        <a:buChar char="s"/>
        <a:defRPr sz="1600">
          <a:solidFill>
            <a:schemeClr val="tx1"/>
          </a:solidFill>
          <a:latin typeface="+mn-lt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sz="1400">
          <a:solidFill>
            <a:schemeClr val="tx1"/>
          </a:solidFill>
          <a:latin typeface="+mn-lt"/>
        </a:defRPr>
      </a:lvl5pPr>
      <a:lvl6pPr marL="2438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sz="1400">
          <a:solidFill>
            <a:schemeClr val="tx1"/>
          </a:solidFill>
          <a:latin typeface="+mn-lt"/>
        </a:defRPr>
      </a:lvl6pPr>
      <a:lvl7pPr marL="2895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sz="1400">
          <a:solidFill>
            <a:schemeClr val="tx1"/>
          </a:solidFill>
          <a:latin typeface="+mn-lt"/>
        </a:defRPr>
      </a:lvl7pPr>
      <a:lvl8pPr marL="3352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sz="1400">
          <a:solidFill>
            <a:schemeClr val="tx1"/>
          </a:solidFill>
          <a:latin typeface="+mn-lt"/>
        </a:defRPr>
      </a:lvl8pPr>
      <a:lvl9pPr marL="3810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051"/>
          <p:cNvSpPr>
            <a:spLocks noGrp="1" noChangeArrowheads="1"/>
          </p:cNvSpPr>
          <p:nvPr>
            <p:ph type="subTitle" idx="1"/>
          </p:nvPr>
        </p:nvSpPr>
        <p:spPr>
          <a:xfrm>
            <a:off x="385763" y="3459832"/>
            <a:ext cx="8370887" cy="2057400"/>
          </a:xfrm>
        </p:spPr>
        <p:txBody>
          <a:bodyPr/>
          <a:lstStyle/>
          <a:p>
            <a:endParaRPr lang="da-DK" dirty="0" smtClean="0"/>
          </a:p>
          <a:p>
            <a:endParaRPr lang="da-DK" dirty="0"/>
          </a:p>
          <a:p>
            <a:r>
              <a:rPr lang="da-DK" b="0" dirty="0" smtClean="0"/>
              <a:t>Saulius Samulevi</a:t>
            </a:r>
            <a:r>
              <a:rPr lang="lt-LT" b="0" dirty="0" err="1" smtClean="0"/>
              <a:t>čius</a:t>
            </a:r>
            <a:endParaRPr lang="da-DK" b="0" dirty="0" smtClean="0"/>
          </a:p>
          <a:p>
            <a:endParaRPr lang="en-US" b="0" dirty="0" smtClean="0"/>
          </a:p>
        </p:txBody>
      </p:sp>
      <p:sp>
        <p:nvSpPr>
          <p:cNvPr id="6147" name="Text Box 2052"/>
          <p:cNvSpPr txBox="1">
            <a:spLocks noChangeArrowheads="1"/>
          </p:cNvSpPr>
          <p:nvPr/>
        </p:nvSpPr>
        <p:spPr bwMode="auto">
          <a:xfrm>
            <a:off x="1793875" y="6042025"/>
            <a:ext cx="55562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90000"/>
              </a:lnSpc>
            </a:pPr>
            <a:endParaRPr lang="en-US" sz="1800">
              <a:latin typeface="Helvetica" pitchFamily="34" charset="0"/>
            </a:endParaRPr>
          </a:p>
          <a:p>
            <a:pPr>
              <a:spcBef>
                <a:spcPct val="20000"/>
              </a:spcBef>
              <a:buFontTx/>
              <a:buChar char="•"/>
            </a:pPr>
            <a:endParaRPr kumimoji="1" lang="en-US" sz="1000">
              <a:latin typeface="Helvetica-Narrow" pitchFamily="34" charset="0"/>
            </a:endParaRPr>
          </a:p>
        </p:txBody>
      </p:sp>
      <p:sp>
        <p:nvSpPr>
          <p:cNvPr id="6148" name="Rectangle 2061"/>
          <p:cNvSpPr>
            <a:spLocks noGrp="1" noChangeArrowheads="1"/>
          </p:cNvSpPr>
          <p:nvPr>
            <p:ph type="ctrTitle"/>
          </p:nvPr>
        </p:nvSpPr>
        <p:spPr>
          <a:xfrm>
            <a:off x="288925" y="1381001"/>
            <a:ext cx="8564563" cy="1831975"/>
          </a:xfrm>
        </p:spPr>
        <p:txBody>
          <a:bodyPr/>
          <a:lstStyle/>
          <a:p>
            <a:r>
              <a:rPr lang="en-US" dirty="0" smtClean="0"/>
              <a:t>Nearest </a:t>
            </a:r>
            <a:r>
              <a:rPr lang="en-US" dirty="0"/>
              <a:t>Neighbor Queries</a:t>
            </a:r>
            <a:br>
              <a:rPr lang="en-US" dirty="0"/>
            </a:br>
            <a:r>
              <a:rPr lang="en-US" sz="2000" b="0" dirty="0"/>
              <a:t>Nick </a:t>
            </a:r>
            <a:r>
              <a:rPr lang="en-US" sz="2000" b="0" dirty="0" err="1"/>
              <a:t>Roussopoulos</a:t>
            </a:r>
            <a:r>
              <a:rPr lang="en-US" sz="2000" b="0" dirty="0"/>
              <a:t>, Stephen Kelley, Frederic Vincent: Nearest Neighbor Queries. SIGMOD Conference 1995: </a:t>
            </a:r>
            <a:r>
              <a:rPr lang="en-US" sz="2000" b="0" dirty="0" smtClean="0"/>
              <a:t>71-79</a:t>
            </a:r>
          </a:p>
        </p:txBody>
      </p:sp>
    </p:spTree>
  </p:cSld>
  <p:clrMapOvr>
    <a:masterClrMapping/>
  </p:clrMapOvr>
  <p:transition advTm="17616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Naïve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87152"/>
            <a:ext cx="8458200" cy="5410200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en-US" dirty="0" smtClean="0"/>
              <a:t>Query point Q, how to guess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 smtClean="0"/>
              <a:t>the range??</a:t>
            </a:r>
          </a:p>
          <a:p>
            <a:pPr marL="0" indent="0">
              <a:spcAft>
                <a:spcPts val="600"/>
              </a:spcAft>
              <a:buNone/>
            </a:pPr>
            <a:endParaRPr lang="en-US" dirty="0"/>
          </a:p>
          <a:p>
            <a:pPr>
              <a:spcAft>
                <a:spcPts val="600"/>
              </a:spcAft>
            </a:pPr>
            <a:r>
              <a:rPr lang="en-US" dirty="0" smtClean="0"/>
              <a:t>Wrong range guessed results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 smtClean="0"/>
              <a:t>in suboptimal retrieval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Problems in high dimensional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 smtClean="0"/>
              <a:t>spaces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19/04/2012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5840" y="980728"/>
            <a:ext cx="3907160" cy="542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790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MINDIST property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87152"/>
            <a:ext cx="8458200" cy="5410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MINDIST is a lower bound of any k-NN </a:t>
            </a:r>
            <a:r>
              <a:rPr lang="en-US" dirty="0" smtClean="0"/>
              <a:t>distance</a:t>
            </a:r>
          </a:p>
          <a:p>
            <a:pPr>
              <a:spcAft>
                <a:spcPts val="600"/>
              </a:spcAft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19/04/2012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590" y="2005013"/>
            <a:ext cx="6453598" cy="433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704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KNN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87152"/>
            <a:ext cx="8458200" cy="54102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dirty="0"/>
              <a:t>A sorted priority queue based on MINDIST;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Nodes </a:t>
            </a:r>
            <a:r>
              <a:rPr lang="en-US" dirty="0"/>
              <a:t>traversed in order;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Stops </a:t>
            </a:r>
            <a:r>
              <a:rPr lang="en-US" dirty="0"/>
              <a:t>when there is an object at the top of </a:t>
            </a:r>
            <a:r>
              <a:rPr lang="en-US" dirty="0" smtClean="0"/>
              <a:t>the queue</a:t>
            </a:r>
            <a:r>
              <a:rPr lang="en-US" dirty="0"/>
              <a:t>; (1‐NN found)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k‐NN </a:t>
            </a:r>
            <a:r>
              <a:rPr lang="en-US" dirty="0"/>
              <a:t>can be computed incrementally;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19/04/2012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762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Priority Queue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87152"/>
            <a:ext cx="8458200" cy="5410200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19/04/2012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5840" y="980728"/>
            <a:ext cx="3907160" cy="542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75" y="979854"/>
            <a:ext cx="3811715" cy="251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256" y="3387562"/>
            <a:ext cx="3314510" cy="3096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050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87152"/>
            <a:ext cx="8458200" cy="5410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Problem and motivation</a:t>
            </a:r>
          </a:p>
          <a:p>
            <a:pPr>
              <a:spcAft>
                <a:spcPts val="600"/>
              </a:spcAft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Spatial index – R-tree</a:t>
            </a:r>
          </a:p>
          <a:p>
            <a:pPr>
              <a:spcAft>
                <a:spcPts val="600"/>
              </a:spcAft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Nearest neighbor(NN) search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MBR face properties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NN Metrics and algorithm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Experiment results</a:t>
            </a:r>
          </a:p>
          <a:p>
            <a:pPr>
              <a:spcAft>
                <a:spcPts val="600"/>
              </a:spcAft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19/04/2012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995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MBR Face property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6075" y="1245733"/>
            <a:ext cx="8458200" cy="5410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MBR </a:t>
            </a:r>
            <a:r>
              <a:rPr lang="en-US" dirty="0"/>
              <a:t>is an n‐dimensional </a:t>
            </a:r>
            <a:r>
              <a:rPr lang="en-US" b="1" dirty="0"/>
              <a:t>Minimal </a:t>
            </a:r>
            <a:r>
              <a:rPr lang="en-US" b="1" dirty="0" smtClean="0"/>
              <a:t>Bounding Rectangle </a:t>
            </a:r>
            <a:r>
              <a:rPr lang="en-US" dirty="0"/>
              <a:t>used in R trees, which is the </a:t>
            </a:r>
            <a:r>
              <a:rPr lang="en-US" dirty="0" smtClean="0"/>
              <a:t>minimal bounding n‐dimensional </a:t>
            </a:r>
            <a:r>
              <a:rPr lang="en-US" dirty="0"/>
              <a:t>rectangle bounds </a:t>
            </a:r>
            <a:r>
              <a:rPr lang="en-US" dirty="0" smtClean="0"/>
              <a:t>its corresponding </a:t>
            </a:r>
            <a:r>
              <a:rPr lang="en-US" dirty="0"/>
              <a:t>objects</a:t>
            </a:r>
            <a:r>
              <a:rPr lang="en-US" dirty="0" smtClean="0"/>
              <a:t>.</a:t>
            </a:r>
          </a:p>
          <a:p>
            <a:pPr>
              <a:spcAft>
                <a:spcPts val="600"/>
              </a:spcAft>
            </a:pPr>
            <a:r>
              <a:rPr lang="en-US" dirty="0"/>
              <a:t>Every face of any MBR contains at least one point of an actual spatial </a:t>
            </a:r>
            <a:r>
              <a:rPr lang="en-US" dirty="0" smtClean="0"/>
              <a:t>object</a:t>
            </a:r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endParaRPr lang="en-US" dirty="0" smtClean="0"/>
          </a:p>
          <a:p>
            <a:pPr marL="0" indent="0">
              <a:spcAft>
                <a:spcPts val="600"/>
              </a:spcAft>
              <a:buNone/>
            </a:pPr>
            <a:r>
              <a:rPr lang="en-US" dirty="0" smtClean="0"/>
              <a:t>    2D</a:t>
            </a:r>
            <a:endParaRPr lang="en-US" dirty="0"/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endParaRPr lang="en-US" dirty="0"/>
          </a:p>
          <a:p>
            <a:pPr marL="0" indent="0" algn="ctr">
              <a:spcAft>
                <a:spcPts val="600"/>
              </a:spcAft>
              <a:buNone/>
            </a:pPr>
            <a:endParaRPr lang="en-US" dirty="0" smtClean="0"/>
          </a:p>
          <a:p>
            <a:pPr marL="0" indent="0" algn="ctr">
              <a:spcAft>
                <a:spcPts val="600"/>
              </a:spcAft>
              <a:buNone/>
            </a:pPr>
            <a:endParaRPr lang="en-US" dirty="0"/>
          </a:p>
          <a:p>
            <a:pPr marL="0" indent="0" algn="ctr">
              <a:spcAft>
                <a:spcPts val="600"/>
              </a:spcAft>
              <a:buNone/>
            </a:pPr>
            <a:endParaRPr lang="en-US" dirty="0" smtClean="0"/>
          </a:p>
          <a:p>
            <a:pPr marL="0" indent="0" algn="ctr">
              <a:spcAft>
                <a:spcPts val="600"/>
              </a:spcAft>
              <a:buNone/>
            </a:pPr>
            <a:endParaRPr lang="en-US" dirty="0"/>
          </a:p>
          <a:p>
            <a:pPr marL="0" indent="0" algn="ctr">
              <a:spcAft>
                <a:spcPts val="600"/>
              </a:spcAft>
              <a:buNone/>
            </a:pPr>
            <a:endParaRPr lang="en-US" dirty="0" smtClean="0"/>
          </a:p>
          <a:p>
            <a:pPr marL="0" indent="0" algn="ctr">
              <a:spcAft>
                <a:spcPts val="600"/>
              </a:spcAft>
              <a:buNone/>
            </a:pPr>
            <a:endParaRPr lang="en-US" dirty="0"/>
          </a:p>
          <a:p>
            <a:pPr marL="0" indent="0" algn="ctr">
              <a:spcAft>
                <a:spcPts val="600"/>
              </a:spcAft>
              <a:buNone/>
            </a:pPr>
            <a:endParaRPr lang="en-US" dirty="0" smtClean="0"/>
          </a:p>
          <a:p>
            <a:pPr marL="0" indent="0" algn="ctr">
              <a:spcAft>
                <a:spcPts val="600"/>
              </a:spcAft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19/04/2012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429000"/>
            <a:ext cx="6313128" cy="294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234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980728"/>
            <a:ext cx="8418764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MBR Face </a:t>
            </a:r>
            <a:r>
              <a:rPr lang="en-US" dirty="0" smtClean="0"/>
              <a:t>property – 3D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169" y="980728"/>
            <a:ext cx="8458200" cy="5410200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endParaRPr lang="en-US" dirty="0" smtClean="0"/>
          </a:p>
          <a:p>
            <a:pPr marL="0" indent="0">
              <a:spcAft>
                <a:spcPts val="600"/>
              </a:spcAft>
              <a:buNone/>
            </a:pPr>
            <a:endParaRPr lang="en-US" dirty="0"/>
          </a:p>
          <a:p>
            <a:pPr marL="0" indent="0">
              <a:spcAft>
                <a:spcPts val="600"/>
              </a:spcAft>
              <a:buNone/>
            </a:pPr>
            <a:endParaRPr lang="en-US" dirty="0" smtClean="0"/>
          </a:p>
          <a:p>
            <a:pPr marL="0" indent="0">
              <a:spcAft>
                <a:spcPts val="600"/>
              </a:spcAft>
              <a:buNone/>
            </a:pPr>
            <a:endParaRPr lang="en-US" dirty="0" smtClean="0"/>
          </a:p>
          <a:p>
            <a:pPr marL="0" indent="0">
              <a:spcAft>
                <a:spcPts val="600"/>
              </a:spcAft>
              <a:buNone/>
            </a:pPr>
            <a:endParaRPr lang="en-US" dirty="0"/>
          </a:p>
          <a:p>
            <a:pPr marL="0" indent="0">
              <a:spcAft>
                <a:spcPts val="600"/>
              </a:spcAft>
              <a:buNone/>
            </a:pPr>
            <a:endParaRPr lang="en-US" dirty="0" smtClean="0"/>
          </a:p>
          <a:p>
            <a:pPr marL="0" indent="0">
              <a:spcAft>
                <a:spcPts val="600"/>
              </a:spcAft>
              <a:buNone/>
            </a:pPr>
            <a:endParaRPr lang="en-US" dirty="0"/>
          </a:p>
          <a:p>
            <a:pPr marL="0" indent="0">
              <a:spcAft>
                <a:spcPts val="600"/>
              </a:spcAft>
              <a:buNone/>
            </a:pPr>
            <a:endParaRPr lang="en-US" dirty="0" smtClean="0"/>
          </a:p>
          <a:p>
            <a:pPr marL="0" indent="0">
              <a:spcAft>
                <a:spcPts val="600"/>
              </a:spcAft>
              <a:buNone/>
            </a:pPr>
            <a:endParaRPr lang="en-US" dirty="0" smtClean="0"/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 </a:t>
            </a:r>
            <a:r>
              <a:rPr lang="en-US" dirty="0" smtClean="0"/>
              <a:t>     Enclosed MBRs or Objects (cuboids)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3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3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3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3" action="ppaction://hlinkfile"/>
              </a:rPr>
              <a:t>Management 19/04/2012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4231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87152"/>
            <a:ext cx="8458200" cy="5410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Problem and motivation</a:t>
            </a:r>
          </a:p>
          <a:p>
            <a:pPr>
              <a:spcAft>
                <a:spcPts val="600"/>
              </a:spcAft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Spatial index – R-tree</a:t>
            </a:r>
          </a:p>
          <a:p>
            <a:pPr>
              <a:spcAft>
                <a:spcPts val="600"/>
              </a:spcAft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Nearest neighbor(NN) search</a:t>
            </a:r>
          </a:p>
          <a:p>
            <a:pPr>
              <a:spcAft>
                <a:spcPts val="600"/>
              </a:spcAft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MBR face properties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NN Metrics </a:t>
            </a:r>
            <a:r>
              <a:rPr lang="en-US" smtClean="0"/>
              <a:t>and algorithm</a:t>
            </a:r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dirty="0" smtClean="0"/>
              <a:t>Experiment results</a:t>
            </a:r>
          </a:p>
          <a:p>
            <a:pPr>
              <a:spcAft>
                <a:spcPts val="600"/>
              </a:spcAft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19/04/2012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995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NN </a:t>
            </a:r>
            <a:r>
              <a:rPr lang="en-US" dirty="0" smtClean="0"/>
              <a:t>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87152"/>
            <a:ext cx="8458200" cy="5410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Minimum Distance (</a:t>
            </a:r>
            <a:r>
              <a:rPr lang="en-US" dirty="0" smtClean="0"/>
              <a:t>MINDIST)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MINDIST(P,R):  the shortest distance from </a:t>
            </a:r>
            <a:r>
              <a:rPr lang="en-US" dirty="0" smtClean="0"/>
              <a:t>P(point) </a:t>
            </a:r>
            <a:r>
              <a:rPr lang="en-US" dirty="0"/>
              <a:t>to </a:t>
            </a:r>
            <a:r>
              <a:rPr lang="en-US" dirty="0" smtClean="0"/>
              <a:t>R(MBR)</a:t>
            </a:r>
          </a:p>
          <a:p>
            <a:pPr marL="457200" lvl="1" indent="0">
              <a:spcAft>
                <a:spcPts val="600"/>
              </a:spcAft>
              <a:buNone/>
            </a:pPr>
            <a:r>
              <a:rPr lang="en-US" b="1" dirty="0"/>
              <a:t>Theorem</a:t>
            </a:r>
            <a:r>
              <a:rPr lang="en-US" dirty="0"/>
              <a:t>:    Any object O in R has distance from P that is at </a:t>
            </a:r>
            <a:r>
              <a:rPr lang="en-US" dirty="0" smtClean="0"/>
              <a:t>least </a:t>
            </a:r>
            <a:r>
              <a:rPr lang="en-US" dirty="0"/>
              <a:t>as large as </a:t>
            </a:r>
            <a:r>
              <a:rPr lang="en-US" dirty="0" smtClean="0"/>
              <a:t>MINDIST</a:t>
            </a:r>
          </a:p>
          <a:p>
            <a:pPr>
              <a:spcAft>
                <a:spcPts val="600"/>
              </a:spcAft>
            </a:pPr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dirty="0" err="1" smtClean="0"/>
              <a:t>Minimax</a:t>
            </a:r>
            <a:r>
              <a:rPr lang="en-US" dirty="0" smtClean="0"/>
              <a:t> Distance (MINMAXDIST)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MINMAXDIST(P,R)  the minimum over all </a:t>
            </a:r>
            <a:r>
              <a:rPr lang="en-US" dirty="0" smtClean="0"/>
              <a:t>dimensions distance </a:t>
            </a:r>
            <a:r>
              <a:rPr lang="en-US" dirty="0"/>
              <a:t>from P  to the furthest point of the closest face </a:t>
            </a:r>
            <a:r>
              <a:rPr lang="en-US" dirty="0" smtClean="0"/>
              <a:t>of the R</a:t>
            </a:r>
          </a:p>
          <a:p>
            <a:pPr marL="457200" lvl="1" indent="0">
              <a:spcAft>
                <a:spcPts val="600"/>
              </a:spcAft>
              <a:buNone/>
            </a:pPr>
            <a:r>
              <a:rPr lang="en-US" b="1" dirty="0"/>
              <a:t>Theorem</a:t>
            </a:r>
            <a:r>
              <a:rPr lang="en-US" dirty="0"/>
              <a:t>:   There exists at least one object within R with </a:t>
            </a:r>
            <a:r>
              <a:rPr lang="en-US" dirty="0" smtClean="0"/>
              <a:t>        distance </a:t>
            </a:r>
            <a:r>
              <a:rPr lang="en-US" dirty="0"/>
              <a:t>&lt;= to </a:t>
            </a:r>
            <a:r>
              <a:rPr lang="en-US" dirty="0" smtClean="0"/>
              <a:t>MINMAXDIST</a:t>
            </a:r>
          </a:p>
          <a:p>
            <a:pPr marL="457200" lvl="1" indent="0">
              <a:spcAft>
                <a:spcPts val="600"/>
              </a:spcAft>
              <a:buNone/>
            </a:pPr>
            <a:endParaRPr lang="en-US" dirty="0" smtClean="0"/>
          </a:p>
          <a:p>
            <a:r>
              <a:rPr lang="en-US" b="1" dirty="0" smtClean="0"/>
              <a:t> </a:t>
            </a:r>
            <a:r>
              <a:rPr lang="en-US" dirty="0"/>
              <a:t>MINMAXDIST is an upper bound of the </a:t>
            </a:r>
            <a:r>
              <a:rPr lang="en-US" dirty="0" smtClean="0"/>
              <a:t>1-NN distance</a:t>
            </a:r>
            <a:endParaRPr lang="en-US" sz="72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19/04/2012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0739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MINDIST &amp; MINMAXDIST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87152"/>
            <a:ext cx="8458200" cy="5410200"/>
          </a:xfrm>
        </p:spPr>
        <p:txBody>
          <a:bodyPr/>
          <a:lstStyle/>
          <a:p>
            <a:pPr marL="457200" lvl="1" indent="0">
              <a:spcAft>
                <a:spcPts val="600"/>
              </a:spcAft>
              <a:buNone/>
            </a:pPr>
            <a:r>
              <a:rPr lang="en-US" b="1" dirty="0" smtClean="0"/>
              <a:t>    </a:t>
            </a:r>
            <a:r>
              <a:rPr lang="en-US" sz="2400" dirty="0" smtClean="0"/>
              <a:t>MINDIST(P,R</a:t>
            </a:r>
            <a:r>
              <a:rPr lang="en-US" sz="2400" dirty="0"/>
              <a:t>)  &lt;=  NN(P)  &lt;=  MINMAXDIST(P,R)</a:t>
            </a:r>
            <a:endParaRPr lang="en-US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19/04/2012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148" y="1916832"/>
            <a:ext cx="6657975" cy="427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2043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87152"/>
            <a:ext cx="8458200" cy="5410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Problem and motivation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Spatial index – R-tree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Nearest neighbor(NN) search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MBR face properties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NN Metrics and algorithm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Experiment results</a:t>
            </a:r>
          </a:p>
          <a:p>
            <a:pPr>
              <a:spcAft>
                <a:spcPts val="600"/>
              </a:spcAft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19/04/2012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0915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MINDIST &amp; MINMAXDIST in 3-D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87152"/>
            <a:ext cx="8458200" cy="5410200"/>
          </a:xfrm>
        </p:spPr>
        <p:txBody>
          <a:bodyPr/>
          <a:lstStyle/>
          <a:p>
            <a:pPr marL="457200" lvl="1" indent="0">
              <a:spcAft>
                <a:spcPts val="600"/>
              </a:spcAft>
              <a:buNone/>
            </a:pPr>
            <a:r>
              <a:rPr lang="en-US" b="1" dirty="0" smtClean="0"/>
              <a:t>    </a:t>
            </a:r>
            <a:r>
              <a:rPr lang="en-US" sz="2400" dirty="0" smtClean="0"/>
              <a:t>MINDIST(P,R</a:t>
            </a:r>
            <a:r>
              <a:rPr lang="en-US" sz="2400" dirty="0"/>
              <a:t>)  &lt;=  NN(P)  &lt;=  MINMAXDIST(P,R)</a:t>
            </a:r>
            <a:endParaRPr lang="en-US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19/04/2012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20</a:t>
            </a:fld>
            <a:endParaRPr lang="en-GB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896718"/>
            <a:ext cx="7863529" cy="4447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8998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NN Branch-and-Bound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87152"/>
            <a:ext cx="8587680" cy="5410200"/>
          </a:xfrm>
        </p:spPr>
        <p:txBody>
          <a:bodyPr/>
          <a:lstStyle/>
          <a:p>
            <a:pPr marL="0" lvl="1" indent="0">
              <a:spcAft>
                <a:spcPts val="600"/>
              </a:spcAft>
              <a:buSzTx/>
              <a:buNone/>
            </a:pPr>
            <a:r>
              <a:rPr lang="en-US" sz="2400" dirty="0"/>
              <a:t>Ordering search alternatives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MINDIST </a:t>
            </a:r>
            <a:r>
              <a:rPr lang="en-US" dirty="0"/>
              <a:t>is the most </a:t>
            </a:r>
            <a:r>
              <a:rPr lang="en-US" dirty="0" smtClean="0"/>
              <a:t>optimistic</a:t>
            </a:r>
          </a:p>
          <a:p>
            <a:pPr>
              <a:spcAft>
                <a:spcPts val="600"/>
              </a:spcAft>
            </a:pPr>
            <a:r>
              <a:rPr lang="en-US" sz="2400" dirty="0" smtClean="0"/>
              <a:t>MINMAXDIST </a:t>
            </a:r>
            <a:r>
              <a:rPr lang="en-US" sz="2400" dirty="0"/>
              <a:t>is the most pessimistic ever needed be </a:t>
            </a:r>
            <a:r>
              <a:rPr lang="en-US" sz="2400" dirty="0" smtClean="0"/>
              <a:t>considered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Pruning search </a:t>
            </a:r>
            <a:r>
              <a:rPr lang="en-US" dirty="0" smtClean="0"/>
              <a:t>alternatives</a:t>
            </a:r>
          </a:p>
          <a:p>
            <a:r>
              <a:rPr lang="en-US" dirty="0"/>
              <a:t>downward </a:t>
            </a:r>
            <a:r>
              <a:rPr lang="en-US" dirty="0" smtClean="0"/>
              <a:t>pruning(1): an </a:t>
            </a:r>
            <a:r>
              <a:rPr lang="en-US" dirty="0"/>
              <a:t>MBR R is discarded if </a:t>
            </a:r>
            <a:r>
              <a:rPr lang="en-US" dirty="0" smtClean="0"/>
              <a:t>there</a:t>
            </a:r>
          </a:p>
          <a:p>
            <a:pPr marL="0" indent="0">
              <a:buNone/>
            </a:pPr>
            <a:r>
              <a:rPr lang="en-US" dirty="0" smtClean="0"/>
              <a:t>    exists </a:t>
            </a:r>
            <a:r>
              <a:rPr lang="en-US" dirty="0"/>
              <a:t>an R’ </a:t>
            </a:r>
            <a:r>
              <a:rPr lang="en-US" dirty="0" smtClean="0"/>
              <a:t>such that MINDIST(P,R</a:t>
            </a:r>
            <a:r>
              <a:rPr lang="en-US" dirty="0"/>
              <a:t>) &gt; MINMAXDIST(P,R’)</a:t>
            </a:r>
            <a:endParaRPr lang="en-US" dirty="0" smtClean="0"/>
          </a:p>
          <a:p>
            <a:r>
              <a:rPr lang="en-US" dirty="0"/>
              <a:t>downward </a:t>
            </a:r>
            <a:r>
              <a:rPr lang="en-US" dirty="0" smtClean="0"/>
              <a:t>pruning(2): </a:t>
            </a:r>
            <a:r>
              <a:rPr lang="en-US" dirty="0"/>
              <a:t>an object O is discarded if </a:t>
            </a:r>
            <a:r>
              <a:rPr lang="en-US" dirty="0" smtClean="0"/>
              <a:t>there</a:t>
            </a:r>
          </a:p>
          <a:p>
            <a:pPr marL="0" indent="0">
              <a:buNone/>
            </a:pPr>
            <a:r>
              <a:rPr lang="en-US" dirty="0" smtClean="0"/>
              <a:t>    exists </a:t>
            </a:r>
            <a:r>
              <a:rPr lang="en-US" dirty="0"/>
              <a:t>an R </a:t>
            </a:r>
            <a:r>
              <a:rPr lang="en-US" dirty="0" err="1"/>
              <a:t>s.t</a:t>
            </a:r>
            <a:r>
              <a:rPr lang="en-US" dirty="0" err="1" smtClean="0"/>
              <a:t>.</a:t>
            </a:r>
            <a:r>
              <a:rPr lang="en-US" dirty="0" smtClean="0"/>
              <a:t> ACTUAL-DIST(P,O</a:t>
            </a:r>
            <a:r>
              <a:rPr lang="en-US" dirty="0"/>
              <a:t>) &gt; </a:t>
            </a:r>
            <a:r>
              <a:rPr lang="en-US" dirty="0" smtClean="0"/>
              <a:t>MINMAXDIST(P,R</a:t>
            </a:r>
            <a:r>
              <a:rPr lang="en-US" dirty="0"/>
              <a:t>)</a:t>
            </a:r>
            <a:endParaRPr lang="en-US" dirty="0" smtClean="0"/>
          </a:p>
          <a:p>
            <a:r>
              <a:rPr lang="en-US" dirty="0"/>
              <a:t>upward </a:t>
            </a:r>
            <a:r>
              <a:rPr lang="en-US" dirty="0" smtClean="0"/>
              <a:t>pruning(3): </a:t>
            </a:r>
            <a:r>
              <a:rPr lang="en-US" dirty="0"/>
              <a:t>an MBR R is discarded if an object </a:t>
            </a:r>
            <a:r>
              <a:rPr lang="en-US" dirty="0" smtClean="0"/>
              <a:t>O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is </a:t>
            </a:r>
            <a:r>
              <a:rPr lang="en-US" dirty="0"/>
              <a:t>found </a:t>
            </a:r>
            <a:r>
              <a:rPr lang="en-US" dirty="0" err="1"/>
              <a:t>s.t</a:t>
            </a:r>
            <a:r>
              <a:rPr lang="en-US" dirty="0" err="1" smtClean="0"/>
              <a:t>.</a:t>
            </a:r>
            <a:r>
              <a:rPr lang="en-US" dirty="0" smtClean="0"/>
              <a:t> MINDIST(P,R</a:t>
            </a:r>
            <a:r>
              <a:rPr lang="en-US" dirty="0"/>
              <a:t>) &gt; ACTUAL-DIST(P,O)</a:t>
            </a:r>
          </a:p>
          <a:p>
            <a:pPr>
              <a:spcAft>
                <a:spcPts val="600"/>
              </a:spcAft>
            </a:pPr>
            <a:endParaRPr lang="en-US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19/04/2012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6740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Pruning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87152"/>
            <a:ext cx="8458200" cy="54102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An MBR </a:t>
            </a:r>
            <a:r>
              <a:rPr lang="en-US" dirty="0"/>
              <a:t>R is discarded if </a:t>
            </a:r>
            <a:r>
              <a:rPr lang="en-US" dirty="0" smtClean="0"/>
              <a:t>there exists </a:t>
            </a:r>
            <a:r>
              <a:rPr lang="en-US" dirty="0"/>
              <a:t>an R’ such that </a:t>
            </a:r>
            <a:r>
              <a:rPr lang="en-US" dirty="0" smtClean="0"/>
              <a:t>MINDIST(P,R</a:t>
            </a:r>
            <a:r>
              <a:rPr lang="en-US" dirty="0"/>
              <a:t>) &gt; MINMAXDIST(P,R’)</a:t>
            </a:r>
          </a:p>
          <a:p>
            <a:pPr>
              <a:spcAft>
                <a:spcPts val="600"/>
              </a:spcAft>
            </a:pPr>
            <a:endParaRPr lang="en-US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19/04/2012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22</a:t>
            </a:fld>
            <a:endParaRPr lang="en-GB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87" y="2670426"/>
            <a:ext cx="8467536" cy="2414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641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Pruning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87152"/>
            <a:ext cx="8458200" cy="54102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An </a:t>
            </a:r>
            <a:r>
              <a:rPr lang="en-US" dirty="0"/>
              <a:t>object O is discarded if </a:t>
            </a:r>
            <a:r>
              <a:rPr lang="en-US" dirty="0" smtClean="0"/>
              <a:t>there exists </a:t>
            </a:r>
            <a:r>
              <a:rPr lang="en-US" dirty="0"/>
              <a:t>an R </a:t>
            </a:r>
            <a:r>
              <a:rPr lang="en-US" dirty="0" smtClean="0"/>
              <a:t>such that </a:t>
            </a:r>
            <a:r>
              <a:rPr lang="en-US" dirty="0"/>
              <a:t>ACTUAL-DIST(P,O) &gt; MINMAXDIST(P,R)</a:t>
            </a:r>
          </a:p>
          <a:p>
            <a:pPr>
              <a:spcAft>
                <a:spcPts val="600"/>
              </a:spcAft>
            </a:pPr>
            <a:endParaRPr lang="en-US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19/04/2012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23</a:t>
            </a:fld>
            <a:endParaRPr lang="en-GB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538" y="2800846"/>
            <a:ext cx="8286462" cy="1959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2153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Pruning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87152"/>
            <a:ext cx="8458200" cy="54102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An </a:t>
            </a:r>
            <a:r>
              <a:rPr lang="en-US" dirty="0"/>
              <a:t>MBR R is discarded if an object </a:t>
            </a:r>
            <a:r>
              <a:rPr lang="en-US" dirty="0" smtClean="0"/>
              <a:t>O is </a:t>
            </a:r>
            <a:r>
              <a:rPr lang="en-US" dirty="0"/>
              <a:t>found </a:t>
            </a:r>
            <a:r>
              <a:rPr lang="en-US" dirty="0" smtClean="0"/>
              <a:t>such that MINDIST(P,R</a:t>
            </a:r>
            <a:r>
              <a:rPr lang="en-US" dirty="0"/>
              <a:t>) &gt; ACTUAL-DIST(P,O)</a:t>
            </a:r>
          </a:p>
          <a:p>
            <a:pPr>
              <a:spcAft>
                <a:spcPts val="600"/>
              </a:spcAft>
            </a:pPr>
            <a:endParaRPr lang="en-US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19/04/2012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24</a:t>
            </a:fld>
            <a:endParaRPr lang="en-GB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257" y="2564904"/>
            <a:ext cx="6403931" cy="29847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2153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213" y="38100"/>
            <a:ext cx="7653163" cy="762000"/>
          </a:xfrm>
        </p:spPr>
        <p:txBody>
          <a:bodyPr/>
          <a:lstStyle/>
          <a:p>
            <a:pPr algn="ctr"/>
            <a:r>
              <a:rPr lang="en-US" dirty="0"/>
              <a:t>MINDIST </a:t>
            </a:r>
            <a:r>
              <a:rPr lang="en-US" dirty="0" err="1"/>
              <a:t>vs</a:t>
            </a:r>
            <a:r>
              <a:rPr lang="en-US" dirty="0"/>
              <a:t> </a:t>
            </a:r>
            <a:r>
              <a:rPr lang="en-US" dirty="0" smtClean="0"/>
              <a:t>MINMAXDIST 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87152"/>
            <a:ext cx="8458200" cy="5410200"/>
          </a:xfrm>
        </p:spPr>
        <p:txBody>
          <a:bodyPr/>
          <a:lstStyle/>
          <a:p>
            <a:r>
              <a:rPr lang="en-US" dirty="0" smtClean="0"/>
              <a:t>MINDIST</a:t>
            </a:r>
            <a:r>
              <a:rPr lang="en-US" dirty="0"/>
              <a:t>: optimistic</a:t>
            </a:r>
          </a:p>
          <a:p>
            <a:r>
              <a:rPr lang="en-US" dirty="0" smtClean="0"/>
              <a:t>MINMAXDIST</a:t>
            </a:r>
            <a:r>
              <a:rPr lang="en-US" dirty="0"/>
              <a:t>: </a:t>
            </a:r>
            <a:r>
              <a:rPr lang="en-US" dirty="0" smtClean="0"/>
              <a:t>pessimistic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/>
              <a:t>Example: MINDIST ordering finds the 1‐NN first</a:t>
            </a:r>
          </a:p>
          <a:p>
            <a:pPr>
              <a:spcAft>
                <a:spcPts val="600"/>
              </a:spcAft>
            </a:pPr>
            <a:endParaRPr lang="en-US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19/04/2012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25</a:t>
            </a:fld>
            <a:endParaRPr lang="en-GB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420888"/>
            <a:ext cx="7430667" cy="3198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5329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213" y="38100"/>
            <a:ext cx="7653163" cy="762000"/>
          </a:xfrm>
        </p:spPr>
        <p:txBody>
          <a:bodyPr/>
          <a:lstStyle/>
          <a:p>
            <a:pPr algn="ctr"/>
            <a:r>
              <a:rPr lang="en-US" dirty="0"/>
              <a:t>MINDIST </a:t>
            </a:r>
            <a:r>
              <a:rPr lang="en-US" dirty="0" err="1"/>
              <a:t>vs</a:t>
            </a:r>
            <a:r>
              <a:rPr lang="en-US" dirty="0"/>
              <a:t> </a:t>
            </a:r>
            <a:r>
              <a:rPr lang="en-US" dirty="0" smtClean="0"/>
              <a:t>MINMAXDIST 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87152"/>
            <a:ext cx="8458200" cy="5410200"/>
          </a:xfrm>
        </p:spPr>
        <p:txBody>
          <a:bodyPr/>
          <a:lstStyle/>
          <a:p>
            <a:r>
              <a:rPr lang="en-US" dirty="0" smtClean="0"/>
              <a:t>MINDIST</a:t>
            </a:r>
            <a:r>
              <a:rPr lang="en-US" dirty="0"/>
              <a:t>: optimistic</a:t>
            </a:r>
          </a:p>
          <a:p>
            <a:r>
              <a:rPr lang="en-US" dirty="0" smtClean="0"/>
              <a:t>MINMAXDIST</a:t>
            </a:r>
            <a:r>
              <a:rPr lang="en-US" dirty="0"/>
              <a:t>: </a:t>
            </a:r>
            <a:r>
              <a:rPr lang="en-US" dirty="0" smtClean="0"/>
              <a:t>pessimistic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/>
              <a:t>Example: </a:t>
            </a:r>
            <a:r>
              <a:rPr lang="en-US" dirty="0" smtClean="0"/>
              <a:t>MINMAXDIST </a:t>
            </a:r>
            <a:r>
              <a:rPr lang="en-US" dirty="0"/>
              <a:t>ordering finds the 1‐NN first</a:t>
            </a:r>
          </a:p>
          <a:p>
            <a:pPr>
              <a:spcAft>
                <a:spcPts val="600"/>
              </a:spcAft>
            </a:pPr>
            <a:endParaRPr lang="en-US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19/04/2012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26</a:t>
            </a:fld>
            <a:endParaRPr lang="en-GB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276872"/>
            <a:ext cx="6020544" cy="358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357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213" y="38100"/>
            <a:ext cx="7653163" cy="762000"/>
          </a:xfrm>
        </p:spPr>
        <p:txBody>
          <a:bodyPr/>
          <a:lstStyle/>
          <a:p>
            <a:pPr algn="ctr"/>
            <a:r>
              <a:rPr lang="en-US" dirty="0"/>
              <a:t>Generalize to k-NN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87152"/>
            <a:ext cx="8458200" cy="5410200"/>
          </a:xfrm>
        </p:spPr>
        <p:txBody>
          <a:bodyPr/>
          <a:lstStyle/>
          <a:p>
            <a:r>
              <a:rPr lang="en-US" dirty="0"/>
              <a:t>Keep a sorted buffer of at most </a:t>
            </a:r>
            <a:r>
              <a:rPr lang="en-US" i="1" dirty="0"/>
              <a:t>k </a:t>
            </a:r>
            <a:r>
              <a:rPr lang="en-US" dirty="0"/>
              <a:t>current </a:t>
            </a:r>
            <a:r>
              <a:rPr lang="en-US" dirty="0" smtClean="0"/>
              <a:t>nearest neighbors</a:t>
            </a:r>
            <a:endParaRPr lang="en-US" dirty="0"/>
          </a:p>
          <a:p>
            <a:r>
              <a:rPr lang="en-US" dirty="0" smtClean="0"/>
              <a:t>Pruning </a:t>
            </a:r>
            <a:r>
              <a:rPr lang="en-US" dirty="0"/>
              <a:t>is done according to the distance of </a:t>
            </a:r>
            <a:r>
              <a:rPr lang="en-US" dirty="0" smtClean="0"/>
              <a:t>the furthest </a:t>
            </a:r>
            <a:r>
              <a:rPr lang="en-US" dirty="0"/>
              <a:t>nearest neighbor in this </a:t>
            </a:r>
            <a:r>
              <a:rPr lang="en-US" dirty="0" smtClean="0"/>
              <a:t>buffer</a:t>
            </a:r>
          </a:p>
          <a:p>
            <a:r>
              <a:rPr lang="en-US" dirty="0"/>
              <a:t>Extra pruning based on additional predicates</a:t>
            </a:r>
          </a:p>
          <a:p>
            <a:r>
              <a:rPr lang="en-US" dirty="0" smtClean="0"/>
              <a:t>Example</a:t>
            </a:r>
            <a:r>
              <a:rPr lang="en-US" dirty="0"/>
              <a:t>:</a:t>
            </a:r>
            <a:r>
              <a:rPr lang="en-US" dirty="0" smtClean="0"/>
              <a:t> </a:t>
            </a:r>
            <a:endParaRPr lang="en-US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19/04/2012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27</a:t>
            </a:fld>
            <a:endParaRPr lang="en-GB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980" y="3717032"/>
            <a:ext cx="7309135" cy="2696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8809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87152"/>
            <a:ext cx="8458200" cy="5410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Problem and motivation</a:t>
            </a:r>
          </a:p>
          <a:p>
            <a:pPr>
              <a:spcAft>
                <a:spcPts val="600"/>
              </a:spcAft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Spatial index – R-tree</a:t>
            </a:r>
          </a:p>
          <a:p>
            <a:pPr>
              <a:spcAft>
                <a:spcPts val="600"/>
              </a:spcAft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Nearest neighbor(NN) search</a:t>
            </a:r>
          </a:p>
          <a:p>
            <a:pPr>
              <a:spcAft>
                <a:spcPts val="600"/>
              </a:spcAft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MBR face properties</a:t>
            </a:r>
          </a:p>
          <a:p>
            <a:pPr>
              <a:spcAft>
                <a:spcPts val="600"/>
              </a:spcAft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NN Metrics and algorithm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Experiment results</a:t>
            </a:r>
          </a:p>
          <a:p>
            <a:pPr>
              <a:spcAft>
                <a:spcPts val="600"/>
              </a:spcAft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19/04/2012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604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213" y="38100"/>
            <a:ext cx="7653163" cy="762000"/>
          </a:xfrm>
        </p:spPr>
        <p:txBody>
          <a:bodyPr/>
          <a:lstStyle/>
          <a:p>
            <a:pPr algn="ctr"/>
            <a:r>
              <a:rPr lang="en-US" dirty="0"/>
              <a:t>Experiment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87152"/>
            <a:ext cx="8964488" cy="5410200"/>
          </a:xfrm>
        </p:spPr>
        <p:txBody>
          <a:bodyPr/>
          <a:lstStyle/>
          <a:p>
            <a:r>
              <a:rPr lang="en-US" sz="2400" dirty="0" smtClean="0"/>
              <a:t>Data: </a:t>
            </a:r>
          </a:p>
          <a:p>
            <a:pPr lvl="1"/>
            <a:r>
              <a:rPr lang="en-US" sz="2000" dirty="0" smtClean="0"/>
              <a:t>real (</a:t>
            </a:r>
            <a:r>
              <a:rPr lang="en-US" dirty="0"/>
              <a:t>TIGER data sets of Long Beach, CA and </a:t>
            </a:r>
            <a:r>
              <a:rPr lang="en-US" dirty="0" smtClean="0"/>
              <a:t>Montgomery County</a:t>
            </a:r>
            <a:r>
              <a:rPr lang="en-US" dirty="0"/>
              <a:t>, </a:t>
            </a:r>
            <a:r>
              <a:rPr lang="en-US" dirty="0" smtClean="0"/>
              <a:t>MD)</a:t>
            </a:r>
          </a:p>
          <a:p>
            <a:pPr lvl="1"/>
            <a:r>
              <a:rPr lang="en-US" dirty="0" smtClean="0"/>
              <a:t>Synthetic </a:t>
            </a:r>
            <a:r>
              <a:rPr lang="en-US" dirty="0"/>
              <a:t>data sets 1K-256K </a:t>
            </a:r>
            <a:r>
              <a:rPr lang="en-US" dirty="0" smtClean="0"/>
              <a:t>points</a:t>
            </a:r>
          </a:p>
          <a:p>
            <a:r>
              <a:rPr lang="en-US" dirty="0"/>
              <a:t>Data sets were sorted according to their Hilbert order and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R-trees were </a:t>
            </a:r>
            <a:r>
              <a:rPr lang="en-US" dirty="0"/>
              <a:t>packed </a:t>
            </a:r>
            <a:r>
              <a:rPr lang="en-US" dirty="0" smtClean="0"/>
              <a:t>using [Rous+Leif1985</a:t>
            </a:r>
            <a:r>
              <a:rPr lang="en-US" dirty="0"/>
              <a:t>],[Kame+Falo1993</a:t>
            </a:r>
            <a:r>
              <a:rPr lang="en-US" dirty="0" smtClean="0"/>
              <a:t>]</a:t>
            </a:r>
          </a:p>
          <a:p>
            <a:r>
              <a:rPr lang="en-US" dirty="0"/>
              <a:t>Achieved the “maximum” performance for R-tree overlap</a:t>
            </a:r>
            <a:r>
              <a:rPr lang="en-US" dirty="0" smtClean="0"/>
              <a:t>, containment </a:t>
            </a:r>
            <a:r>
              <a:rPr lang="en-US" dirty="0"/>
              <a:t>and NN </a:t>
            </a:r>
            <a:r>
              <a:rPr lang="en-US" dirty="0" smtClean="0"/>
              <a:t>searches</a:t>
            </a:r>
          </a:p>
          <a:p>
            <a:r>
              <a:rPr lang="en-US" dirty="0" smtClean="0"/>
              <a:t>Comparisons</a:t>
            </a:r>
          </a:p>
          <a:p>
            <a:pPr lvl="1"/>
            <a:r>
              <a:rPr lang="en-US" dirty="0" smtClean="0"/>
              <a:t>Optimistic </a:t>
            </a:r>
            <a:r>
              <a:rPr lang="en-US" dirty="0" err="1"/>
              <a:t>vs</a:t>
            </a:r>
            <a:r>
              <a:rPr lang="en-US" dirty="0"/>
              <a:t> pessimistic </a:t>
            </a:r>
            <a:r>
              <a:rPr lang="en-US" dirty="0" smtClean="0"/>
              <a:t>ordering</a:t>
            </a:r>
          </a:p>
          <a:p>
            <a:pPr lvl="1"/>
            <a:r>
              <a:rPr lang="en-US" dirty="0" smtClean="0"/>
              <a:t>Scalability </a:t>
            </a:r>
            <a:r>
              <a:rPr lang="en-US" dirty="0"/>
              <a:t>in the number of </a:t>
            </a:r>
            <a:r>
              <a:rPr lang="en-US" dirty="0" smtClean="0"/>
              <a:t>NN</a:t>
            </a:r>
          </a:p>
          <a:p>
            <a:pPr lvl="1"/>
            <a:r>
              <a:rPr lang="en-US" dirty="0" smtClean="0"/>
              <a:t>Scalability </a:t>
            </a:r>
            <a:r>
              <a:rPr lang="en-US" dirty="0"/>
              <a:t>in the size of the index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19/04/2012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1561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Problem and 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87152"/>
            <a:ext cx="8458200" cy="5410200"/>
          </a:xfrm>
        </p:spPr>
        <p:txBody>
          <a:bodyPr/>
          <a:lstStyle/>
          <a:p>
            <a:pPr marL="0" indent="0" algn="ctr">
              <a:spcAft>
                <a:spcPts val="600"/>
              </a:spcAft>
              <a:buNone/>
            </a:pPr>
            <a:r>
              <a:rPr lang="en-US" dirty="0" smtClean="0"/>
              <a:t>For a point (A) on the map, find the k NN </a:t>
            </a:r>
            <a:endParaRPr lang="lt-LT" dirty="0" smtClean="0"/>
          </a:p>
          <a:p>
            <a:pPr>
              <a:spcAft>
                <a:spcPts val="0"/>
              </a:spcAft>
            </a:pPr>
            <a:r>
              <a:rPr lang="en-US" dirty="0" smtClean="0"/>
              <a:t>Classic NN queries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dirty="0" smtClean="0"/>
              <a:t>find the nearest 5* Danish restaurants</a:t>
            </a:r>
          </a:p>
          <a:p>
            <a:pPr>
              <a:spcAft>
                <a:spcPts val="0"/>
              </a:spcAft>
            </a:pPr>
            <a:r>
              <a:rPr lang="en-US" dirty="0" smtClean="0"/>
              <a:t>Bounded queries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dirty="0" smtClean="0"/>
              <a:t>gas station within 10-15 km range</a:t>
            </a:r>
          </a:p>
          <a:p>
            <a:pPr>
              <a:spcAft>
                <a:spcPts val="0"/>
              </a:spcAft>
            </a:pPr>
            <a:r>
              <a:rPr lang="en-US" dirty="0" smtClean="0"/>
              <a:t>Spatial joins combined with NN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dirty="0" smtClean="0"/>
              <a:t>3 NN restaurants to AAU campus/theater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Furthest Neighbors 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other distance ordering functions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19/04/2012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2249" y="1772815"/>
            <a:ext cx="3695700" cy="288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213" y="38100"/>
            <a:ext cx="7653163" cy="762000"/>
          </a:xfrm>
        </p:spPr>
        <p:txBody>
          <a:bodyPr/>
          <a:lstStyle/>
          <a:p>
            <a:pPr algn="ctr"/>
            <a:r>
              <a:rPr lang="en-US" dirty="0"/>
              <a:t>Experiment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87152"/>
            <a:ext cx="8964488" cy="5410200"/>
          </a:xfrm>
        </p:spPr>
        <p:txBody>
          <a:bodyPr/>
          <a:lstStyle/>
          <a:p>
            <a:pPr marL="0" indent="0" algn="ctr"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19/04/2012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30</a:t>
            </a:fld>
            <a:endParaRPr lang="en-GB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213" y="1628800"/>
            <a:ext cx="8503674" cy="4116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3581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213" y="38100"/>
            <a:ext cx="7653163" cy="762000"/>
          </a:xfrm>
        </p:spPr>
        <p:txBody>
          <a:bodyPr/>
          <a:lstStyle/>
          <a:p>
            <a:pPr algn="ctr"/>
            <a:r>
              <a:rPr lang="en-US" dirty="0"/>
              <a:t>Experiment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87152"/>
            <a:ext cx="8964488" cy="54102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 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19/04/2012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31</a:t>
            </a:fld>
            <a:endParaRPr lang="en-GB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016" y="1412776"/>
            <a:ext cx="8627696" cy="4176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036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213" y="38100"/>
            <a:ext cx="7653163" cy="762000"/>
          </a:xfrm>
        </p:spPr>
        <p:txBody>
          <a:bodyPr/>
          <a:lstStyle/>
          <a:p>
            <a:pPr algn="ctr"/>
            <a:r>
              <a:rPr lang="en-US" dirty="0"/>
              <a:t>Experiment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87152"/>
            <a:ext cx="8964488" cy="54102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 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19/04/2012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32</a:t>
            </a:fld>
            <a:endParaRPr lang="en-GB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206" y="1340768"/>
            <a:ext cx="8805290" cy="4402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036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213" y="38100"/>
            <a:ext cx="7653163" cy="762000"/>
          </a:xfrm>
        </p:spPr>
        <p:txBody>
          <a:bodyPr/>
          <a:lstStyle/>
          <a:p>
            <a:pPr algn="ctr"/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87152"/>
            <a:ext cx="8964488" cy="5410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# of pages accessed grows when k </a:t>
            </a:r>
            <a:r>
              <a:rPr lang="en-US" dirty="0" smtClean="0"/>
              <a:t>grows</a:t>
            </a:r>
            <a:r>
              <a:rPr lang="en-US" dirty="0"/>
              <a:t>;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The </a:t>
            </a:r>
            <a:r>
              <a:rPr lang="en-US" dirty="0"/>
              <a:t>denser the dataset, the more page access;</a:t>
            </a:r>
          </a:p>
          <a:p>
            <a:pPr>
              <a:spcAft>
                <a:spcPts val="600"/>
              </a:spcAft>
            </a:pPr>
            <a:r>
              <a:rPr lang="en-US" dirty="0"/>
              <a:t>MINDIST </a:t>
            </a:r>
            <a:r>
              <a:rPr lang="en-US" dirty="0" err="1" smtClean="0"/>
              <a:t>v</a:t>
            </a:r>
            <a:r>
              <a:rPr lang="en-US" dirty="0" err="1"/>
              <a:t>s</a:t>
            </a:r>
            <a:r>
              <a:rPr lang="en-US" dirty="0" smtClean="0"/>
              <a:t> MINMAXDIST: </a:t>
            </a:r>
            <a:r>
              <a:rPr lang="en-US" dirty="0"/>
              <a:t>same in shape, </a:t>
            </a:r>
            <a:r>
              <a:rPr lang="en-US" dirty="0" smtClean="0"/>
              <a:t>but </a:t>
            </a:r>
            <a:r>
              <a:rPr lang="en-US" dirty="0"/>
              <a:t>MINMAXDIST </a:t>
            </a:r>
            <a:r>
              <a:rPr lang="en-US" dirty="0" smtClean="0"/>
              <a:t>has </a:t>
            </a:r>
            <a:r>
              <a:rPr lang="en-US" dirty="0"/>
              <a:t>more I/O cost;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In dense </a:t>
            </a:r>
            <a:r>
              <a:rPr lang="en-US" dirty="0"/>
              <a:t>area, </a:t>
            </a:r>
            <a:r>
              <a:rPr lang="en-US" dirty="0" smtClean="0"/>
              <a:t>MINMAXDIST is </a:t>
            </a:r>
            <a:r>
              <a:rPr lang="en-US" dirty="0"/>
              <a:t>bad; </a:t>
            </a:r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dirty="0"/>
              <a:t>The optimistic MINDIST metric performed better in </a:t>
            </a:r>
            <a:r>
              <a:rPr lang="en-US" dirty="0" smtClean="0"/>
              <a:t>our experiments </a:t>
            </a:r>
            <a:r>
              <a:rPr lang="en-US" dirty="0"/>
              <a:t>but this is related to the construction of the </a:t>
            </a:r>
            <a:r>
              <a:rPr lang="en-US" dirty="0" smtClean="0"/>
              <a:t>R-trees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19/04/2012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1021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213" y="38100"/>
            <a:ext cx="7653163" cy="762000"/>
          </a:xfrm>
        </p:spPr>
        <p:txBody>
          <a:bodyPr/>
          <a:lstStyle/>
          <a:p>
            <a:pPr algn="ctr"/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87152"/>
            <a:ext cx="8964488" cy="5410200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19/04/2012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01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87152"/>
            <a:ext cx="8458200" cy="5410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Problem and motivation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Spatial index – R-tree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Nearest neighbor(NN) search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MBR face properties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NN Metrics and algorithm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Experiment results</a:t>
            </a:r>
          </a:p>
          <a:p>
            <a:pPr>
              <a:spcAft>
                <a:spcPts val="600"/>
              </a:spcAft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19/04/2012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995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R-tree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87152"/>
            <a:ext cx="8458200" cy="5410200"/>
          </a:xfrm>
        </p:spPr>
        <p:txBody>
          <a:bodyPr/>
          <a:lstStyle/>
          <a:p>
            <a:pPr marL="0" indent="0" algn="ctr">
              <a:spcAft>
                <a:spcPts val="600"/>
              </a:spcAft>
              <a:buNone/>
            </a:pPr>
            <a:r>
              <a:rPr lang="en-US" dirty="0" smtClean="0"/>
              <a:t>Tree </a:t>
            </a:r>
            <a:r>
              <a:rPr lang="en-US" dirty="0" smtClean="0"/>
              <a:t>construction </a:t>
            </a:r>
            <a:r>
              <a:rPr lang="en-US" dirty="0" smtClean="0"/>
              <a:t>and use purposes</a:t>
            </a:r>
          </a:p>
          <a:p>
            <a:pPr marL="0" indent="0" algn="ctr">
              <a:spcAft>
                <a:spcPts val="600"/>
              </a:spcAft>
              <a:buNone/>
            </a:pPr>
            <a:endParaRPr lang="en-US" dirty="0"/>
          </a:p>
          <a:p>
            <a:pPr marL="0" indent="0" algn="ctr">
              <a:spcAft>
                <a:spcPts val="600"/>
              </a:spcAft>
              <a:buNone/>
            </a:pPr>
            <a:endParaRPr lang="en-US" dirty="0" smtClean="0"/>
          </a:p>
          <a:p>
            <a:pPr lvl="8">
              <a:spcAft>
                <a:spcPts val="600"/>
              </a:spcAft>
            </a:pPr>
            <a:r>
              <a:rPr lang="en-US" sz="2000" dirty="0" smtClean="0"/>
              <a:t>Overlap/containment  range queries</a:t>
            </a:r>
          </a:p>
          <a:p>
            <a:pPr lvl="8">
              <a:spcAft>
                <a:spcPts val="600"/>
              </a:spcAft>
            </a:pPr>
            <a:r>
              <a:rPr lang="en-US" sz="2000" dirty="0" smtClean="0"/>
              <a:t>Spatial join queries</a:t>
            </a:r>
            <a:endParaRPr lang="en-US" sz="2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19/04/2012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288" y="2204506"/>
            <a:ext cx="3305175" cy="320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237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R-tree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87152"/>
            <a:ext cx="8458200" cy="5410200"/>
          </a:xfrm>
        </p:spPr>
        <p:txBody>
          <a:bodyPr/>
          <a:lstStyle/>
          <a:p>
            <a:pPr marL="0" indent="0" algn="ctr">
              <a:spcAft>
                <a:spcPts val="600"/>
              </a:spcAft>
              <a:buNone/>
            </a:pPr>
            <a:r>
              <a:rPr lang="en-US" dirty="0" smtClean="0"/>
              <a:t>Tree construction </a:t>
            </a:r>
            <a:r>
              <a:rPr lang="en-US" dirty="0" smtClean="0"/>
              <a:t>grouping </a:t>
            </a:r>
            <a:r>
              <a:rPr lang="en-US" dirty="0"/>
              <a:t>similar </a:t>
            </a:r>
            <a:r>
              <a:rPr lang="en-US" dirty="0" smtClean="0"/>
              <a:t>objects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19/04/2012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2994" y="2085869"/>
            <a:ext cx="3000375" cy="318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7583" y="1731665"/>
            <a:ext cx="2438400" cy="351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8840"/>
            <a:ext cx="3248025" cy="3257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3614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R-tree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6075" y="1245733"/>
            <a:ext cx="8458200" cy="5410200"/>
          </a:xfrm>
        </p:spPr>
        <p:txBody>
          <a:bodyPr/>
          <a:lstStyle/>
          <a:p>
            <a:pPr marL="0" indent="0" algn="ctr">
              <a:spcAft>
                <a:spcPts val="600"/>
              </a:spcAft>
              <a:buNone/>
            </a:pPr>
            <a:endParaRPr lang="en-US" dirty="0" smtClean="0"/>
          </a:p>
          <a:p>
            <a:pPr marL="0" indent="0" algn="ctr">
              <a:spcAft>
                <a:spcPts val="600"/>
              </a:spcAft>
              <a:buNone/>
            </a:pPr>
            <a:endParaRPr lang="en-US" dirty="0"/>
          </a:p>
          <a:p>
            <a:pPr marL="0" indent="0" algn="ctr">
              <a:spcAft>
                <a:spcPts val="600"/>
              </a:spcAft>
              <a:buNone/>
            </a:pPr>
            <a:endParaRPr lang="en-US" dirty="0" smtClean="0"/>
          </a:p>
          <a:p>
            <a:pPr marL="0" indent="0" algn="ctr">
              <a:spcAft>
                <a:spcPts val="600"/>
              </a:spcAft>
              <a:buNone/>
            </a:pPr>
            <a:endParaRPr lang="en-US" dirty="0"/>
          </a:p>
          <a:p>
            <a:pPr marL="0" indent="0" algn="ctr">
              <a:spcAft>
                <a:spcPts val="600"/>
              </a:spcAft>
              <a:buNone/>
            </a:pPr>
            <a:endParaRPr lang="en-US" dirty="0" smtClean="0"/>
          </a:p>
          <a:p>
            <a:pPr marL="0" indent="0" algn="ctr">
              <a:spcAft>
                <a:spcPts val="600"/>
              </a:spcAft>
              <a:buNone/>
            </a:pPr>
            <a:endParaRPr lang="en-US" dirty="0"/>
          </a:p>
          <a:p>
            <a:pPr marL="0" indent="0" algn="ctr">
              <a:spcAft>
                <a:spcPts val="600"/>
              </a:spcAft>
              <a:buNone/>
            </a:pPr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dirty="0" err="1" smtClean="0"/>
              <a:t>Laef</a:t>
            </a:r>
            <a:r>
              <a:rPr lang="en-US" dirty="0" smtClean="0"/>
              <a:t> nodes – (</a:t>
            </a:r>
            <a:r>
              <a:rPr lang="en-US" dirty="0" err="1" smtClean="0"/>
              <a:t>rect</a:t>
            </a:r>
            <a:r>
              <a:rPr lang="en-US" dirty="0" smtClean="0"/>
              <a:t>, </a:t>
            </a:r>
            <a:r>
              <a:rPr lang="en-US" dirty="0" err="1" smtClean="0"/>
              <a:t>oid</a:t>
            </a:r>
            <a:r>
              <a:rPr lang="en-US" dirty="0" smtClean="0"/>
              <a:t>) where </a:t>
            </a:r>
            <a:r>
              <a:rPr lang="en-US" dirty="0" err="1" smtClean="0"/>
              <a:t>rect</a:t>
            </a:r>
            <a:r>
              <a:rPr lang="en-US" dirty="0" smtClean="0"/>
              <a:t> - MBR, </a:t>
            </a:r>
            <a:r>
              <a:rPr lang="en-US" dirty="0" err="1" smtClean="0"/>
              <a:t>oid</a:t>
            </a:r>
            <a:r>
              <a:rPr lang="en-US" dirty="0" smtClean="0"/>
              <a:t> - object id 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Non-leaf – (</a:t>
            </a:r>
            <a:r>
              <a:rPr lang="en-US" dirty="0" err="1" smtClean="0"/>
              <a:t>rect</a:t>
            </a:r>
            <a:r>
              <a:rPr lang="en-US" dirty="0" smtClean="0"/>
              <a:t>, p) where p – pointer to successor node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Branching factor/fan-out – max number of elements at node</a:t>
            </a:r>
          </a:p>
          <a:p>
            <a:pPr marL="0" indent="0" algn="ctr">
              <a:spcAft>
                <a:spcPts val="600"/>
              </a:spcAft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19/04/2012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068" y="1340768"/>
            <a:ext cx="2438400" cy="351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094" y="1215150"/>
            <a:ext cx="5702302" cy="3765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9447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87152"/>
            <a:ext cx="8458200" cy="5410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Problem and motivation</a:t>
            </a:r>
          </a:p>
          <a:p>
            <a:pPr>
              <a:spcAft>
                <a:spcPts val="600"/>
              </a:spcAft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Spatial index – R-tree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Nearest neighbor(NN) search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MBR face properties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NN Metrics and algorithm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Experiment results</a:t>
            </a:r>
          </a:p>
          <a:p>
            <a:pPr>
              <a:spcAft>
                <a:spcPts val="600"/>
              </a:spcAft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19/04/2012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995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Nearest </a:t>
            </a:r>
            <a:r>
              <a:rPr lang="en-US" dirty="0"/>
              <a:t>N</a:t>
            </a:r>
            <a:r>
              <a:rPr lang="en-US" dirty="0" smtClean="0"/>
              <a:t>eighbor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87152"/>
            <a:ext cx="8458200" cy="5410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Retrieve the nearest neighbor of query point </a:t>
            </a:r>
            <a:r>
              <a:rPr lang="en-US" dirty="0" smtClean="0"/>
              <a:t>Q</a:t>
            </a:r>
          </a:p>
          <a:p>
            <a:pPr>
              <a:spcAft>
                <a:spcPts val="600"/>
              </a:spcAft>
            </a:pPr>
            <a:r>
              <a:rPr lang="en-US" dirty="0"/>
              <a:t>Simple </a:t>
            </a:r>
            <a:r>
              <a:rPr lang="en-US" dirty="0" smtClean="0"/>
              <a:t>Strategy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Convert </a:t>
            </a:r>
            <a:r>
              <a:rPr lang="en-US" dirty="0"/>
              <a:t>the nearest neighbor search to range </a:t>
            </a:r>
            <a:r>
              <a:rPr lang="en-US" dirty="0" smtClean="0"/>
              <a:t>search.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Guess </a:t>
            </a:r>
            <a:r>
              <a:rPr lang="en-US" dirty="0"/>
              <a:t>a range around Q that contains at least one object say </a:t>
            </a:r>
            <a:r>
              <a:rPr lang="en-US" dirty="0" smtClean="0"/>
              <a:t>O</a:t>
            </a:r>
          </a:p>
          <a:p>
            <a:pPr lvl="2">
              <a:spcAft>
                <a:spcPts val="600"/>
              </a:spcAft>
            </a:pPr>
            <a:r>
              <a:rPr lang="en-US" sz="1600" dirty="0" smtClean="0"/>
              <a:t>if </a:t>
            </a:r>
            <a:r>
              <a:rPr lang="en-US" sz="1600" dirty="0"/>
              <a:t>the current guess does not include any answers, increase range </a:t>
            </a:r>
            <a:r>
              <a:rPr lang="en-US" sz="1600" dirty="0" smtClean="0"/>
              <a:t>size until </a:t>
            </a:r>
            <a:r>
              <a:rPr lang="en-US" sz="1600" dirty="0"/>
              <a:t>an object found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 smtClean="0"/>
              <a:t>Compute distance d’ between Q and O</a:t>
            </a:r>
          </a:p>
          <a:p>
            <a:pPr lvl="1"/>
            <a:r>
              <a:rPr lang="en-US" sz="2000" dirty="0" smtClean="0"/>
              <a:t>Re‐execute </a:t>
            </a:r>
            <a:r>
              <a:rPr lang="en-US" sz="2000" dirty="0"/>
              <a:t>the range query with the distance d’ around </a:t>
            </a:r>
            <a:r>
              <a:rPr lang="en-US" sz="2000" dirty="0" smtClean="0"/>
              <a:t>Q.</a:t>
            </a:r>
          </a:p>
          <a:p>
            <a:pPr lvl="1"/>
            <a:r>
              <a:rPr lang="en-US" sz="2000" dirty="0" smtClean="0"/>
              <a:t>Compute </a:t>
            </a:r>
            <a:r>
              <a:rPr lang="en-US" sz="2000" dirty="0"/>
              <a:t>distance of Q from each retrieved object. The object </a:t>
            </a:r>
            <a:r>
              <a:rPr lang="en-US" sz="2000" dirty="0" smtClean="0"/>
              <a:t>at minimum </a:t>
            </a:r>
            <a:r>
              <a:rPr lang="en-US" sz="2000" dirty="0"/>
              <a:t>distance is the nearest neighbor!!!</a:t>
            </a:r>
            <a:endParaRPr lang="en-US" sz="2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19/04/2012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3962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aisy-3">
  <a:themeElements>
    <a:clrScheme name="daisy-3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aisy-3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aisy-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isy-3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isy-3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isy-3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isy-3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isy-3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isy-3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daisy-3</Template>
  <TotalTime>640</TotalTime>
  <Words>1214</Words>
  <Application>Microsoft Office PowerPoint</Application>
  <PresentationFormat>On-screen Show (4:3)</PresentationFormat>
  <Paragraphs>277</Paragraphs>
  <Slides>34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daisy-3</vt:lpstr>
      <vt:lpstr>Nearest Neighbor Queries Nick Roussopoulos, Stephen Kelley, Frederic Vincent: Nearest Neighbor Queries. SIGMOD Conference 1995: 71-79</vt:lpstr>
      <vt:lpstr>Outline</vt:lpstr>
      <vt:lpstr>Problem and Motivation</vt:lpstr>
      <vt:lpstr>Outline</vt:lpstr>
      <vt:lpstr>R-tree</vt:lpstr>
      <vt:lpstr>R-tree</vt:lpstr>
      <vt:lpstr>R-tree</vt:lpstr>
      <vt:lpstr>Outline</vt:lpstr>
      <vt:lpstr>Nearest Neighbor search</vt:lpstr>
      <vt:lpstr>Naïve Approach</vt:lpstr>
      <vt:lpstr>MINDIST property</vt:lpstr>
      <vt:lpstr>KNN search</vt:lpstr>
      <vt:lpstr>Priority Queue</vt:lpstr>
      <vt:lpstr>Outline</vt:lpstr>
      <vt:lpstr>MBR Face property</vt:lpstr>
      <vt:lpstr>MBR Face property – 3D</vt:lpstr>
      <vt:lpstr>Outline</vt:lpstr>
      <vt:lpstr>NN Metrics</vt:lpstr>
      <vt:lpstr>MINDIST &amp; MINMAXDIST</vt:lpstr>
      <vt:lpstr>MINDIST &amp; MINMAXDIST in 3-D</vt:lpstr>
      <vt:lpstr>NN Branch-and-Bound Algorithm</vt:lpstr>
      <vt:lpstr>Pruning 1</vt:lpstr>
      <vt:lpstr>Pruning 2</vt:lpstr>
      <vt:lpstr>Pruning 3</vt:lpstr>
      <vt:lpstr>MINDIST vs MINMAXDIST Ordering</vt:lpstr>
      <vt:lpstr>MINDIST vs MINMAXDIST Ordering</vt:lpstr>
      <vt:lpstr>Generalize to k-NN</vt:lpstr>
      <vt:lpstr>Outline</vt:lpstr>
      <vt:lpstr>Experiment Results</vt:lpstr>
      <vt:lpstr>Experiment Results</vt:lpstr>
      <vt:lpstr>Experiment Results</vt:lpstr>
      <vt:lpstr>Experiment Results</vt:lpstr>
      <vt:lpstr>Conclusions</vt:lpstr>
      <vt:lpstr>Questions</vt:lpstr>
    </vt:vector>
  </TitlesOfParts>
  <Company>AAU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Center for Data-intensive Systems</dc:title>
  <dc:creator>csj</dc:creator>
  <cp:lastModifiedBy>CS</cp:lastModifiedBy>
  <cp:revision>231</cp:revision>
  <cp:lastPrinted>2012-04-18T19:53:28Z</cp:lastPrinted>
  <dcterms:created xsi:type="dcterms:W3CDTF">2006-12-18T14:28:14Z</dcterms:created>
  <dcterms:modified xsi:type="dcterms:W3CDTF">2012-04-19T10:11:46Z</dcterms:modified>
</cp:coreProperties>
</file>