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76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8" r:id="rId21"/>
    <p:sldId id="281" r:id="rId22"/>
    <p:sldId id="282" r:id="rId23"/>
    <p:sldId id="279" r:id="rId24"/>
    <p:sldId id="280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3" r:id="rId35"/>
    <p:sldId id="292" r:id="rId36"/>
    <p:sldId id="294" r:id="rId37"/>
    <p:sldId id="295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00"/>
    <a:srgbClr val="FF3399"/>
    <a:srgbClr val="7829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A6B39-99D5-40F8-A6D9-72F8FB0970E7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FC324-8BF2-4608-A503-6F6A489EF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41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290CE7-56BD-49B7-86AC-AD3BE85F5E83}" type="datetime1">
              <a:rPr lang="en-US" smtClean="0"/>
              <a:t>4/26/2012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F38EE-F763-4D28-B18A-57EB2C4F626A}" type="datetime1">
              <a:rPr lang="en-US" smtClean="0"/>
              <a:t>4/26/2012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0D78D0-FA77-4048-B0D7-FB24F0AAE5CC}" type="datetime1">
              <a:rPr lang="en-US" smtClean="0"/>
              <a:t>4/26/2012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62B784-DDD5-447E-B568-59E18D54C944}" type="datetime1">
              <a:rPr lang="en-US" smtClean="0"/>
              <a:t>4/26/2012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368241-2884-4BD7-A73D-A197057BD359}" type="datetime1">
              <a:rPr lang="en-US" smtClean="0"/>
              <a:t>4/26/2012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931E0C-61C7-4410-B10E-83099A257E57}" type="datetime1">
              <a:rPr lang="en-US" smtClean="0"/>
              <a:t>4/26/2012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2C01A-C91D-4BF8-8124-E70F27C0DE17}" type="datetime1">
              <a:rPr lang="en-US" smtClean="0"/>
              <a:t>4/26/2012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0DFBFA-6175-4B49-8BE8-454019C02B7A}" type="datetime1">
              <a:rPr lang="en-US" smtClean="0"/>
              <a:t>4/26/2012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78588A-1BD0-40F0-8996-AF67B73AEF33}" type="datetime1">
              <a:rPr lang="en-US" smtClean="0"/>
              <a:t>4/26/2012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EA4E4A-B9DE-4931-AA46-A53EF91F47F0}" type="datetime1">
              <a:rPr lang="en-US" smtClean="0"/>
              <a:t>4/26/2012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DE06E1-56F5-40F4-9553-27CB8B386752}" type="datetime1">
              <a:rPr lang="en-US" smtClean="0"/>
              <a:t>4/26/2012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51E2E87-3034-4315-A4AE-1479C3AB4530}" type="datetime1">
              <a:rPr lang="en-US" smtClean="0"/>
              <a:t>4/26/2012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FD38F1F-DEC9-4E01-88DD-AC64B0F4A9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Distance Browsing in Spatial 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77000" cy="838200"/>
          </a:xfrm>
        </p:spPr>
        <p:txBody>
          <a:bodyPr>
            <a:normAutofit/>
          </a:bodyPr>
          <a:lstStyle/>
          <a:p>
            <a:r>
              <a:rPr lang="en-US" dirty="0"/>
              <a:t>by </a:t>
            </a:r>
            <a:r>
              <a:rPr lang="en-US" dirty="0" err="1"/>
              <a:t>Gísli</a:t>
            </a:r>
            <a:r>
              <a:rPr lang="en-US" dirty="0"/>
              <a:t> R. </a:t>
            </a:r>
            <a:r>
              <a:rPr lang="en-US" dirty="0" err="1"/>
              <a:t>Hjaltason</a:t>
            </a:r>
            <a:r>
              <a:rPr lang="en-US" dirty="0"/>
              <a:t> and </a:t>
            </a:r>
            <a:r>
              <a:rPr lang="en-US" dirty="0" err="1"/>
              <a:t>Hanan</a:t>
            </a:r>
            <a:r>
              <a:rPr lang="en-US" dirty="0"/>
              <a:t> </a:t>
            </a:r>
            <a:r>
              <a:rPr lang="en-US" dirty="0" err="1"/>
              <a:t>Samet</a:t>
            </a:r>
            <a:endParaRPr lang="en-US" dirty="0"/>
          </a:p>
          <a:p>
            <a:r>
              <a:rPr lang="en-US" dirty="0"/>
              <a:t>(University of Maryland)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143000" y="6057900"/>
            <a:ext cx="7543800" cy="4191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Presenter: Dalia Kaulakiene (daliak@cs.aau.dk)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58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9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ction Button: Custom 17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ction Button: Custom 18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Action Button: Custom 19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10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Custom 20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ction Button: Custom 21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Custom 22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Custom 23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2920" y="3200400"/>
            <a:ext cx="8183880" cy="151790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2666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priority queue: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R1, 0), (R2, 0</a:t>
            </a:r>
            <a:r>
              <a:rPr lang="pt-BR" sz="1500" dirty="0" smtClean="0"/>
              <a:t>)}</a:t>
            </a:r>
            <a:endParaRPr lang="pt-BR" sz="15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" name="Action Button: Custom 29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ction Button: Custom 30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ction Button: Custom 31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ction Button: Custom 32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ction Button: Custom 33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ction Button: Custom 34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Action Button: Custom 35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47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8" name="Action Button: Custom 47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Action Button: Custom 48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Action Button: Custom 49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Action Button: Custom 50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Action Button: Custom 51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Action Button: Custom 52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Action Button: Custom 53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9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2666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priority queue: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R1, 0), (R2, 0)}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R2, 0), (R4, 11), (R3, 13</a:t>
            </a:r>
            <a:r>
              <a:rPr lang="pt-BR" sz="1500" dirty="0" smtClean="0"/>
              <a:t>)}</a:t>
            </a:r>
            <a:endParaRPr lang="pt-BR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Action Button: Custom 28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ction Button: Custom 29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ction Button: Custom 30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ction Button: Custom 31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ction Button: Custom 32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ction Button: Custom 33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ction Button: Custom 34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2666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priority queue: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R1, 0), (R2, 0)}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R2, 0), (R4, 11), (R3, 13)}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R5, 0), (R4, 11), (R3, 13), (R6, 44)}</a:t>
            </a:r>
          </a:p>
          <a:p>
            <a:pPr marL="182880" indent="-182880">
              <a:buFont typeface="+mj-lt"/>
              <a:buAutoNum type="arabicPeriod"/>
            </a:pPr>
            <a:endParaRPr lang="en-US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Action Button: Custom 28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ction Button: Custom 29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ction Button: Custom 30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ction Button: Custom 31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ction Button: Custom 32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ction Button: Custom 33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ction Button: Custom 34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2666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priority queue: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R1, 0), (R2, 0)}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R2, 0), (R4, 11), (R3, 13)}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R5, 0), (R4, 11), (R3, 13), (R6, 44)}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{([</a:t>
            </a:r>
            <a:r>
              <a:rPr lang="pt-BR" sz="1500" dirty="0"/>
              <a:t>i], 0), (R4, 11), (R3, 13), (R6, 44), ([c], 53</a:t>
            </a:r>
            <a:r>
              <a:rPr lang="pt-BR" sz="1500" dirty="0" smtClean="0"/>
              <a:t>)}</a:t>
            </a:r>
            <a:endParaRPr lang="pt-BR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Action Button: Custom 28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ction Button: Custom 29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ction Button: Custom 30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ction Button: Custom 31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ction Button: Custom 32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ction Button: Custom 33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ction Button: Custom 34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2666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priority queue: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R1, 0), (R2, 0)}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R2, 0), (R4, 11), (R3, 13)}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R5, 0), (R4, 11), (R3, 13), (R6, 44)}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{([</a:t>
            </a:r>
            <a:r>
              <a:rPr lang="pt-BR" sz="1500" dirty="0"/>
              <a:t>i], 0), (R4, 11), (R3, 13), (R6, 44), ([c], 53)}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R4, 11), (R3, 13), (i, 21), (R6, 44), ([c], 53</a:t>
            </a:r>
            <a:r>
              <a:rPr lang="pt-BR" sz="1500" dirty="0" smtClean="0"/>
              <a:t>)}</a:t>
            </a:r>
            <a:endParaRPr lang="pt-BR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Action Button: Custom 28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ction Button: Custom 29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ction Button: Custom 30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ction Button: Custom 31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ction Button: Custom 32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ction Button: Custom 33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ction Button: Custom 34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2666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priority queue: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R1, 0), (R2, 0)}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R2, 0), (R4, 11), (R3, 13)}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R5, 0), (R4, 11), (R3, 13), (R6, 44)}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{([</a:t>
            </a:r>
            <a:r>
              <a:rPr lang="pt-BR" sz="1500" dirty="0"/>
              <a:t>i], 0), (R4, 11), (R3, 13), (R6, 44), ([c], 53)}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R4, 11), (R3, 13), (i, 21), (R6, 44), ([c], 53)}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R3, 13), ([h], 17), (i, 21), ([d], 30), (R6, 44), ([c], 53), ([g], 74</a:t>
            </a:r>
            <a:r>
              <a:rPr lang="pt-BR" sz="1500" dirty="0" smtClean="0"/>
              <a:t>)}</a:t>
            </a:r>
            <a:endParaRPr lang="pt-BR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Action Button: Custom 28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ction Button: Custom 29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ction Button: Custom 30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ction Button: Custom 31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ction Button: Custom 32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ction Button: Custom 33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ction Button: Custom 34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2666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priority queue: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R1, 0), (R2, 0)}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R2, 0), (R4, 11), (R3, 13)}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R5, 0), (R4, 11), (R3, 13), (R6, 44)}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{([</a:t>
            </a:r>
            <a:r>
              <a:rPr lang="pt-BR" sz="1500" dirty="0"/>
              <a:t>i], 0), (R4, 11), (R3, 13), (R6, 44), ([c], 53)}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R4, 11), (R3, 13), (i, 21), (R6, 44), ([c], 53)}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</a:t>
            </a:r>
            <a:r>
              <a:rPr lang="pt-BR" sz="1500" dirty="0"/>
              <a:t>R3, 13), ([h], 17), (i, 21), ([d], 30), (R6, 44), ([c], 53), ([g], 74)}</a:t>
            </a:r>
          </a:p>
          <a:p>
            <a:pPr marL="182880" indent="-182880">
              <a:buFont typeface="+mj-lt"/>
              <a:buAutoNum type="arabicPeriod"/>
            </a:pPr>
            <a:r>
              <a:rPr lang="pt-BR" sz="1500" dirty="0" smtClean="0"/>
              <a:t>{([</a:t>
            </a:r>
            <a:r>
              <a:rPr lang="pt-BR" sz="1500" dirty="0"/>
              <a:t>a], 13), ([h], 17), (i, 21), ([b], 27), ([d], </a:t>
            </a:r>
            <a:r>
              <a:rPr lang="pt-BR" sz="1500" dirty="0" smtClean="0"/>
              <a:t>30</a:t>
            </a:r>
            <a:r>
              <a:rPr lang="pt-BR" sz="1500" dirty="0"/>
              <a:t>), (R6, 44), ([c], 53), ([g], 74</a:t>
            </a:r>
            <a:r>
              <a:rPr lang="pt-BR" sz="1500" dirty="0" smtClean="0"/>
              <a:t>)}</a:t>
            </a:r>
            <a:endParaRPr lang="pt-BR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Action Button: Custom 28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ction Button: Custom 29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ction Button: Custom 30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ction Button: Custom 31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ction Button: Custom 32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ction Button: Custom 33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ction Button: Custom 34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0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533398" y="2971801"/>
                <a:ext cx="8382002" cy="2819399"/>
              </a:xfrm>
              <a:prstGeom prst="rect">
                <a:avLst/>
              </a:prstGeom>
            </p:spPr>
            <p:txBody>
              <a:bodyPr vert="horz" lIns="182880" tIns="91440">
                <a:normAutofit/>
              </a:bodyPr>
              <a:lstStyle>
                <a:lvl1pPr marL="265176" indent="-265176" algn="l" rtl="0" eaLnBrk="1" latinLnBrk="0" hangingPunct="1">
                  <a:spcBef>
                    <a:spcPts val="25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8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548640" indent="-201168" algn="l" rtl="0" eaLnBrk="1" latinLnBrk="0" hangingPunct="1">
                  <a:spcBef>
                    <a:spcPts val="250"/>
                  </a:spcBef>
                  <a:buClr>
                    <a:schemeClr val="accent1"/>
                  </a:buClr>
                  <a:buSzPct val="100000"/>
                  <a:buFont typeface="Verdana"/>
                  <a:buChar char="◦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86384" indent="-182880" algn="l" rtl="0" eaLnBrk="1" latinLnBrk="0" hangingPunct="1">
                  <a:spcBef>
                    <a:spcPts val="250"/>
                  </a:spcBef>
                  <a:buClr>
                    <a:schemeClr val="accent2">
                      <a:tint val="85000"/>
                      <a:satMod val="285000"/>
                    </a:schemeClr>
                  </a:buClr>
                  <a:buSzPct val="100000"/>
                  <a:buFont typeface="Wingdings 2"/>
                  <a:buChar char=""/>
                  <a:defRPr kumimoji="0" sz="2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4128" indent="-182880" algn="l" rtl="0" eaLnBrk="1" latinLnBrk="0" hangingPunct="1">
                  <a:spcBef>
                    <a:spcPts val="230"/>
                  </a:spcBef>
                  <a:buClr>
                    <a:schemeClr val="accent2">
                      <a:tint val="85000"/>
                      <a:satMod val="285000"/>
                    </a:schemeClr>
                  </a:buClr>
                  <a:buSzPct val="112000"/>
                  <a:buFont typeface="Verdana"/>
                  <a:buChar char="◦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rtl="0" eaLnBrk="1" latinLnBrk="0" hangingPunct="1">
                  <a:spcBef>
                    <a:spcPts val="250"/>
                  </a:spcBef>
                  <a:buClr>
                    <a:schemeClr val="accent3">
                      <a:tint val="85000"/>
                      <a:satMod val="275000"/>
                    </a:schemeClr>
                  </a:buClr>
                  <a:buSzPct val="100000"/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90472" indent="-182880" algn="l" rtl="0" eaLnBrk="1" latinLnBrk="0" hangingPunct="1">
                  <a:spcBef>
                    <a:spcPts val="250"/>
                  </a:spcBef>
                  <a:buClr>
                    <a:schemeClr val="accent3">
                      <a:tint val="85000"/>
                      <a:satMod val="275000"/>
                    </a:schemeClr>
                  </a:buClr>
                  <a:buSzPct val="100000"/>
                  <a:buFont typeface="Verdana"/>
                  <a:buChar char="◦"/>
                  <a:defRPr kumimoji="0" sz="17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784" indent="-182880" algn="l" rtl="0" eaLnBrk="1" latinLnBrk="0" hangingPunct="1">
                  <a:spcBef>
                    <a:spcPts val="255"/>
                  </a:spcBef>
                  <a:buClr>
                    <a:schemeClr val="accent3">
                      <a:tint val="85000"/>
                      <a:satMod val="275000"/>
                    </a:schemeClr>
                  </a:buClr>
                  <a:buSzPct val="100000"/>
                  <a:buFont typeface="Wingdings 2"/>
                  <a:buChar char=""/>
                  <a:defRPr kumimoji="0"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spcBef>
                    <a:spcPts val="257"/>
                  </a:spcBef>
                  <a:buClr>
                    <a:schemeClr val="accent3">
                      <a:tint val="85000"/>
                      <a:satMod val="275000"/>
                    </a:schemeClr>
                  </a:buClr>
                  <a:buSzPct val="100000"/>
                  <a:buFont typeface="Verdana"/>
                  <a:buChar char="◦"/>
                  <a:defRPr kumimoji="0" sz="15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48840" indent="-182880" algn="l" rtl="0" eaLnBrk="1" latinLnBrk="0" hangingPunct="1">
                  <a:spcBef>
                    <a:spcPts val="255"/>
                  </a:spcBef>
                  <a:buClr>
                    <a:schemeClr val="accent3">
                      <a:tint val="85000"/>
                      <a:satMod val="275000"/>
                    </a:schemeClr>
                  </a:buClr>
                  <a:buSzPct val="100000"/>
                  <a:buFont typeface="Wingdings 2"/>
                  <a:buChar char=""/>
                  <a:defRPr kumimoji="0"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 indent="0">
                  <a:buNone/>
                </a:pPr>
                <a:r>
                  <a:rPr lang="en-US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The priority queue: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</a:t>
                </a:r>
                <a:r>
                  <a:rPr lang="pt-BR" sz="1500" dirty="0"/>
                  <a:t>R1, 0), (R2, 0)}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</a:t>
                </a:r>
                <a:r>
                  <a:rPr lang="pt-BR" sz="1500" dirty="0"/>
                  <a:t>R2, 0), (R4, 11), (R3, 13)}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</a:t>
                </a:r>
                <a:r>
                  <a:rPr lang="pt-BR" sz="1500" dirty="0"/>
                  <a:t>R5, 0), (R4, 11), (R3, 13), (R6, 44)}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{([</a:t>
                </a:r>
                <a:r>
                  <a:rPr lang="pt-BR" sz="1500" dirty="0"/>
                  <a:t>i], 0), (R4, 11), (R3, 13), (R6, 44), ([c], 53)}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</a:t>
                </a:r>
                <a:r>
                  <a:rPr lang="pt-BR" sz="1500" dirty="0"/>
                  <a:t>R4, 11), (R3, 13), (i, 21), (R6, 44), ([c], 53)}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</a:t>
                </a:r>
                <a:r>
                  <a:rPr lang="pt-BR" sz="1500" dirty="0"/>
                  <a:t>R3, 13), ([h], 17), (i, 21), ([d], 30), (R6, 44), ([c], 53), ([g], 74)}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{([</a:t>
                </a:r>
                <a:r>
                  <a:rPr lang="pt-BR" sz="1500" dirty="0"/>
                  <a:t>a], 13), ([h], 17), (i, 21), ([b], 27), ([d], </a:t>
                </a:r>
                <a:r>
                  <a:rPr lang="pt-BR" sz="1500" dirty="0" smtClean="0"/>
                  <a:t>30</a:t>
                </a:r>
                <a:r>
                  <a:rPr lang="pt-BR" sz="1500" dirty="0"/>
                  <a:t>), (R6, 44), ([c], 53), ([g], 74)}</a:t>
                </a:r>
              </a:p>
              <a:p>
                <a:pPr marL="182880" indent="-18288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1500" b="0" i="1" smtClean="0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en-US" sz="15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500" b="0" i="1" smtClean="0">
                            <a:latin typeface="Cambria Math"/>
                          </a:rPr>
                          <m:t>𝑞</m:t>
                        </m:r>
                        <m:r>
                          <a:rPr lang="en-US" sz="1500" b="0" i="1" smtClean="0">
                            <a:latin typeface="Cambria Math"/>
                          </a:rPr>
                          <m:t>,</m:t>
                        </m:r>
                        <m:r>
                          <a:rPr lang="en-US" sz="1500" b="0" i="1" smtClean="0">
                            <a:latin typeface="Cambria Math"/>
                          </a:rPr>
                          <m:t>𝑎</m:t>
                        </m:r>
                      </m:e>
                    </m:d>
                    <m:r>
                      <a:rPr lang="en-US" sz="1500" b="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1500" b="0" i="1" smtClean="0">
                        <a:latin typeface="Cambria Math"/>
                        <a:ea typeface="Cambria Math"/>
                      </a:rPr>
                      <m:t>𝑑</m:t>
                    </m:r>
                    <m:r>
                      <a:rPr lang="en-US" sz="1500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1500" b="0" i="1" smtClean="0">
                        <a:latin typeface="Cambria Math"/>
                        <a:ea typeface="Cambria Math"/>
                      </a:rPr>
                      <m:t>𝑞</m:t>
                    </m:r>
                    <m:r>
                      <a:rPr lang="en-US" sz="1500" b="0" i="1" smtClean="0">
                        <a:latin typeface="Cambria Math"/>
                        <a:ea typeface="Cambria Math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15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1500" b="0" i="1" smtClean="0">
                            <a:latin typeface="Cambria Math"/>
                            <a:ea typeface="Cambria Math"/>
                          </a:rPr>
                          <m:t>h</m:t>
                        </m:r>
                      </m:e>
                    </m:d>
                    <m:r>
                      <a:rPr lang="en-US" sz="15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1500" dirty="0" smtClean="0"/>
                  <a:t> </a:t>
                </a:r>
                <a:r>
                  <a:rPr lang="en-US" sz="1500" dirty="0"/>
                  <a:t>- </a:t>
                </a:r>
                <a:r>
                  <a:rPr lang="en-US" sz="1500" b="1" dirty="0"/>
                  <a:t>a</a:t>
                </a:r>
                <a:r>
                  <a:rPr lang="en-US" sz="1500" dirty="0"/>
                  <a:t> is reported as nearest </a:t>
                </a:r>
                <a:r>
                  <a:rPr lang="en-US" sz="1500" dirty="0" smtClean="0"/>
                  <a:t>neighbor </a:t>
                </a:r>
                <a:r>
                  <a:rPr lang="en-US" sz="1500" dirty="0"/>
                  <a:t>to q.</a:t>
                </a:r>
                <a:endParaRPr lang="en-US" sz="1500" dirty="0"/>
              </a:p>
            </p:txBody>
          </p:sp>
        </mc:Choice>
        <mc:Fallback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971801"/>
                <a:ext cx="8382002" cy="2819399"/>
              </a:xfrm>
              <a:prstGeom prst="rect">
                <a:avLst/>
              </a:prstGeom>
              <a:blipFill rotWithShape="1">
                <a:blip r:embed="rId4"/>
                <a:stretch>
                  <a:fillRect l="-436" t="-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Action Button: Custom 28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ction Button: Custom 29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ction Button: Custom 30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ction Button: Custom 31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ction Button: Custom 32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ction Button: Custom 33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ction Button: Custom 34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0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533398" y="2971801"/>
                <a:ext cx="8382002" cy="4190999"/>
              </a:xfrm>
              <a:prstGeom prst="rect">
                <a:avLst/>
              </a:prstGeom>
            </p:spPr>
            <p:txBody>
              <a:bodyPr vert="horz" lIns="182880" tIns="91440">
                <a:normAutofit/>
              </a:bodyPr>
              <a:lstStyle>
                <a:lvl1pPr marL="265176" indent="-265176" algn="l" rtl="0" eaLnBrk="1" latinLnBrk="0" hangingPunct="1">
                  <a:spcBef>
                    <a:spcPts val="25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8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548640" indent="-201168" algn="l" rtl="0" eaLnBrk="1" latinLnBrk="0" hangingPunct="1">
                  <a:spcBef>
                    <a:spcPts val="250"/>
                  </a:spcBef>
                  <a:buClr>
                    <a:schemeClr val="accent1"/>
                  </a:buClr>
                  <a:buSzPct val="100000"/>
                  <a:buFont typeface="Verdana"/>
                  <a:buChar char="◦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86384" indent="-182880" algn="l" rtl="0" eaLnBrk="1" latinLnBrk="0" hangingPunct="1">
                  <a:spcBef>
                    <a:spcPts val="250"/>
                  </a:spcBef>
                  <a:buClr>
                    <a:schemeClr val="accent2">
                      <a:tint val="85000"/>
                      <a:satMod val="285000"/>
                    </a:schemeClr>
                  </a:buClr>
                  <a:buSzPct val="100000"/>
                  <a:buFont typeface="Wingdings 2"/>
                  <a:buChar char=""/>
                  <a:defRPr kumimoji="0" sz="2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4128" indent="-182880" algn="l" rtl="0" eaLnBrk="1" latinLnBrk="0" hangingPunct="1">
                  <a:spcBef>
                    <a:spcPts val="230"/>
                  </a:spcBef>
                  <a:buClr>
                    <a:schemeClr val="accent2">
                      <a:tint val="85000"/>
                      <a:satMod val="285000"/>
                    </a:schemeClr>
                  </a:buClr>
                  <a:buSzPct val="112000"/>
                  <a:buFont typeface="Verdana"/>
                  <a:buChar char="◦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rtl="0" eaLnBrk="1" latinLnBrk="0" hangingPunct="1">
                  <a:spcBef>
                    <a:spcPts val="250"/>
                  </a:spcBef>
                  <a:buClr>
                    <a:schemeClr val="accent3">
                      <a:tint val="85000"/>
                      <a:satMod val="275000"/>
                    </a:schemeClr>
                  </a:buClr>
                  <a:buSzPct val="100000"/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90472" indent="-182880" algn="l" rtl="0" eaLnBrk="1" latinLnBrk="0" hangingPunct="1">
                  <a:spcBef>
                    <a:spcPts val="250"/>
                  </a:spcBef>
                  <a:buClr>
                    <a:schemeClr val="accent3">
                      <a:tint val="85000"/>
                      <a:satMod val="275000"/>
                    </a:schemeClr>
                  </a:buClr>
                  <a:buSzPct val="100000"/>
                  <a:buFont typeface="Verdana"/>
                  <a:buChar char="◦"/>
                  <a:defRPr kumimoji="0" sz="17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784" indent="-182880" algn="l" rtl="0" eaLnBrk="1" latinLnBrk="0" hangingPunct="1">
                  <a:spcBef>
                    <a:spcPts val="255"/>
                  </a:spcBef>
                  <a:buClr>
                    <a:schemeClr val="accent3">
                      <a:tint val="85000"/>
                      <a:satMod val="275000"/>
                    </a:schemeClr>
                  </a:buClr>
                  <a:buSzPct val="100000"/>
                  <a:buFont typeface="Wingdings 2"/>
                  <a:buChar char=""/>
                  <a:defRPr kumimoji="0"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spcBef>
                    <a:spcPts val="257"/>
                  </a:spcBef>
                  <a:buClr>
                    <a:schemeClr val="accent3">
                      <a:tint val="85000"/>
                      <a:satMod val="275000"/>
                    </a:schemeClr>
                  </a:buClr>
                  <a:buSzPct val="100000"/>
                  <a:buFont typeface="Verdana"/>
                  <a:buChar char="◦"/>
                  <a:defRPr kumimoji="0" sz="15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48840" indent="-182880" algn="l" rtl="0" eaLnBrk="1" latinLnBrk="0" hangingPunct="1">
                  <a:spcBef>
                    <a:spcPts val="255"/>
                  </a:spcBef>
                  <a:buClr>
                    <a:schemeClr val="accent3">
                      <a:tint val="85000"/>
                      <a:satMod val="275000"/>
                    </a:schemeClr>
                  </a:buClr>
                  <a:buSzPct val="100000"/>
                  <a:buFont typeface="Wingdings 2"/>
                  <a:buChar char=""/>
                  <a:defRPr kumimoji="0"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 indent="0">
                  <a:buNone/>
                </a:pPr>
                <a:r>
                  <a:rPr lang="en-US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The priority queue: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</a:t>
                </a:r>
                <a:r>
                  <a:rPr lang="pt-BR" sz="1500" dirty="0"/>
                  <a:t>R1, 0), (R2, 0)}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</a:t>
                </a:r>
                <a:r>
                  <a:rPr lang="pt-BR" sz="1500" dirty="0"/>
                  <a:t>R2, 0), (R4, 11), (R3, 13)}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</a:t>
                </a:r>
                <a:r>
                  <a:rPr lang="pt-BR" sz="1500" dirty="0"/>
                  <a:t>R5, 0), (R4, 11), (R3, 13), (R6, 44)}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{([</a:t>
                </a:r>
                <a:r>
                  <a:rPr lang="pt-BR" sz="1500" dirty="0"/>
                  <a:t>i], 0), (R4, 11), (R3, 13), (R6, 44), ([c], 53)}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</a:t>
                </a:r>
                <a:r>
                  <a:rPr lang="pt-BR" sz="1500" dirty="0"/>
                  <a:t>R4, 11), (R3, 13), (i, 21), (R6, 44), ([c], 53)}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</a:t>
                </a:r>
                <a:r>
                  <a:rPr lang="pt-BR" sz="1500" dirty="0"/>
                  <a:t>R3, 13), ([h], 17), (i, 21), ([d], 30), (R6, 44), ([c], 53), ([g], 74)}</a:t>
                </a:r>
              </a:p>
              <a:p>
                <a:pPr marL="182880" indent="-182880">
                  <a:buFont typeface="+mj-lt"/>
                  <a:buAutoNum type="arabicPeriod"/>
                </a:pPr>
                <a:r>
                  <a:rPr lang="pt-BR" sz="1500" dirty="0" smtClean="0"/>
                  <a:t>{([</a:t>
                </a:r>
                <a:r>
                  <a:rPr lang="pt-BR" sz="1500" dirty="0"/>
                  <a:t>a], 13), ([h], 17), (i, 21), ([b], 27), ([d], </a:t>
                </a:r>
                <a:r>
                  <a:rPr lang="pt-BR" sz="1500" dirty="0" smtClean="0"/>
                  <a:t>30</a:t>
                </a:r>
                <a:r>
                  <a:rPr lang="pt-BR" sz="1500" dirty="0"/>
                  <a:t>), (R6, 44), ([c], 53), ([g], 74)}</a:t>
                </a:r>
              </a:p>
              <a:p>
                <a:pPr marL="182880" indent="-18288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1500" b="0" i="1" smtClean="0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en-US" sz="15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500" b="0" i="1" smtClean="0">
                            <a:latin typeface="Cambria Math"/>
                          </a:rPr>
                          <m:t>𝑞</m:t>
                        </m:r>
                        <m:r>
                          <a:rPr lang="en-US" sz="1500" b="0" i="1" smtClean="0">
                            <a:latin typeface="Cambria Math"/>
                          </a:rPr>
                          <m:t>,</m:t>
                        </m:r>
                        <m:r>
                          <a:rPr lang="en-US" sz="1500" b="0" i="1" smtClean="0">
                            <a:latin typeface="Cambria Math"/>
                          </a:rPr>
                          <m:t>𝑎</m:t>
                        </m:r>
                      </m:e>
                    </m:d>
                    <m:r>
                      <a:rPr lang="en-US" sz="1500" b="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1500" b="0" i="1" smtClean="0">
                        <a:latin typeface="Cambria Math"/>
                        <a:ea typeface="Cambria Math"/>
                      </a:rPr>
                      <m:t>𝑑</m:t>
                    </m:r>
                    <m:r>
                      <a:rPr lang="en-US" sz="1500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1500" b="0" i="1" smtClean="0">
                        <a:latin typeface="Cambria Math"/>
                        <a:ea typeface="Cambria Math"/>
                      </a:rPr>
                      <m:t>𝑞</m:t>
                    </m:r>
                    <m:r>
                      <a:rPr lang="en-US" sz="1500" b="0" i="1" smtClean="0">
                        <a:latin typeface="Cambria Math"/>
                        <a:ea typeface="Cambria Math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15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1500" b="0" i="1" smtClean="0">
                            <a:latin typeface="Cambria Math"/>
                            <a:ea typeface="Cambria Math"/>
                          </a:rPr>
                          <m:t>h</m:t>
                        </m:r>
                      </m:e>
                    </m:d>
                    <m:r>
                      <a:rPr lang="en-US" sz="15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1500" dirty="0" smtClean="0"/>
                  <a:t> </a:t>
                </a:r>
                <a:r>
                  <a:rPr lang="en-US" sz="1500" dirty="0"/>
                  <a:t>- </a:t>
                </a:r>
                <a:r>
                  <a:rPr lang="en-US" sz="1500" b="1" dirty="0"/>
                  <a:t>a</a:t>
                </a:r>
                <a:r>
                  <a:rPr lang="en-US" sz="1500" dirty="0"/>
                  <a:t> is reported as nearest </a:t>
                </a:r>
                <a:r>
                  <a:rPr lang="en-US" sz="1500" dirty="0" smtClean="0"/>
                  <a:t>neighbor </a:t>
                </a:r>
                <a:r>
                  <a:rPr lang="en-US" sz="1500" dirty="0"/>
                  <a:t>to q</a:t>
                </a:r>
                <a:r>
                  <a:rPr lang="en-US" sz="1500" dirty="0" smtClean="0"/>
                  <a:t>.</a:t>
                </a:r>
              </a:p>
              <a:p>
                <a:r>
                  <a:rPr lang="en-US" sz="1500" b="1" dirty="0"/>
                  <a:t>h</a:t>
                </a:r>
                <a:r>
                  <a:rPr lang="en-US" sz="1500" dirty="0"/>
                  <a:t> is </a:t>
                </a:r>
                <a:r>
                  <a:rPr lang="en-US" sz="1500" dirty="0" smtClean="0"/>
                  <a:t>2</a:t>
                </a:r>
                <a:r>
                  <a:rPr lang="en-US" sz="1500" baseline="30000" dirty="0" smtClean="0"/>
                  <a:t>nd</a:t>
                </a:r>
                <a:r>
                  <a:rPr lang="en-US" sz="1500" dirty="0" smtClean="0"/>
                  <a:t> NN </a:t>
                </a:r>
                <a:r>
                  <a:rPr lang="en-US" sz="1500" dirty="0"/>
                  <a:t>and </a:t>
                </a:r>
                <a:r>
                  <a:rPr lang="en-US" sz="1500" b="1" dirty="0" err="1"/>
                  <a:t>i</a:t>
                </a:r>
                <a:r>
                  <a:rPr lang="en-US" sz="1500" dirty="0"/>
                  <a:t> is </a:t>
                </a:r>
                <a:r>
                  <a:rPr lang="en-US" sz="1500" dirty="0" smtClean="0"/>
                  <a:t>3</a:t>
                </a:r>
                <a:r>
                  <a:rPr lang="en-US" sz="1500" baseline="30000" dirty="0" smtClean="0"/>
                  <a:t>rd</a:t>
                </a:r>
                <a:r>
                  <a:rPr lang="en-US" sz="1500" dirty="0" smtClean="0"/>
                  <a:t> NN </a:t>
                </a:r>
                <a:r>
                  <a:rPr lang="en-US" sz="1500" dirty="0"/>
                  <a:t>with very little additional </a:t>
                </a:r>
                <a:r>
                  <a:rPr lang="en-US" sz="1500" dirty="0" smtClean="0"/>
                  <a:t>effort!</a:t>
                </a:r>
                <a:endParaRPr lang="en-US" sz="1500" dirty="0"/>
              </a:p>
              <a:p>
                <a:r>
                  <a:rPr lang="en-US" sz="1500" dirty="0"/>
                  <a:t>R6 is left on the priority queue at the end of the execution, i.e. that </a:t>
                </a:r>
                <a:r>
                  <a:rPr lang="en-US" sz="1500" dirty="0" err="1"/>
                  <a:t>subtree</a:t>
                </a:r>
                <a:r>
                  <a:rPr lang="en-US" sz="1500" dirty="0"/>
                  <a:t> is </a:t>
                </a:r>
                <a:r>
                  <a:rPr lang="en-US" sz="1500" i="1" dirty="0"/>
                  <a:t>pruned </a:t>
                </a:r>
                <a:r>
                  <a:rPr lang="en-US" sz="1500" dirty="0"/>
                  <a:t>by the algorithm.</a:t>
                </a:r>
                <a:endParaRPr lang="en-US" sz="1500" dirty="0" smtClean="0"/>
              </a:p>
              <a:p>
                <a:pPr marL="182880" indent="-182880">
                  <a:buFont typeface="+mj-lt"/>
                  <a:buAutoNum type="arabicPeriod"/>
                </a:pPr>
                <a:endParaRPr lang="en-US" sz="1500" dirty="0"/>
              </a:p>
            </p:txBody>
          </p:sp>
        </mc:Choice>
        <mc:Fallback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971801"/>
                <a:ext cx="8382002" cy="4190999"/>
              </a:xfrm>
              <a:prstGeom prst="rect">
                <a:avLst/>
              </a:prstGeom>
              <a:blipFill rotWithShape="1">
                <a:blip r:embed="rId4"/>
                <a:stretch>
                  <a:fillRect l="-436" t="-5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Action Button: Custom 28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ction Button: Custom 29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ction Button: Custom 30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ction Button: Custom 31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ction Button: Custom 32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ction Button: Custom 33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ction Button: Custom 34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8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27448"/>
          </a:xfrm>
        </p:spPr>
        <p:txBody>
          <a:bodyPr>
            <a:norm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Distance browsing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  <a:r>
              <a:rPr lang="en-US" dirty="0" smtClean="0"/>
              <a:t> search </a:t>
            </a:r>
            <a:r>
              <a:rPr lang="en-US" dirty="0"/>
              <a:t>in a database on the basis of </a:t>
            </a:r>
            <a:r>
              <a:rPr lang="en-US" dirty="0" smtClean="0"/>
              <a:t>distance. Also called </a:t>
            </a:r>
            <a:r>
              <a:rPr lang="en-US" i="1" dirty="0" smtClean="0"/>
              <a:t>distance scanning</a:t>
            </a:r>
            <a:r>
              <a:rPr lang="en-US" dirty="0" smtClean="0"/>
              <a:t>.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Ranking</a:t>
            </a:r>
            <a:r>
              <a:rPr lang="en-US" dirty="0" smtClean="0"/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dirty="0" smtClean="0"/>
              <a:t> </a:t>
            </a:r>
            <a:r>
              <a:rPr lang="en-US" dirty="0"/>
              <a:t>obtain </a:t>
            </a:r>
            <a:r>
              <a:rPr lang="en-US" i="1" dirty="0"/>
              <a:t>data objects</a:t>
            </a:r>
            <a:r>
              <a:rPr lang="en-US" b="1" dirty="0"/>
              <a:t> </a:t>
            </a:r>
            <a:r>
              <a:rPr lang="en-US" dirty="0"/>
              <a:t>in their order of </a:t>
            </a:r>
            <a:r>
              <a:rPr lang="en-US" i="1" dirty="0"/>
              <a:t>distance</a:t>
            </a:r>
            <a:r>
              <a:rPr lang="en-US" b="1" dirty="0"/>
              <a:t> </a:t>
            </a:r>
            <a:r>
              <a:rPr lang="en-US" dirty="0"/>
              <a:t>from a given </a:t>
            </a:r>
            <a:r>
              <a:rPr lang="en-US" i="1" dirty="0"/>
              <a:t>query </a:t>
            </a:r>
            <a:r>
              <a:rPr lang="en-US" i="1" dirty="0" smtClean="0"/>
              <a:t>object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ranking may be </a:t>
            </a:r>
            <a:r>
              <a:rPr lang="en-US" i="1" dirty="0"/>
              <a:t>full </a:t>
            </a:r>
            <a:r>
              <a:rPr lang="en-US" dirty="0"/>
              <a:t>or </a:t>
            </a:r>
            <a:r>
              <a:rPr lang="en-US" i="1" dirty="0"/>
              <a:t>partial </a:t>
            </a:r>
            <a:r>
              <a:rPr lang="en-US" dirty="0"/>
              <a:t>(only first </a:t>
            </a:r>
            <a:r>
              <a:rPr lang="en-US" i="1" dirty="0"/>
              <a:t>k</a:t>
            </a:r>
            <a:r>
              <a:rPr lang="en-US" b="1" dirty="0"/>
              <a:t> </a:t>
            </a:r>
            <a:r>
              <a:rPr lang="en-US" dirty="0"/>
              <a:t>objects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0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NN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399"/>
            <a:ext cx="6096000" cy="4815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NN optimization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The general algorithm can be adapted to R-Trees by exploiting some of </a:t>
                </a:r>
                <a:r>
                  <a:rPr lang="en-US" dirty="0"/>
                  <a:t>the unique properties of an R-Tree:</a:t>
                </a:r>
              </a:p>
              <a:p>
                <a:r>
                  <a:rPr lang="en-US" dirty="0" smtClean="0"/>
                  <a:t>Spatial </a:t>
                </a:r>
                <a:r>
                  <a:rPr lang="en-US" dirty="0"/>
                  <a:t>objects are only stored once.</a:t>
                </a:r>
              </a:p>
              <a:p>
                <a:pPr lvl="1"/>
                <a:r>
                  <a:rPr lang="en-US" dirty="0" smtClean="0"/>
                  <a:t>We </a:t>
                </a:r>
                <a:r>
                  <a:rPr lang="en-US" dirty="0"/>
                  <a:t>can omit the check for reporting the same object twice</a:t>
                </a:r>
                <a:r>
                  <a:rPr lang="en-US" dirty="0" smtClean="0"/>
                  <a:t>.</a:t>
                </a:r>
              </a:p>
              <a:p>
                <a:r>
                  <a:rPr lang="en-US" dirty="0"/>
                  <a:t>The objects may be stored externally. Leaf nodes contain </a:t>
                </a:r>
                <a:r>
                  <a:rPr lang="en-US" dirty="0" smtClean="0"/>
                  <a:t>bounding rectangles </a:t>
                </a:r>
                <a:r>
                  <a:rPr lang="en-US" dirty="0"/>
                  <a:t>for the objects.</a:t>
                </a:r>
              </a:p>
              <a:p>
                <a:pPr lvl="1"/>
                <a:r>
                  <a:rPr lang="en-US" dirty="0" smtClean="0"/>
                  <a:t>We </a:t>
                </a:r>
                <a:r>
                  <a:rPr lang="en-US" dirty="0"/>
                  <a:t>can use bounding rectangle distances for objects instead of the real </a:t>
                </a:r>
                <a:r>
                  <a:rPr lang="en-US" dirty="0" smtClean="0"/>
                  <a:t>object distances</a:t>
                </a:r>
                <a:r>
                  <a:rPr lang="en-US" dirty="0"/>
                  <a:t>. This will reduce the disc I/O needed</a:t>
                </a:r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 smtClean="0"/>
                  <a:t>(</a:t>
                </a:r>
                <a:r>
                  <a:rPr lang="en-US" dirty="0"/>
                  <a:t>By definition, it is guaranteed </a:t>
                </a:r>
                <a:r>
                  <a:rPr lang="en-US" dirty="0" smtClean="0"/>
                  <a:t>that</a:t>
                </a:r>
                <a:br>
                  <a:rPr lang="en-US" dirty="0" smtClean="0"/>
                </a:br>
                <a:r>
                  <a:rPr lang="en-US" dirty="0" smtClean="0"/>
                  <a:t>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𝑟𝑒𝑐𝑡𝑎𝑛𝑔𝑙𝑒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𝑑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𝑞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𝑜𝑏𝑗𝑒𝑐𝑡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/>
                  <a:t>)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5" t="-1747" r="-1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NN for R-trees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82704"/>
            <a:ext cx="6210300" cy="4866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3886200" y="1752600"/>
            <a:ext cx="1676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39000" y="1752600"/>
            <a:ext cx="533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72400" y="1752600"/>
            <a:ext cx="0" cy="609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7239000" y="2362200"/>
            <a:ext cx="533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6248400" y="3733800"/>
            <a:ext cx="9906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239000" y="3560206"/>
            <a:ext cx="1295400" cy="246221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>
              <a:schemeClr val="accent1">
                <a:alpha val="88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 pruning here!</a:t>
            </a:r>
            <a:endParaRPr lang="en-US" sz="1000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6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3400"/>
            <a:ext cx="8183880" cy="418490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Locate </a:t>
            </a:r>
            <a:r>
              <a:rPr lang="en-US" dirty="0" err="1" smtClean="0"/>
              <a:t>leafnodes</a:t>
            </a:r>
            <a:r>
              <a:rPr lang="en-US" dirty="0" smtClean="0"/>
              <a:t>, containing </a:t>
            </a:r>
            <a:br>
              <a:rPr lang="en-US" dirty="0" smtClean="0"/>
            </a:br>
            <a:r>
              <a:rPr lang="en-US" dirty="0" smtClean="0"/>
              <a:t>q. </a:t>
            </a:r>
          </a:p>
          <a:p>
            <a:r>
              <a:rPr lang="en-US" dirty="0" smtClean="0"/>
              <a:t>Search region (from radius 0 </a:t>
            </a:r>
            <a:br>
              <a:rPr lang="en-US" dirty="0" smtClean="0"/>
            </a:br>
            <a:r>
              <a:rPr lang="en-US" dirty="0" smtClean="0"/>
              <a:t>to .. ).</a:t>
            </a:r>
          </a:p>
          <a:p>
            <a:r>
              <a:rPr lang="en-US" dirty="0" smtClean="0"/>
              <a:t>Each time the circle hits the </a:t>
            </a:r>
            <a:br>
              <a:rPr lang="en-US" dirty="0" smtClean="0"/>
            </a:br>
            <a:r>
              <a:rPr lang="en-US" dirty="0" smtClean="0"/>
              <a:t>boundary of a search region, </a:t>
            </a:r>
            <a:br>
              <a:rPr lang="en-US" dirty="0" smtClean="0"/>
            </a:br>
            <a:r>
              <a:rPr lang="en-US" dirty="0" smtClean="0"/>
              <a:t>the contents of that node are </a:t>
            </a:r>
            <a:br>
              <a:rPr lang="en-US" dirty="0" smtClean="0"/>
            </a:br>
            <a:r>
              <a:rPr lang="en-US" dirty="0" smtClean="0"/>
              <a:t>put on a queue.</a:t>
            </a:r>
          </a:p>
          <a:p>
            <a:r>
              <a:rPr lang="en-US" dirty="0" smtClean="0"/>
              <a:t>All nodes inside the search region has been examined.</a:t>
            </a:r>
            <a:endParaRPr lang="en-US" dirty="0"/>
          </a:p>
          <a:p>
            <a:r>
              <a:rPr lang="en-US" dirty="0" smtClean="0"/>
              <a:t>When hitting an object, we have found the next nearest object to q.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33400"/>
            <a:ext cx="2358919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8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k-NN search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Applicable when </a:t>
            </a:r>
            <a:r>
              <a:rPr lang="en-US" b="1" dirty="0" smtClean="0"/>
              <a:t>k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fixed in </a:t>
            </a:r>
            <a:r>
              <a:rPr lang="en-US" dirty="0"/>
              <a:t>advance.</a:t>
            </a:r>
          </a:p>
          <a:p>
            <a:r>
              <a:rPr lang="en-US" dirty="0" smtClean="0"/>
              <a:t>Key </a:t>
            </a:r>
            <a:r>
              <a:rPr lang="en-US" dirty="0"/>
              <a:t>idea: Maintain a </a:t>
            </a:r>
            <a:r>
              <a:rPr lang="en-US" b="1" dirty="0"/>
              <a:t>global candidate list </a:t>
            </a:r>
            <a:r>
              <a:rPr lang="en-US" dirty="0"/>
              <a:t>with the k </a:t>
            </a:r>
            <a:r>
              <a:rPr lang="en-US" dirty="0" smtClean="0"/>
              <a:t>nearest neighbors </a:t>
            </a:r>
            <a:r>
              <a:rPr lang="en-US" dirty="0"/>
              <a:t>so far as the R-Tree is traversed.</a:t>
            </a:r>
          </a:p>
          <a:p>
            <a:r>
              <a:rPr lang="en-US" dirty="0" smtClean="0"/>
              <a:t>Uses </a:t>
            </a:r>
            <a:r>
              <a:rPr lang="en-US" dirty="0"/>
              <a:t>depth-first traversal of the R-Tree.</a:t>
            </a:r>
          </a:p>
          <a:p>
            <a:pPr lvl="1"/>
            <a:r>
              <a:rPr lang="en-US" dirty="0" smtClean="0"/>
              <a:t>Only </a:t>
            </a:r>
            <a:r>
              <a:rPr lang="en-US" dirty="0"/>
              <a:t>able to make </a:t>
            </a:r>
            <a:r>
              <a:rPr lang="en-US" b="1" dirty="0"/>
              <a:t>local </a:t>
            </a:r>
            <a:r>
              <a:rPr lang="en-US" dirty="0"/>
              <a:t>decisions about which node to visit next</a:t>
            </a:r>
            <a:r>
              <a:rPr lang="en-US" dirty="0" smtClean="0"/>
              <a:t>, i.e</a:t>
            </a:r>
            <a:r>
              <a:rPr lang="en-US" dirty="0"/>
              <a:t>. next node has to be a child node of the current node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The incremental algorithm was able to make </a:t>
            </a:r>
            <a:r>
              <a:rPr lang="en-US" b="1" dirty="0"/>
              <a:t>global </a:t>
            </a:r>
            <a:r>
              <a:rPr lang="en-US" dirty="0"/>
              <a:t>decisions).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8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k-NN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3047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3 neighbors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Action Button: Custom 19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Custom 20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ction Button: Custom 21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Custom 22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Custom 23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ction Button: Custom 24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ction Button: Custom 25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3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k-NN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3047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3 neighbors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 smtClean="0"/>
              <a:t>k-NN(R0</a:t>
            </a:r>
            <a:r>
              <a:rPr lang="pt-BR" sz="1600" dirty="0"/>
              <a:t>): ABList(R0) = (R1, R2</a:t>
            </a:r>
            <a:r>
              <a:rPr lang="pt-BR" sz="1600" dirty="0" smtClean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Action Button: Custom 19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Custom 20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ction Button: Custom 21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Custom 22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Custom 23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ction Button: Custom 24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ction Button: Custom 25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k-NN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3047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3 neighbors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 smtClean="0"/>
              <a:t>k-NN(R0</a:t>
            </a:r>
            <a:r>
              <a:rPr lang="pt-BR" sz="1600" dirty="0"/>
              <a:t>): ABList(R0) = (R1, R2</a:t>
            </a:r>
            <a:r>
              <a:rPr lang="pt-BR" sz="1600" dirty="0" smtClean="0"/>
              <a:t>)</a:t>
            </a:r>
          </a:p>
          <a:p>
            <a:pPr marL="626364" lvl="1" indent="-342900">
              <a:buFont typeface="+mj-lt"/>
              <a:buAutoNum type="alphaLcParenR"/>
            </a:pPr>
            <a:r>
              <a:rPr lang="pt-BR" sz="1200" dirty="0" smtClean="0"/>
              <a:t>k-NN(R1</a:t>
            </a:r>
            <a:r>
              <a:rPr lang="pt-BR" sz="1200" dirty="0"/>
              <a:t>): ABList(R1) = (R4, R3</a:t>
            </a:r>
            <a:r>
              <a:rPr lang="pt-BR" sz="1200" dirty="0" smtClean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Action Button: Custom 19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Custom 20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ction Button: Custom 21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Custom 22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Custom 23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ction Button: Custom 24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ction Button: Custom 25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k-NN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3047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3 neighbors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 smtClean="0"/>
              <a:t>k-NN(R0</a:t>
            </a:r>
            <a:r>
              <a:rPr lang="pt-BR" sz="1600" dirty="0"/>
              <a:t>): ABList(R0) = (R1, R2</a:t>
            </a:r>
            <a:r>
              <a:rPr lang="pt-BR" sz="1600" dirty="0" smtClean="0"/>
              <a:t>)</a:t>
            </a:r>
          </a:p>
          <a:p>
            <a:pPr marL="626364" lvl="1" indent="-342900">
              <a:buFont typeface="+mj-lt"/>
              <a:buAutoNum type="alphaLcParenR"/>
            </a:pPr>
            <a:r>
              <a:rPr lang="pt-BR" sz="1200" dirty="0" smtClean="0"/>
              <a:t>k-NN(R1</a:t>
            </a:r>
            <a:r>
              <a:rPr lang="pt-BR" sz="1200" dirty="0"/>
              <a:t>): ABList(R1) = (R4, R3</a:t>
            </a:r>
            <a:r>
              <a:rPr lang="pt-BR" sz="1200" dirty="0" smtClean="0"/>
              <a:t>)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400" dirty="0" smtClean="0"/>
              <a:t>k-NN(R4</a:t>
            </a:r>
            <a:r>
              <a:rPr lang="pt-BR" sz="1400" dirty="0"/>
              <a:t>): NList = {(h, 17), (d, 59), (g, 81</a:t>
            </a:r>
            <a:r>
              <a:rPr lang="pt-BR" sz="1400" dirty="0" smtClean="0"/>
              <a:t>)}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Action Button: Custom 19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Custom 20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ction Button: Custom 21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Custom 22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Custom 23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ction Button: Custom 24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ction Button: Custom 25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k-NN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3047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3 neighbors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 smtClean="0"/>
              <a:t>k-NN(R0</a:t>
            </a:r>
            <a:r>
              <a:rPr lang="pt-BR" sz="1600" dirty="0"/>
              <a:t>): ABList(R0) = (R1, R2</a:t>
            </a:r>
            <a:r>
              <a:rPr lang="pt-BR" sz="1600" dirty="0" smtClean="0"/>
              <a:t>)</a:t>
            </a:r>
          </a:p>
          <a:p>
            <a:pPr marL="626364" lvl="1" indent="-342900">
              <a:buFont typeface="+mj-lt"/>
              <a:buAutoNum type="alphaLcParenR"/>
            </a:pPr>
            <a:r>
              <a:rPr lang="pt-BR" sz="1200" dirty="0" smtClean="0"/>
              <a:t>k-NN(R1</a:t>
            </a:r>
            <a:r>
              <a:rPr lang="pt-BR" sz="1200" dirty="0"/>
              <a:t>): ABList(R1) = (R4, R3</a:t>
            </a:r>
            <a:r>
              <a:rPr lang="pt-BR" sz="1200" dirty="0" smtClean="0"/>
              <a:t>)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400" dirty="0" smtClean="0"/>
              <a:t>k-NN(R4</a:t>
            </a:r>
            <a:r>
              <a:rPr lang="pt-BR" sz="1400" dirty="0"/>
              <a:t>): NList = {(h, 17), (d, 59), (g, 81</a:t>
            </a:r>
            <a:r>
              <a:rPr lang="pt-BR" sz="1400" dirty="0" smtClean="0"/>
              <a:t>)}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600" dirty="0" smtClean="0"/>
              <a:t>k-NN(R3</a:t>
            </a:r>
            <a:r>
              <a:rPr lang="pt-BR" sz="1600" dirty="0"/>
              <a:t>): NList = {(h, 17), (a, 17), (b, 48</a:t>
            </a:r>
            <a:r>
              <a:rPr lang="pt-BR" sz="1600" dirty="0" smtClean="0"/>
              <a:t>)}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Action Button: Custom 19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Custom 20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ction Button: Custom 21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Custom 22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Custom 23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ction Button: Custom 24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ction Button: Custom 25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NN search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Conventional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k-NN</a:t>
            </a:r>
            <a:r>
              <a:rPr lang="en-US" dirty="0"/>
              <a:t> algorithm (k is known prior to execution</a:t>
            </a:r>
            <a:r>
              <a:rPr lang="en-US" dirty="0" smtClean="0"/>
              <a:t>).</a:t>
            </a:r>
          </a:p>
          <a:p>
            <a:pPr lvl="1">
              <a:buFont typeface="Verdana" pitchFamily="34" charset="0"/>
              <a:buChar char="-"/>
            </a:pPr>
            <a:r>
              <a:rPr lang="en-US" dirty="0" smtClean="0"/>
              <a:t>if m &gt; k neighbors are needed</a:t>
            </a:r>
            <a:endParaRPr lang="en-US" dirty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Incremental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NN </a:t>
            </a:r>
            <a:r>
              <a:rPr lang="en-US" dirty="0" smtClean="0"/>
              <a:t>algorithm.</a:t>
            </a:r>
          </a:p>
          <a:p>
            <a:pPr lvl="1">
              <a:buFont typeface="Verdana" pitchFamily="34" charset="0"/>
              <a:buChar char="+"/>
            </a:pPr>
            <a:r>
              <a:rPr lang="en-US" dirty="0" smtClean="0"/>
              <a:t>processing complex queries with spatial proximity (e.g., the nearest city to Chicago with population greater than a million)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4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k-NN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3047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3 neighbors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 smtClean="0"/>
              <a:t>k-NN(R0</a:t>
            </a:r>
            <a:r>
              <a:rPr lang="pt-BR" sz="1600" dirty="0"/>
              <a:t>): ABList(R0) = (R1, R2</a:t>
            </a:r>
            <a:r>
              <a:rPr lang="pt-BR" sz="1600" dirty="0" smtClean="0"/>
              <a:t>)</a:t>
            </a:r>
          </a:p>
          <a:p>
            <a:pPr marL="626364" lvl="1" indent="-342900">
              <a:buFont typeface="+mj-lt"/>
              <a:buAutoNum type="alphaLcParenR"/>
            </a:pPr>
            <a:r>
              <a:rPr lang="pt-BR" sz="1200" dirty="0" smtClean="0"/>
              <a:t>k-NN(R1</a:t>
            </a:r>
            <a:r>
              <a:rPr lang="pt-BR" sz="1200" dirty="0"/>
              <a:t>): ABList(R1) = (R4, R3</a:t>
            </a:r>
            <a:r>
              <a:rPr lang="pt-BR" sz="1200" dirty="0" smtClean="0"/>
              <a:t>)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400" dirty="0" smtClean="0"/>
              <a:t>k-NN(R4</a:t>
            </a:r>
            <a:r>
              <a:rPr lang="pt-BR" sz="1400" dirty="0"/>
              <a:t>): NList = {(h, 17), (d, 59), (g, 81</a:t>
            </a:r>
            <a:r>
              <a:rPr lang="pt-BR" sz="1400" dirty="0" smtClean="0"/>
              <a:t>)}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600" dirty="0" smtClean="0"/>
              <a:t>k-NN(R3</a:t>
            </a:r>
            <a:r>
              <a:rPr lang="pt-BR" sz="1600" dirty="0"/>
              <a:t>): NList = {(h, 17), (a, 17), (b, 48</a:t>
            </a:r>
            <a:r>
              <a:rPr lang="pt-BR" sz="1600" dirty="0" smtClean="0"/>
              <a:t>)}</a:t>
            </a:r>
          </a:p>
          <a:p>
            <a:pPr marL="683514" lvl="1" indent="-400050">
              <a:buFont typeface="+mj-lt"/>
              <a:buAutoNum type="alphaLcParenR"/>
            </a:pPr>
            <a:r>
              <a:rPr lang="pt-BR" sz="1800" dirty="0" smtClean="0"/>
              <a:t>k-NN(R2</a:t>
            </a:r>
            <a:r>
              <a:rPr lang="pt-BR" sz="1800" dirty="0"/>
              <a:t>): ABList(R2) = (R5, R6</a:t>
            </a:r>
            <a:r>
              <a:rPr lang="pt-BR" sz="1800" dirty="0" smtClean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Action Button: Custom 19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Custom 20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ction Button: Custom 21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Custom 22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Custom 23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ction Button: Custom 24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ction Button: Custom 25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k-NN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3047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3 neighbors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 smtClean="0"/>
              <a:t>k-NN(R0</a:t>
            </a:r>
            <a:r>
              <a:rPr lang="pt-BR" sz="1600" dirty="0"/>
              <a:t>): ABList(R0) = (R1, R2</a:t>
            </a:r>
            <a:r>
              <a:rPr lang="pt-BR" sz="1600" dirty="0" smtClean="0"/>
              <a:t>)</a:t>
            </a:r>
          </a:p>
          <a:p>
            <a:pPr marL="626364" lvl="1" indent="-342900">
              <a:buFont typeface="+mj-lt"/>
              <a:buAutoNum type="alphaLcParenR"/>
            </a:pPr>
            <a:r>
              <a:rPr lang="pt-BR" sz="1200" dirty="0" smtClean="0"/>
              <a:t>k-NN(R1</a:t>
            </a:r>
            <a:r>
              <a:rPr lang="pt-BR" sz="1200" dirty="0"/>
              <a:t>): ABList(R1) = (R4, R3</a:t>
            </a:r>
            <a:r>
              <a:rPr lang="pt-BR" sz="1200" dirty="0" smtClean="0"/>
              <a:t>)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400" dirty="0" smtClean="0"/>
              <a:t>k-NN(R4</a:t>
            </a:r>
            <a:r>
              <a:rPr lang="pt-BR" sz="1400" dirty="0"/>
              <a:t>): NList = {(h, 17), (d, 59), (g, 81</a:t>
            </a:r>
            <a:r>
              <a:rPr lang="pt-BR" sz="1400" dirty="0" smtClean="0"/>
              <a:t>)}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600" dirty="0" smtClean="0"/>
              <a:t>k-NN(R3</a:t>
            </a:r>
            <a:r>
              <a:rPr lang="pt-BR" sz="1600" dirty="0"/>
              <a:t>): NList = {(h, 17), (a, 17), (b, 48</a:t>
            </a:r>
            <a:r>
              <a:rPr lang="pt-BR" sz="1600" dirty="0" smtClean="0"/>
              <a:t>)}</a:t>
            </a:r>
          </a:p>
          <a:p>
            <a:pPr marL="683514" lvl="1" indent="-400050">
              <a:buFont typeface="+mj-lt"/>
              <a:buAutoNum type="alphaLcParenR"/>
            </a:pPr>
            <a:r>
              <a:rPr lang="pt-BR" sz="1800" dirty="0" smtClean="0"/>
              <a:t>k-NN(R2</a:t>
            </a:r>
            <a:r>
              <a:rPr lang="pt-BR" sz="1800" dirty="0"/>
              <a:t>): ABList(R2) = (R5, R6</a:t>
            </a:r>
            <a:r>
              <a:rPr lang="pt-BR" sz="1800" dirty="0" smtClean="0"/>
              <a:t>)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400" dirty="0" smtClean="0"/>
              <a:t>k-NN(R5</a:t>
            </a:r>
            <a:r>
              <a:rPr lang="pt-BR" sz="1400" dirty="0"/>
              <a:t>): NList = {(h, 17), (a, 17), (i, 21</a:t>
            </a:r>
            <a:r>
              <a:rPr lang="pt-BR" sz="1400" dirty="0" smtClean="0"/>
              <a:t>)}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Action Button: Custom 19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Custom 20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ction Button: Custom 21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Custom 22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Custom 23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ction Button: Custom 24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ction Button: Custom 25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k-NN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3047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3 neighbors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 smtClean="0"/>
              <a:t>k-NN(R0</a:t>
            </a:r>
            <a:r>
              <a:rPr lang="pt-BR" sz="1600" dirty="0"/>
              <a:t>): ABList(R0) = (R1, R2</a:t>
            </a:r>
            <a:r>
              <a:rPr lang="pt-BR" sz="1600" dirty="0" smtClean="0"/>
              <a:t>)</a:t>
            </a:r>
          </a:p>
          <a:p>
            <a:pPr marL="626364" lvl="1" indent="-342900">
              <a:buFont typeface="+mj-lt"/>
              <a:buAutoNum type="alphaLcParenR"/>
            </a:pPr>
            <a:r>
              <a:rPr lang="pt-BR" sz="1200" dirty="0" smtClean="0"/>
              <a:t>k-NN(R1</a:t>
            </a:r>
            <a:r>
              <a:rPr lang="pt-BR" sz="1200" dirty="0"/>
              <a:t>): ABList(R1) = (R4, R3</a:t>
            </a:r>
            <a:r>
              <a:rPr lang="pt-BR" sz="1200" dirty="0" smtClean="0"/>
              <a:t>)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400" dirty="0" smtClean="0"/>
              <a:t>k-NN(R4</a:t>
            </a:r>
            <a:r>
              <a:rPr lang="pt-BR" sz="1400" dirty="0"/>
              <a:t>): NList = {(h, 17), (d, 59), (g, 81</a:t>
            </a:r>
            <a:r>
              <a:rPr lang="pt-BR" sz="1400" dirty="0" smtClean="0"/>
              <a:t>)}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600" dirty="0" smtClean="0"/>
              <a:t>k-NN(R3</a:t>
            </a:r>
            <a:r>
              <a:rPr lang="pt-BR" sz="1600" dirty="0"/>
              <a:t>): NList = {(h, 17), (a, 17), (b, 48</a:t>
            </a:r>
            <a:r>
              <a:rPr lang="pt-BR" sz="1600" dirty="0" smtClean="0"/>
              <a:t>)}</a:t>
            </a:r>
          </a:p>
          <a:p>
            <a:pPr marL="683514" lvl="1" indent="-400050">
              <a:buFont typeface="+mj-lt"/>
              <a:buAutoNum type="alphaLcParenR"/>
            </a:pPr>
            <a:r>
              <a:rPr lang="pt-BR" sz="1800" dirty="0" smtClean="0"/>
              <a:t>k-NN(R2</a:t>
            </a:r>
            <a:r>
              <a:rPr lang="pt-BR" sz="1800" dirty="0"/>
              <a:t>): ABList(R2) = (R5, R6</a:t>
            </a:r>
            <a:r>
              <a:rPr lang="pt-BR" sz="1800" dirty="0" smtClean="0"/>
              <a:t>)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400" dirty="0" smtClean="0"/>
              <a:t>k-NN(R5</a:t>
            </a:r>
            <a:r>
              <a:rPr lang="pt-BR" sz="1400" dirty="0"/>
              <a:t>): NList = {(h, 17), (a, 17), (i, 21</a:t>
            </a:r>
            <a:r>
              <a:rPr lang="pt-BR" sz="1400" dirty="0" smtClean="0"/>
              <a:t>)}</a:t>
            </a:r>
          </a:p>
          <a:p>
            <a:pPr marL="921258" lvl="2" indent="-400050">
              <a:buFont typeface="+mj-lt"/>
              <a:buAutoNum type="romanLcPeriod"/>
            </a:pPr>
            <a:r>
              <a:rPr lang="en-US" sz="1600" dirty="0" smtClean="0"/>
              <a:t>k-NN(R6</a:t>
            </a:r>
            <a:r>
              <a:rPr lang="en-US" sz="1600" dirty="0"/>
              <a:t>): d(q, R6) </a:t>
            </a:r>
            <a:r>
              <a:rPr lang="en-US" sz="1600" dirty="0" smtClean="0"/>
              <a:t>≥ </a:t>
            </a:r>
            <a:r>
              <a:rPr lang="en-US" sz="1600" dirty="0"/>
              <a:t>21, so this invocation does not occur</a:t>
            </a:r>
            <a:r>
              <a:rPr lang="en-US" sz="1600" dirty="0" smtClean="0"/>
              <a:t>.</a:t>
            </a:r>
            <a:endParaRPr lang="pt-BR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Action Button: Custom 10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Action Button: Custom 19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Custom 20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ction Button: Custom 21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Custom 22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Custom 23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ction Button: Custom 24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ction Button: Custom 25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841" y="521970"/>
            <a:ext cx="1871237" cy="1786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967" y="2362200"/>
            <a:ext cx="2726870" cy="2288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398" y="2971801"/>
            <a:ext cx="8382002" cy="3047999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3 neighbors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 smtClean="0"/>
              <a:t>k-NN(R0</a:t>
            </a:r>
            <a:r>
              <a:rPr lang="pt-BR" sz="1600" dirty="0"/>
              <a:t>): ABList(R0) = (R1, R2</a:t>
            </a:r>
            <a:r>
              <a:rPr lang="pt-BR" sz="1600" dirty="0" smtClean="0"/>
              <a:t>)</a:t>
            </a:r>
          </a:p>
          <a:p>
            <a:pPr marL="626364" lvl="1" indent="-342900">
              <a:buFont typeface="+mj-lt"/>
              <a:buAutoNum type="alphaLcParenR"/>
            </a:pPr>
            <a:r>
              <a:rPr lang="pt-BR" sz="1200" dirty="0" smtClean="0"/>
              <a:t>k-NN(R1</a:t>
            </a:r>
            <a:r>
              <a:rPr lang="pt-BR" sz="1200" dirty="0"/>
              <a:t>): ABList(R1) = (R4, R3</a:t>
            </a:r>
            <a:r>
              <a:rPr lang="pt-BR" sz="1200" dirty="0" smtClean="0"/>
              <a:t>)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400" dirty="0" smtClean="0"/>
              <a:t>k-NN(R4</a:t>
            </a:r>
            <a:r>
              <a:rPr lang="pt-BR" sz="1400" dirty="0"/>
              <a:t>): NList = {(h, 17), (d, 59), (g, 81</a:t>
            </a:r>
            <a:r>
              <a:rPr lang="pt-BR" sz="1400" dirty="0" smtClean="0"/>
              <a:t>)}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600" dirty="0" smtClean="0"/>
              <a:t>k-NN(R3</a:t>
            </a:r>
            <a:r>
              <a:rPr lang="pt-BR" sz="1600" dirty="0"/>
              <a:t>): NList = {(h, 17), (a, 17), (b, 48</a:t>
            </a:r>
            <a:r>
              <a:rPr lang="pt-BR" sz="1600" dirty="0" smtClean="0"/>
              <a:t>)}</a:t>
            </a:r>
          </a:p>
          <a:p>
            <a:pPr marL="683514" lvl="1" indent="-400050">
              <a:buFont typeface="+mj-lt"/>
              <a:buAutoNum type="alphaLcParenR"/>
            </a:pPr>
            <a:r>
              <a:rPr lang="pt-BR" sz="1800" dirty="0" smtClean="0"/>
              <a:t>k-NN(R2</a:t>
            </a:r>
            <a:r>
              <a:rPr lang="pt-BR" sz="1800" dirty="0"/>
              <a:t>): ABList(R2) = (R5, R6</a:t>
            </a:r>
            <a:r>
              <a:rPr lang="pt-BR" sz="1800" dirty="0" smtClean="0"/>
              <a:t>)</a:t>
            </a:r>
          </a:p>
          <a:p>
            <a:pPr marL="921258" lvl="2" indent="-400050">
              <a:buFont typeface="+mj-lt"/>
              <a:buAutoNum type="romanLcPeriod"/>
            </a:pPr>
            <a:r>
              <a:rPr lang="pt-BR" sz="1400" dirty="0" smtClean="0"/>
              <a:t>k-NN(R5</a:t>
            </a:r>
            <a:r>
              <a:rPr lang="pt-BR" sz="1400" dirty="0"/>
              <a:t>): NList = {(h, 17), (a, 17), (i, 21</a:t>
            </a:r>
            <a:r>
              <a:rPr lang="pt-BR" sz="1400" dirty="0" smtClean="0"/>
              <a:t>)}</a:t>
            </a:r>
          </a:p>
          <a:p>
            <a:pPr marL="921258" lvl="2" indent="-400050">
              <a:buFont typeface="+mj-lt"/>
              <a:buAutoNum type="romanLcPeriod"/>
            </a:pPr>
            <a:r>
              <a:rPr lang="en-US" sz="1600" dirty="0" smtClean="0"/>
              <a:t>k-NN(R6</a:t>
            </a:r>
            <a:r>
              <a:rPr lang="en-US" sz="1600" dirty="0"/>
              <a:t>): d(q, R6) </a:t>
            </a:r>
            <a:r>
              <a:rPr lang="en-US" sz="1600" dirty="0" smtClean="0"/>
              <a:t>≥ </a:t>
            </a:r>
            <a:r>
              <a:rPr lang="en-US" sz="1600" dirty="0"/>
              <a:t>21, so this invocation does not occur.</a:t>
            </a:r>
          </a:p>
          <a:p>
            <a:pPr marL="0" indent="0">
              <a:buNone/>
            </a:pPr>
            <a:r>
              <a:rPr lang="en-US" sz="1600" dirty="0"/>
              <a:t>{(h, 17), (a, 17), (</a:t>
            </a:r>
            <a:r>
              <a:rPr lang="en-US" sz="1600" dirty="0" err="1"/>
              <a:t>i</a:t>
            </a:r>
            <a:r>
              <a:rPr lang="en-US" sz="1600" dirty="0"/>
              <a:t>, 21)} is returned as the 3 nearest </a:t>
            </a:r>
            <a:r>
              <a:rPr lang="en-US" sz="1600" dirty="0" smtClean="0"/>
              <a:t>neighbors </a:t>
            </a:r>
            <a:r>
              <a:rPr lang="en-US" sz="1600" dirty="0"/>
              <a:t>of q.</a:t>
            </a:r>
            <a:endParaRPr lang="pt-BR" sz="1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3317528" y="533400"/>
            <a:ext cx="3395019" cy="1263176"/>
            <a:chOff x="2736253" y="1127498"/>
            <a:chExt cx="3492018" cy="1074866"/>
          </a:xfrm>
        </p:grpSpPr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253" y="1127498"/>
              <a:ext cx="3492018" cy="1074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Action Button: Custom 11">
              <a:hlinkClick r:id="" action="ppaction://noaction" highlightClick="1"/>
            </p:cNvPr>
            <p:cNvSpPr/>
            <p:nvPr/>
          </p:nvSpPr>
          <p:spPr>
            <a:xfrm>
              <a:off x="4016435" y="1170493"/>
              <a:ext cx="245013" cy="171979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Custom 12">
              <a:hlinkClick r:id="" action="ppaction://noaction" highlightClick="1"/>
            </p:cNvPr>
            <p:cNvSpPr/>
            <p:nvPr/>
          </p:nvSpPr>
          <p:spPr>
            <a:xfrm>
              <a:off x="3122762" y="1557445"/>
              <a:ext cx="232913" cy="171979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Custom 13">
              <a:hlinkClick r:id="" action="ppaction://noaction" highlightClick="1"/>
            </p:cNvPr>
            <p:cNvSpPr/>
            <p:nvPr/>
          </p:nvSpPr>
          <p:spPr>
            <a:xfrm>
              <a:off x="2736253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Custom 14">
              <a:hlinkClick r:id="" action="ppaction://noaction" highlightClick="1"/>
            </p:cNvPr>
            <p:cNvSpPr/>
            <p:nvPr/>
          </p:nvSpPr>
          <p:spPr>
            <a:xfrm>
              <a:off x="5037826" y="1578942"/>
              <a:ext cx="232913" cy="128984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Custom 15">
              <a:hlinkClick r:id="" action="ppaction://noaction" highlightClick="1"/>
            </p:cNvPr>
            <p:cNvSpPr/>
            <p:nvPr/>
          </p:nvSpPr>
          <p:spPr>
            <a:xfrm>
              <a:off x="3536829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Custom 16">
              <a:hlinkClick r:id="" action="ppaction://noaction" highlightClick="1"/>
            </p:cNvPr>
            <p:cNvSpPr/>
            <p:nvPr/>
          </p:nvSpPr>
          <p:spPr>
            <a:xfrm>
              <a:off x="4623758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ction Button: Custom 17">
              <a:hlinkClick r:id="" action="ppaction://noaction" highlightClick="1"/>
            </p:cNvPr>
            <p:cNvSpPr/>
            <p:nvPr/>
          </p:nvSpPr>
          <p:spPr>
            <a:xfrm>
              <a:off x="5451894" y="1987391"/>
              <a:ext cx="232913" cy="128984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7614" y="545152"/>
            <a:ext cx="2692786" cy="2502848"/>
            <a:chOff x="507614" y="545152"/>
            <a:chExt cx="2692786" cy="2502848"/>
          </a:xfrm>
        </p:grpSpPr>
        <p:pic>
          <p:nvPicPr>
            <p:cNvPr id="20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14" y="545152"/>
              <a:ext cx="2692786" cy="2502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Action Button: Custom 20">
              <a:hlinkClick r:id="" action="ppaction://noaction" highlightClick="1"/>
            </p:cNvPr>
            <p:cNvSpPr/>
            <p:nvPr/>
          </p:nvSpPr>
          <p:spPr>
            <a:xfrm>
              <a:off x="582714" y="753723"/>
              <a:ext cx="2478314" cy="2085706"/>
            </a:xfrm>
            <a:prstGeom prst="actionButtonBlank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ction Button: Custom 21">
              <a:hlinkClick r:id="" action="ppaction://noaction" highlightClick="1"/>
            </p:cNvPr>
            <p:cNvSpPr/>
            <p:nvPr/>
          </p:nvSpPr>
          <p:spPr>
            <a:xfrm>
              <a:off x="626523" y="788484"/>
              <a:ext cx="1908802" cy="1802316"/>
            </a:xfrm>
            <a:prstGeom prst="actionButtonBlank">
              <a:avLst/>
            </a:prstGeom>
            <a:noFill/>
            <a:ln>
              <a:solidFill>
                <a:srgbClr val="7829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Custom 22">
              <a:hlinkClick r:id="" action="ppaction://noaction" highlightClick="1"/>
            </p:cNvPr>
            <p:cNvSpPr/>
            <p:nvPr/>
          </p:nvSpPr>
          <p:spPr>
            <a:xfrm>
              <a:off x="1615346" y="823247"/>
              <a:ext cx="879301" cy="921187"/>
            </a:xfrm>
            <a:prstGeom prst="actionButtonBlank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Custom 23">
              <a:hlinkClick r:id="" action="ppaction://noaction" highlightClick="1"/>
            </p:cNvPr>
            <p:cNvSpPr/>
            <p:nvPr/>
          </p:nvSpPr>
          <p:spPr>
            <a:xfrm>
              <a:off x="663136" y="1414196"/>
              <a:ext cx="1046086" cy="1112377"/>
            </a:xfrm>
            <a:prstGeom prst="actionButtonBlank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ction Button: Custom 24">
              <a:hlinkClick r:id="" action="ppaction://noaction" highlightClick="1"/>
            </p:cNvPr>
            <p:cNvSpPr/>
            <p:nvPr/>
          </p:nvSpPr>
          <p:spPr>
            <a:xfrm>
              <a:off x="1408819" y="1588006"/>
              <a:ext cx="1605275" cy="1212319"/>
            </a:xfrm>
            <a:prstGeom prst="actionButtonBlank">
              <a:avLst/>
            </a:prstGeom>
            <a:noFill/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ction Button: Custom 25">
              <a:hlinkClick r:id="" action="ppaction://noaction" highlightClick="1"/>
            </p:cNvPr>
            <p:cNvSpPr/>
            <p:nvPr/>
          </p:nvSpPr>
          <p:spPr>
            <a:xfrm>
              <a:off x="1460457" y="1635809"/>
              <a:ext cx="1351808" cy="1112377"/>
            </a:xfrm>
            <a:prstGeom prst="actionButtonBlank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Action Button: Custom 26">
              <a:hlinkClick r:id="" action="ppaction://noaction" highlightClick="1"/>
            </p:cNvPr>
            <p:cNvSpPr/>
            <p:nvPr/>
          </p:nvSpPr>
          <p:spPr>
            <a:xfrm>
              <a:off x="2375728" y="1644492"/>
              <a:ext cx="600804" cy="1112377"/>
            </a:xfrm>
            <a:prstGeom prst="actionButtonBlank">
              <a:avLst/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k-NN pruning strategies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02920" y="530352"/>
                <a:ext cx="8183880" cy="4727448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dirty="0" smtClean="0"/>
                  <a:t>S1:  </a:t>
                </a:r>
                <a:endParaRPr lang="en-US" b="0" i="1" dirty="0" smtClean="0">
                  <a:latin typeface="Cambria Math"/>
                </a:endParaRPr>
              </a:p>
              <a:p>
                <a:pPr lvl="1"/>
                <a:r>
                  <a:rPr lang="en-US" b="0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𝑀𝐼𝑁𝐷𝐼𝑆𝑇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𝑀𝐼𝑁𝑀𝐴𝑋𝐷𝐼𝑆𝑇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 smtClean="0"/>
                  <a:t> then remove r from ABL</a:t>
                </a:r>
              </a:p>
              <a:p>
                <a:pPr lvl="1">
                  <a:buFont typeface="Verdana" pitchFamily="34" charset="0"/>
                  <a:buChar char="–"/>
                </a:pPr>
                <a:r>
                  <a:rPr lang="en-US" dirty="0" smtClean="0"/>
                  <a:t> Only useful for k = 1</a:t>
                </a:r>
              </a:p>
              <a:p>
                <a:r>
                  <a:rPr lang="en-US" dirty="0" smtClean="0"/>
                  <a:t>S2:</a:t>
                </a:r>
              </a:p>
              <a:p>
                <a:pPr lvl="1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𝐷𝐼𝑆𝑇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𝑜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𝑀𝐼𝑁𝑀𝐴𝑋𝐷𝐼𝑆𝑇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</m:d>
                  </m:oMath>
                </a14:m>
                <a:r>
                  <a:rPr lang="en-US" b="0" dirty="0" smtClean="0">
                    <a:ea typeface="Cambria Math"/>
                  </a:rPr>
                  <a:t> t</a:t>
                </a:r>
                <a:r>
                  <a:rPr lang="en-US" dirty="0" smtClean="0"/>
                  <a:t>hen remove o from ABL</a:t>
                </a:r>
              </a:p>
              <a:p>
                <a:pPr lvl="1"/>
                <a:r>
                  <a:rPr lang="en-US" dirty="0"/>
                  <a:t>b</a:t>
                </a:r>
                <a:r>
                  <a:rPr lang="en-US" dirty="0" smtClean="0"/>
                  <a:t>ecause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∃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𝑜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, 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𝑜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: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𝐷𝐼𝑆𝑇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𝑜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𝐷𝐼𝑆𝑇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𝑜</m:t>
                        </m:r>
                      </m:e>
                    </m:d>
                  </m:oMath>
                </a14:m>
                <a:r>
                  <a:rPr lang="en-US" b="0" dirty="0" smtClean="0">
                    <a:ea typeface="Cambria Math"/>
                  </a:rPr>
                  <a:t> </a:t>
                </a:r>
                <a:br>
                  <a:rPr lang="en-US" b="0" dirty="0" smtClean="0">
                    <a:ea typeface="Cambria Math"/>
                  </a:rPr>
                </a:br>
                <a:r>
                  <a:rPr lang="en-US" sz="1400" dirty="0" smtClean="0"/>
                  <a:t>(Theorem 2 in [</a:t>
                </a:r>
                <a:r>
                  <a:rPr lang="en-US" sz="1400" dirty="0" err="1" smtClean="0"/>
                  <a:t>Roussopoulos</a:t>
                </a:r>
                <a:r>
                  <a:rPr lang="en-US" sz="1400" dirty="0" smtClean="0"/>
                  <a:t> et al. 1995])</a:t>
                </a:r>
                <a:endParaRPr lang="en-US" dirty="0" smtClean="0"/>
              </a:p>
              <a:p>
                <a:pPr lvl="1">
                  <a:buFont typeface="Verdana" pitchFamily="34" charset="0"/>
                  <a:buChar char="–"/>
                </a:pPr>
                <a:r>
                  <a:rPr lang="en-US" dirty="0" smtClean="0"/>
                  <a:t>Puzzling intension;</a:t>
                </a:r>
              </a:p>
              <a:p>
                <a:pPr lvl="1">
                  <a:buFont typeface="Verdana" pitchFamily="34" charset="0"/>
                  <a:buChar char="–"/>
                </a:pPr>
                <a:r>
                  <a:rPr lang="en-US" dirty="0" smtClean="0"/>
                  <a:t>Expensive access + expensive calculation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𝐷𝐼𝑆𝑇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𝑞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𝑜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>
                  <a:buFont typeface="Verdana" pitchFamily="34" charset="0"/>
                  <a:buChar char="–"/>
                </a:pPr>
                <a:r>
                  <a:rPr lang="en-US" dirty="0" smtClean="0"/>
                  <a:t>Discards nearest object in a </a:t>
                </a:r>
                <a:r>
                  <a:rPr lang="en-US" dirty="0" err="1" smtClean="0"/>
                  <a:t>subtree</a:t>
                </a:r>
                <a:r>
                  <a:rPr lang="en-US" dirty="0" smtClean="0"/>
                  <a:t> s, but the object will be discarded anyway as the better candidate replaces it anyway.</a:t>
                </a:r>
              </a:p>
              <a:p>
                <a:pPr lvl="1"/>
                <a:endParaRPr lang="en-US" dirty="0" smtClean="0"/>
              </a:p>
              <a:p>
                <a:r>
                  <a:rPr lang="en-US" dirty="0" smtClean="0"/>
                  <a:t>S3:</a:t>
                </a:r>
              </a:p>
              <a:p>
                <a:pPr lvl="1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𝑀𝐼𝑁𝐷𝐼𝑆𝑇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</a:rPr>
                      <m:t>𝑁𝑒𝑎𝑟𝑒𝑠𝑡𝐿𝑖𝑠𝑡</m:t>
                    </m:r>
                    <m:r>
                      <a:rPr lang="en-US" b="0" i="1" smtClean="0">
                        <a:latin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</a:rPr>
                      <m:t>𝑀𝑎𝑥𝐷𝑖𝑠𝑡</m:t>
                    </m:r>
                  </m:oMath>
                </a14:m>
                <a:r>
                  <a:rPr lang="en-US" dirty="0" smtClean="0"/>
                  <a:t> then remove r from ABL</a:t>
                </a:r>
              </a:p>
              <a:p>
                <a:pPr lvl="1">
                  <a:buFont typeface="Verdana" pitchFamily="34" charset="0"/>
                  <a:buChar char="–"/>
                </a:pPr>
                <a:r>
                  <a:rPr lang="en-US" dirty="0" smtClean="0"/>
                  <a:t>S1 = S3, because S3 eliminates </a:t>
                </a:r>
                <a:r>
                  <a:rPr lang="en-US" dirty="0" smtClean="0">
                    <a:latin typeface="Verdana"/>
                    <a:ea typeface="Verdana"/>
                    <a:cs typeface="Verdana"/>
                  </a:rPr>
                  <a:t>≥</a:t>
                </a:r>
                <a:r>
                  <a:rPr lang="en-US" dirty="0" smtClean="0"/>
                  <a:t> rectangles as S1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" y="530352"/>
                <a:ext cx="8183880" cy="4727448"/>
              </a:xfrm>
              <a:blipFill rotWithShape="1">
                <a:blip r:embed="rId2"/>
                <a:stretch>
                  <a:fillRect t="-1160" r="-13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4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Incremental algorithm will generally achieve more pruning than k-NN, but never less.</a:t>
            </a:r>
          </a:p>
          <a:p>
            <a:r>
              <a:rPr lang="en-US" dirty="0" smtClean="0"/>
              <a:t>When nearest is found, additional few can be retrieved with virtually no additional work</a:t>
            </a:r>
          </a:p>
          <a:p>
            <a:r>
              <a:rPr lang="en-US" dirty="0" smtClean="0"/>
              <a:t>Optimization for memory/disk based priority queue when</a:t>
            </a:r>
          </a:p>
          <a:p>
            <a:pPr lvl="1"/>
            <a:r>
              <a:rPr lang="en-US" dirty="0" smtClean="0"/>
              <a:t>Large number of dimensions</a:t>
            </a:r>
          </a:p>
          <a:p>
            <a:pPr lvl="1"/>
            <a:r>
              <a:rPr lang="en-US" dirty="0" smtClean="0"/>
              <a:t>Complex objects (not points)</a:t>
            </a:r>
          </a:p>
          <a:p>
            <a:pPr lvl="1"/>
            <a:r>
              <a:rPr lang="en-US" dirty="0" smtClean="0"/>
              <a:t>Very skewed data distributions</a:t>
            </a:r>
          </a:p>
          <a:p>
            <a:r>
              <a:rPr lang="en-US" dirty="0" smtClean="0"/>
              <a:t>Better performance in experiments (execution time, disk I/O, number of distance computations, varying sizes of data sets)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2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7984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Incremental algorithm: </a:t>
            </a:r>
            <a:endParaRPr lang="en-US" b="1" dirty="0" smtClean="0"/>
          </a:p>
          <a:p>
            <a:pPr lvl="1"/>
            <a:r>
              <a:rPr lang="en-US" dirty="0" smtClean="0"/>
              <a:t>Finding </a:t>
            </a:r>
            <a:r>
              <a:rPr lang="en-US" dirty="0"/>
              <a:t>the next nearest </a:t>
            </a:r>
            <a:r>
              <a:rPr lang="en-US" dirty="0" smtClean="0"/>
              <a:t>neighbor one-by-one.</a:t>
            </a:r>
          </a:p>
          <a:p>
            <a:pPr lvl="1"/>
            <a:r>
              <a:rPr lang="en-US" dirty="0" smtClean="0"/>
              <a:t>No </a:t>
            </a:r>
            <a:r>
              <a:rPr lang="en-US" dirty="0"/>
              <a:t>need to start from scratch when finding the </a:t>
            </a:r>
            <a:r>
              <a:rPr lang="en-US" dirty="0" smtClean="0"/>
              <a:t>k+1</a:t>
            </a:r>
            <a:r>
              <a:rPr lang="en-US" baseline="30000" dirty="0" smtClean="0"/>
              <a:t>st</a:t>
            </a:r>
            <a:r>
              <a:rPr lang="en-US" dirty="0" smtClean="0"/>
              <a:t> neighbor</a:t>
            </a:r>
            <a:r>
              <a:rPr lang="en-US" dirty="0"/>
              <a:t>.</a:t>
            </a:r>
          </a:p>
          <a:p>
            <a:r>
              <a:rPr lang="en-US" b="1" dirty="0" smtClean="0"/>
              <a:t>k-NN </a:t>
            </a:r>
            <a:r>
              <a:rPr lang="en-US" b="1" dirty="0"/>
              <a:t>algorithm: </a:t>
            </a:r>
            <a:endParaRPr lang="en-US" b="1" dirty="0" smtClean="0"/>
          </a:p>
          <a:p>
            <a:pPr lvl="1"/>
            <a:r>
              <a:rPr lang="en-US" dirty="0" smtClean="0"/>
              <a:t>Using </a:t>
            </a:r>
            <a:r>
              <a:rPr lang="en-US" dirty="0"/>
              <a:t>a predefined </a:t>
            </a:r>
            <a:r>
              <a:rPr lang="en-US" dirty="0" smtClean="0"/>
              <a:t>k.</a:t>
            </a:r>
          </a:p>
          <a:p>
            <a:pPr lvl="1"/>
            <a:r>
              <a:rPr lang="en-US" dirty="0" smtClean="0"/>
              <a:t>Has </a:t>
            </a:r>
            <a:r>
              <a:rPr lang="en-US" dirty="0"/>
              <a:t>to redo the whole execution when </a:t>
            </a:r>
            <a:r>
              <a:rPr lang="en-US" dirty="0" smtClean="0"/>
              <a:t>wants </a:t>
            </a:r>
            <a:r>
              <a:rPr lang="en-US" dirty="0"/>
              <a:t>to find the </a:t>
            </a:r>
            <a:r>
              <a:rPr lang="en-US" dirty="0" smtClean="0"/>
              <a:t>k+1</a:t>
            </a:r>
            <a:r>
              <a:rPr lang="en-US" baseline="30000" dirty="0" smtClean="0"/>
              <a:t>st</a:t>
            </a:r>
            <a:r>
              <a:rPr lang="en-US" dirty="0" smtClean="0"/>
              <a:t> neighbor </a:t>
            </a:r>
            <a:r>
              <a:rPr lang="en-US" dirty="0"/>
              <a:t>after having found the k nearest </a:t>
            </a:r>
            <a:r>
              <a:rPr lang="en-US" dirty="0" smtClean="0"/>
              <a:t>neighbors.</a:t>
            </a:r>
          </a:p>
          <a:p>
            <a:pPr lvl="1"/>
            <a:endParaRPr lang="en-US" dirty="0" smtClean="0"/>
          </a:p>
          <a:p>
            <a:r>
              <a:rPr lang="en-US" dirty="0"/>
              <a:t>The incremental approach generally performs much better.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51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3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67482" cy="4187952"/>
          </a:xfrm>
        </p:spPr>
        <p:txBody>
          <a:bodyPr/>
          <a:lstStyle/>
          <a:p>
            <a:r>
              <a:rPr lang="en-US" dirty="0" smtClean="0"/>
              <a:t>Assume </a:t>
            </a:r>
            <a:r>
              <a:rPr lang="en-US" b="1" dirty="0"/>
              <a:t>n </a:t>
            </a:r>
            <a:r>
              <a:rPr lang="en-US" dirty="0"/>
              <a:t>cities, a query city </a:t>
            </a:r>
            <a:r>
              <a:rPr lang="en-US" b="1" dirty="0"/>
              <a:t>q</a:t>
            </a:r>
            <a:r>
              <a:rPr lang="en-US" dirty="0"/>
              <a:t>.</a:t>
            </a:r>
          </a:p>
          <a:p>
            <a:r>
              <a:rPr lang="en-US" dirty="0" smtClean="0"/>
              <a:t>Primary </a:t>
            </a:r>
            <a:r>
              <a:rPr lang="en-US" dirty="0"/>
              <a:t>query: </a:t>
            </a:r>
            <a:r>
              <a:rPr lang="en-US" dirty="0" smtClean="0"/>
              <a:t>Find the </a:t>
            </a:r>
            <a:r>
              <a:rPr lang="en-US" b="1" dirty="0" smtClean="0"/>
              <a:t>k </a:t>
            </a:r>
            <a:r>
              <a:rPr lang="en-US" dirty="0" smtClean="0"/>
              <a:t>cities closest to </a:t>
            </a:r>
            <a:r>
              <a:rPr lang="en-US" b="1" dirty="0" smtClean="0"/>
              <a:t>q</a:t>
            </a:r>
            <a:r>
              <a:rPr lang="en-US" dirty="0" smtClean="0"/>
              <a:t>.</a:t>
            </a:r>
          </a:p>
          <a:p>
            <a:r>
              <a:rPr lang="en-US" dirty="0"/>
              <a:t>But what if we put a secondary requirement</a:t>
            </a:r>
            <a:r>
              <a:rPr lang="en-US" dirty="0" smtClean="0"/>
              <a:t>, that </a:t>
            </a:r>
            <a:r>
              <a:rPr lang="en-US" dirty="0"/>
              <a:t>a reported city has &gt; 1M citizens.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683" y="2971800"/>
            <a:ext cx="2904719" cy="290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3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k-NN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How </a:t>
            </a:r>
            <a:r>
              <a:rPr lang="en-US" dirty="0"/>
              <a:t>to choose an appropriate value of k?</a:t>
            </a:r>
          </a:p>
          <a:p>
            <a:pPr lvl="1"/>
            <a:r>
              <a:rPr lang="en-US" dirty="0" smtClean="0"/>
              <a:t>Repeat </a:t>
            </a:r>
            <a:r>
              <a:rPr lang="en-US" dirty="0"/>
              <a:t>redundant calculations if m &gt; k </a:t>
            </a:r>
            <a:r>
              <a:rPr lang="en-US" dirty="0" smtClean="0"/>
              <a:t>neighbors </a:t>
            </a:r>
            <a:r>
              <a:rPr lang="en-US" dirty="0"/>
              <a:t>are needed</a:t>
            </a:r>
            <a:r>
              <a:rPr lang="en-US" dirty="0" smtClean="0"/>
              <a:t>.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Incremental NN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Neighbors </a:t>
            </a:r>
            <a:r>
              <a:rPr lang="en-US" dirty="0"/>
              <a:t>are found one-by-one as needed.</a:t>
            </a:r>
          </a:p>
          <a:p>
            <a:pPr lvl="1"/>
            <a:r>
              <a:rPr lang="en-US" dirty="0" smtClean="0"/>
              <a:t>The k+1</a:t>
            </a:r>
            <a:r>
              <a:rPr lang="en-US" baseline="30000" dirty="0" smtClean="0"/>
              <a:t>st</a:t>
            </a:r>
            <a:r>
              <a:rPr lang="en-US" dirty="0" smtClean="0"/>
              <a:t> neighbor </a:t>
            </a:r>
            <a:r>
              <a:rPr lang="en-US" dirty="0"/>
              <a:t>can be found without recalculating the first </a:t>
            </a:r>
            <a:r>
              <a:rPr lang="en-US" dirty="0" smtClean="0"/>
              <a:t>k NN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3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NN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773" y="3200400"/>
            <a:ext cx="5141027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Incremental NN is for general spatial indexes, but examples are for R-Tree indexing technique.</a:t>
            </a:r>
            <a:endParaRPr lang="en-US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38400"/>
            <a:ext cx="2732212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Action Button: Custom 11">
            <a:hlinkClick r:id="" action="ppaction://noaction" highlightClick="1"/>
          </p:cNvPr>
          <p:cNvSpPr/>
          <p:nvPr/>
        </p:nvSpPr>
        <p:spPr>
          <a:xfrm>
            <a:off x="5430486" y="3276600"/>
            <a:ext cx="360714" cy="304800"/>
          </a:xfrm>
          <a:prstGeom prst="actionButtonBlank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Custom 12">
            <a:hlinkClick r:id="" action="ppaction://noaction" highlightClick="1"/>
          </p:cNvPr>
          <p:cNvSpPr/>
          <p:nvPr/>
        </p:nvSpPr>
        <p:spPr>
          <a:xfrm>
            <a:off x="685800" y="2667000"/>
            <a:ext cx="2514600" cy="2286000"/>
          </a:xfrm>
          <a:prstGeom prst="actionButtonBlank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4114800" y="3962400"/>
            <a:ext cx="342900" cy="304800"/>
          </a:xfrm>
          <a:prstGeom prst="actionButtonBlank">
            <a:avLst/>
          </a:prstGeom>
          <a:noFill/>
          <a:ln>
            <a:solidFill>
              <a:srgbClr val="7829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730250" y="2705100"/>
            <a:ext cx="1936750" cy="1943100"/>
          </a:xfrm>
          <a:prstGeom prst="actionButtonBlank">
            <a:avLst/>
          </a:prstGeom>
          <a:noFill/>
          <a:ln>
            <a:solidFill>
              <a:srgbClr val="7829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3545773" y="4724400"/>
            <a:ext cx="342900" cy="228600"/>
          </a:xfrm>
          <a:prstGeom prst="actionButtonBlank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" action="ppaction://noaction" highlightClick="1"/>
          </p:cNvPr>
          <p:cNvSpPr/>
          <p:nvPr/>
        </p:nvSpPr>
        <p:spPr>
          <a:xfrm>
            <a:off x="1733550" y="2743200"/>
            <a:ext cx="892175" cy="1009650"/>
          </a:xfrm>
          <a:prstGeom prst="actionButtonBlank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ction Button: Custom 22">
            <a:hlinkClick r:id="" action="ppaction://noaction" highlightClick="1"/>
          </p:cNvPr>
          <p:cNvSpPr/>
          <p:nvPr/>
        </p:nvSpPr>
        <p:spPr>
          <a:xfrm>
            <a:off x="6934200" y="4000500"/>
            <a:ext cx="342900" cy="228600"/>
          </a:xfrm>
          <a:prstGeom prst="actionButtonBlank">
            <a:avLst/>
          </a:prstGeom>
          <a:noFill/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ction Button: Custom 23">
            <a:hlinkClick r:id="" action="ppaction://noaction" highlightClick="1"/>
          </p:cNvPr>
          <p:cNvSpPr/>
          <p:nvPr/>
        </p:nvSpPr>
        <p:spPr>
          <a:xfrm>
            <a:off x="4724400" y="4724400"/>
            <a:ext cx="342900" cy="228600"/>
          </a:xfrm>
          <a:prstGeom prst="actionButtonBlank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ction Button: Custom 24">
            <a:hlinkClick r:id="" action="ppaction://noaction" highlightClick="1"/>
          </p:cNvPr>
          <p:cNvSpPr/>
          <p:nvPr/>
        </p:nvSpPr>
        <p:spPr>
          <a:xfrm>
            <a:off x="6324600" y="4724400"/>
            <a:ext cx="342900" cy="228600"/>
          </a:xfrm>
          <a:prstGeom prst="actionButtonBlank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ction Button: Custom 25">
            <a:hlinkClick r:id="" action="ppaction://noaction" highlightClick="1"/>
          </p:cNvPr>
          <p:cNvSpPr/>
          <p:nvPr/>
        </p:nvSpPr>
        <p:spPr>
          <a:xfrm>
            <a:off x="7543800" y="4724400"/>
            <a:ext cx="342900" cy="228600"/>
          </a:xfrm>
          <a:prstGeom prst="actionButtonBlank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" action="ppaction://noaction" highlightClick="1"/>
          </p:cNvPr>
          <p:cNvSpPr/>
          <p:nvPr/>
        </p:nvSpPr>
        <p:spPr>
          <a:xfrm>
            <a:off x="767399" y="3390900"/>
            <a:ext cx="1061402" cy="1219200"/>
          </a:xfrm>
          <a:prstGeom prst="actionButtonBlank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ction Button: Custom 18">
            <a:hlinkClick r:id="" action="ppaction://noaction" highlightClick="1"/>
          </p:cNvPr>
          <p:cNvSpPr/>
          <p:nvPr/>
        </p:nvSpPr>
        <p:spPr>
          <a:xfrm>
            <a:off x="1524000" y="3581400"/>
            <a:ext cx="1628778" cy="1328740"/>
          </a:xfrm>
          <a:prstGeom prst="actionButtonBlank">
            <a:avLst/>
          </a:prstGeom>
          <a:noFill/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ction Button: Custom 19">
            <a:hlinkClick r:id="" action="ppaction://noaction" highlightClick="1"/>
          </p:cNvPr>
          <p:cNvSpPr/>
          <p:nvPr/>
        </p:nvSpPr>
        <p:spPr>
          <a:xfrm>
            <a:off x="1576393" y="3633793"/>
            <a:ext cx="1371600" cy="1219200"/>
          </a:xfrm>
          <a:prstGeom prst="actionButtonBlank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ction Button: Custom 20">
            <a:hlinkClick r:id="" action="ppaction://noaction" highlightClick="1"/>
          </p:cNvPr>
          <p:cNvSpPr/>
          <p:nvPr/>
        </p:nvSpPr>
        <p:spPr>
          <a:xfrm>
            <a:off x="2505066" y="3643311"/>
            <a:ext cx="609600" cy="1219200"/>
          </a:xfrm>
          <a:prstGeom prst="actionButtonBlank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3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Consistent distance function </a:t>
            </a:r>
            <a:r>
              <a:rPr lang="en-US" sz="4800" dirty="0" smtClean="0"/>
              <a:t>d</a:t>
            </a:r>
            <a:endParaRPr lang="en-US" sz="4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02920" y="530352"/>
                <a:ext cx="8183880" cy="4575048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𝑛𝑜𝑑𝑒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𝑜𝑏𝑗𝑒𝑐𝑡</m:t>
                          </m:r>
                        </m:e>
                      </m:d>
                    </m:oMath>
                  </m:oMathPara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∀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𝑆𝑈𝐵𝑇𝑅𝐸𝐸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: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𝑑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𝑞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𝑆𝑈𝐵𝑇𝑅𝐸𝐸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𝑑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𝑞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dirty="0" smtClean="0"/>
              </a:p>
              <a:p>
                <a:pPr marL="0" indent="0" algn="ctr">
                  <a:buNone/>
                </a:pPr>
                <a:r>
                  <a:rPr lang="en-US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or</a:t>
                </a:r>
              </a:p>
              <a:p>
                <a:pPr marL="0" indent="0">
                  <a:buNone/>
                </a:pPr>
                <a:r>
                  <a:rPr lang="en-US" dirty="0" smtClean="0"/>
                  <a:t>If n’ is a child node of n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  <m:r>
                          <a:rPr lang="en-US" b="0" i="1" smtClean="0">
                            <a:latin typeface="Cambria Math"/>
                          </a:rPr>
                          <m:t>, </m:t>
                        </m:r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𝑑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𝑞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 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b="1" dirty="0" smtClean="0"/>
                  <a:t/>
                </a:r>
                <a:br>
                  <a:rPr lang="en-US" b="1" dirty="0" smtClean="0"/>
                </a:br>
                <a:r>
                  <a:rPr lang="en-US" b="1" dirty="0" smtClean="0"/>
                  <a:t>d</a:t>
                </a:r>
                <a:r>
                  <a:rPr lang="en-US" dirty="0" smtClean="0"/>
                  <a:t> function properties:</a:t>
                </a:r>
              </a:p>
              <a:p>
                <a:pPr lvl="1"/>
                <a:r>
                  <a:rPr lang="en-US" dirty="0" smtClean="0"/>
                  <a:t>Non-negativity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Triangle inequality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𝑑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𝑑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𝑑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347472" lvl="1" indent="0">
                  <a:buNone/>
                </a:pPr>
                <a:endParaRPr lang="en-US" dirty="0"/>
              </a:p>
              <a:p>
                <a:pPr marL="64008" indent="0">
                  <a:buNone/>
                </a:pPr>
                <a:r>
                  <a:rPr lang="en-US" sz="2400" dirty="0"/>
                  <a:t>E.g., Euclidean, Manhattan, </a:t>
                </a:r>
                <a:r>
                  <a:rPr lang="en-US" sz="2400" dirty="0" smtClean="0"/>
                  <a:t>Chessboard</a:t>
                </a:r>
                <a:br>
                  <a:rPr lang="en-US" sz="2400" dirty="0" smtClean="0"/>
                </a:br>
                <a:endParaRPr lang="en-US" sz="2400" dirty="0" smtClean="0"/>
              </a:p>
              <a:p>
                <a:pPr marL="406908" indent="-342900">
                  <a:buFont typeface="Verdana" pitchFamily="34" charset="0"/>
                  <a:buChar char="!"/>
                </a:pPr>
                <a:r>
                  <a:rPr lang="en-US" sz="2400" dirty="0" smtClean="0"/>
                  <a:t>A distance from a query object to a node that intersects it is zero</a:t>
                </a:r>
                <a:br>
                  <a:rPr lang="en-US" sz="2400" dirty="0" smtClean="0"/>
                </a:b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𝑞</m:t>
                        </m:r>
                        <m:r>
                          <a:rPr lang="en-US" sz="2400" i="1">
                            <a:latin typeface="Cambria Math"/>
                          </a:rPr>
                          <m:t>,</m:t>
                        </m:r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=0, </m:t>
                    </m:r>
                    <m:r>
                      <a:rPr lang="en-US" sz="2400" i="1">
                        <a:latin typeface="Cambria Math"/>
                      </a:rPr>
                      <m:t>𝑞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endParaRPr lang="en-US" sz="2400" dirty="0"/>
              </a:p>
              <a:p>
                <a:pPr marL="406908" indent="-342900">
                  <a:buFont typeface="Verdana" pitchFamily="34" charset="0"/>
                  <a:buChar char="!"/>
                </a:pPr>
                <a:endParaRPr lang="en-US" sz="2400" dirty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" y="530352"/>
                <a:ext cx="8183880" cy="4575048"/>
              </a:xfrm>
              <a:blipFill rotWithShape="1">
                <a:blip r:embed="rId2"/>
                <a:stretch>
                  <a:fillRect l="-75" r="-8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Top-down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853150"/>
            <a:ext cx="8183880" cy="2252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When the </a:t>
            </a:r>
            <a:r>
              <a:rPr lang="en-US" i="1" dirty="0" smtClean="0"/>
              <a:t>Node</a:t>
            </a:r>
            <a:r>
              <a:rPr lang="en-US" dirty="0" smtClean="0"/>
              <a:t> is found:</a:t>
            </a:r>
          </a:p>
          <a:p>
            <a:r>
              <a:rPr lang="en-US" dirty="0" smtClean="0"/>
              <a:t>the object, closest to the </a:t>
            </a:r>
            <a:r>
              <a:rPr lang="en-US" i="1" dirty="0" err="1" smtClean="0"/>
              <a:t>QueryObject</a:t>
            </a:r>
            <a:r>
              <a:rPr lang="en-US" dirty="0" smtClean="0"/>
              <a:t> might be in </a:t>
            </a:r>
            <a:r>
              <a:rPr lang="en-US" dirty="0"/>
              <a:t>a</a:t>
            </a:r>
            <a:r>
              <a:rPr lang="en-US" dirty="0" smtClean="0"/>
              <a:t>nother node;</a:t>
            </a:r>
          </a:p>
          <a:p>
            <a:r>
              <a:rPr lang="en-US" dirty="0" smtClean="0"/>
              <a:t>it does not help in finding the next nearest node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48640"/>
            <a:ext cx="3886200" cy="2289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9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Replace recursion stack with a </a:t>
            </a:r>
            <a:r>
              <a:rPr lang="en-US" b="1" dirty="0" smtClean="0"/>
              <a:t>priority queue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key</a:t>
            </a:r>
            <a:r>
              <a:rPr lang="en-US" dirty="0"/>
              <a:t> in priority queue is the </a:t>
            </a:r>
            <a:r>
              <a:rPr lang="en-US" b="1" dirty="0"/>
              <a:t>distance</a:t>
            </a:r>
            <a:r>
              <a:rPr lang="en-US" dirty="0"/>
              <a:t> from the query object.</a:t>
            </a:r>
          </a:p>
          <a:p>
            <a:pPr lvl="1"/>
            <a:r>
              <a:rPr lang="en-US" dirty="0" smtClean="0"/>
              <a:t>Use the priority queue for </a:t>
            </a:r>
            <a:r>
              <a:rPr lang="en-US" b="1" dirty="0" smtClean="0"/>
              <a:t>nodes</a:t>
            </a:r>
            <a:r>
              <a:rPr lang="en-US" dirty="0" smtClean="0"/>
              <a:t> and for </a:t>
            </a:r>
            <a:r>
              <a:rPr lang="en-US" b="1" dirty="0" smtClean="0"/>
              <a:t>objects</a:t>
            </a:r>
            <a:r>
              <a:rPr lang="en-US" dirty="0" smtClean="0"/>
              <a:t>!</a:t>
            </a:r>
          </a:p>
          <a:p>
            <a:pPr lvl="1"/>
            <a:r>
              <a:rPr lang="en-US" b="1" dirty="0" smtClean="0"/>
              <a:t>Nodes</a:t>
            </a:r>
            <a:r>
              <a:rPr lang="en-US" dirty="0" smtClean="0"/>
              <a:t> are ordered before </a:t>
            </a:r>
            <a:r>
              <a:rPr lang="en-US" b="1" dirty="0" smtClean="0"/>
              <a:t>objects</a:t>
            </a:r>
            <a:r>
              <a:rPr lang="en-US" dirty="0" smtClean="0"/>
              <a:t> (when distance is the equal)</a:t>
            </a:r>
          </a:p>
          <a:p>
            <a:pPr lvl="2">
              <a:buFont typeface="Verdana" pitchFamily="34" charset="0"/>
              <a:buChar char="»"/>
            </a:pPr>
            <a:r>
              <a:rPr lang="en-US" dirty="0" smtClean="0"/>
              <a:t> no object is reported more than 1 time.</a:t>
            </a:r>
          </a:p>
          <a:p>
            <a:r>
              <a:rPr lang="en-US" dirty="0" smtClean="0"/>
              <a:t>Use </a:t>
            </a:r>
            <a:r>
              <a:rPr lang="en-US" b="1" dirty="0" smtClean="0"/>
              <a:t>best-first</a:t>
            </a:r>
            <a:r>
              <a:rPr lang="en-US" i="1" dirty="0" smtClean="0"/>
              <a:t> </a:t>
            </a:r>
            <a:r>
              <a:rPr lang="en-US" dirty="0"/>
              <a:t>tree traversal (common practice is depth-first or breadth-first).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38F1F-DEC9-4E01-88DD-AC64B0F4A9E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3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2767</TotalTime>
  <Words>2372</Words>
  <Application>Microsoft Office PowerPoint</Application>
  <PresentationFormat>On-screen Show (4:3)</PresentationFormat>
  <Paragraphs>254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Aspect</vt:lpstr>
      <vt:lpstr>Distance Browsing in Spatial Databases</vt:lpstr>
      <vt:lpstr>Terms</vt:lpstr>
      <vt:lpstr>NN search techniques</vt:lpstr>
      <vt:lpstr>Example</vt:lpstr>
      <vt:lpstr>Approaches</vt:lpstr>
      <vt:lpstr>Incremental NN</vt:lpstr>
      <vt:lpstr>Consistent distance function d</vt:lpstr>
      <vt:lpstr>Top-down traversal</vt:lpstr>
      <vt:lpstr>Solution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PowerPoint Presentation</vt:lpstr>
      <vt:lpstr>PowerPoint Presentation</vt:lpstr>
      <vt:lpstr>Incremental NN</vt:lpstr>
      <vt:lpstr>Incremental NN optimization</vt:lpstr>
      <vt:lpstr>Incremental NN for R-trees</vt:lpstr>
      <vt:lpstr>Example (2)</vt:lpstr>
      <vt:lpstr>k-NN search algorithm</vt:lpstr>
      <vt:lpstr>Example k-NN</vt:lpstr>
      <vt:lpstr>Example k-NN</vt:lpstr>
      <vt:lpstr>Example k-NN</vt:lpstr>
      <vt:lpstr>Example k-NN</vt:lpstr>
      <vt:lpstr>Example k-NN</vt:lpstr>
      <vt:lpstr>Example k-NN</vt:lpstr>
      <vt:lpstr>Example k-NN</vt:lpstr>
      <vt:lpstr>Example k-NN</vt:lpstr>
      <vt:lpstr>PowerPoint Presentation</vt:lpstr>
      <vt:lpstr>k-NN pruning strategies</vt:lpstr>
      <vt:lpstr>Comparison</vt:lpstr>
      <vt:lpstr>Summary</vt:lpstr>
      <vt:lpstr>Thank you!</vt:lpstr>
    </vt:vector>
  </TitlesOfParts>
  <Company>AAU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Distance Browsing In Spatial Databases</dc:title>
  <dc:creator>Dalia Kaulakiene</dc:creator>
  <cp:lastModifiedBy>Dalia Kaulakiene</cp:lastModifiedBy>
  <cp:revision>54</cp:revision>
  <dcterms:created xsi:type="dcterms:W3CDTF">2012-04-24T14:13:54Z</dcterms:created>
  <dcterms:modified xsi:type="dcterms:W3CDTF">2012-04-26T12:21:23Z</dcterms:modified>
</cp:coreProperties>
</file>