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7"/>
  </p:notesMasterIdLst>
  <p:sldIdLst>
    <p:sldId id="256" r:id="rId2"/>
    <p:sldId id="296" r:id="rId3"/>
    <p:sldId id="295" r:id="rId4"/>
    <p:sldId id="297" r:id="rId5"/>
    <p:sldId id="298" r:id="rId6"/>
    <p:sldId id="300" r:id="rId7"/>
    <p:sldId id="302" r:id="rId8"/>
    <p:sldId id="304" r:id="rId9"/>
    <p:sldId id="303" r:id="rId10"/>
    <p:sldId id="301" r:id="rId11"/>
    <p:sldId id="305" r:id="rId12"/>
    <p:sldId id="309" r:id="rId13"/>
    <p:sldId id="310" r:id="rId14"/>
    <p:sldId id="311" r:id="rId15"/>
    <p:sldId id="312" r:id="rId16"/>
    <p:sldId id="313" r:id="rId17"/>
    <p:sldId id="314" r:id="rId18"/>
    <p:sldId id="316" r:id="rId19"/>
    <p:sldId id="319" r:id="rId20"/>
    <p:sldId id="315" r:id="rId21"/>
    <p:sldId id="308" r:id="rId22"/>
    <p:sldId id="320" r:id="rId23"/>
    <p:sldId id="321" r:id="rId24"/>
    <p:sldId id="306" r:id="rId25"/>
    <p:sldId id="29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C9"/>
    <a:srgbClr val="006600"/>
    <a:srgbClr val="00FF00"/>
    <a:srgbClr val="FF3399"/>
    <a:srgbClr val="782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8" y="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A6B39-99D5-40F8-A6D9-72F8FB0970E7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FC324-8BF2-4608-A503-6F6A489EF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41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290CE7-56BD-49B7-86AC-AD3BE85F5E83}" type="datetime1">
              <a:rPr lang="en-US" smtClean="0"/>
              <a:t>5/16/2012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38F1F-DEC9-4E01-88DD-AC64B0F4A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F38EE-F763-4D28-B18A-57EB2C4F626A}" type="datetime1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38F1F-DEC9-4E01-88DD-AC64B0F4A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D78D0-FA77-4048-B0D7-FB24F0AAE5CC}" type="datetime1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38F1F-DEC9-4E01-88DD-AC64B0F4A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2B784-DDD5-447E-B568-59E18D54C944}" type="datetime1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38F1F-DEC9-4E01-88DD-AC64B0F4A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68241-2884-4BD7-A73D-A197057BD359}" type="datetime1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38F1F-DEC9-4E01-88DD-AC64B0F4A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31E0C-61C7-4410-B10E-83099A257E57}" type="datetime1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38F1F-DEC9-4E01-88DD-AC64B0F4A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2C01A-C91D-4BF8-8124-E70F27C0DE17}" type="datetime1">
              <a:rPr lang="en-US" smtClean="0"/>
              <a:t>5/16/2012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38F1F-DEC9-4E01-88DD-AC64B0F4A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0DFBFA-6175-4B49-8BE8-454019C02B7A}" type="datetime1">
              <a:rPr lang="en-US" smtClean="0"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38F1F-DEC9-4E01-88DD-AC64B0F4A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78588A-1BD0-40F0-8996-AF67B73AEF33}" type="datetime1">
              <a:rPr lang="en-US" smtClean="0"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38F1F-DEC9-4E01-88DD-AC64B0F4A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A4E4A-B9DE-4931-AA46-A53EF91F47F0}" type="datetime1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38F1F-DEC9-4E01-88DD-AC64B0F4A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E06E1-56F5-40F4-9553-27CB8B386752}" type="datetime1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38F1F-DEC9-4E01-88DD-AC64B0F4A9E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51E2E87-3034-4315-A4AE-1479C3AB4530}" type="datetime1">
              <a:rPr lang="en-US" smtClean="0"/>
              <a:t>5/16/2012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D38F1F-DEC9-4E01-88DD-AC64B0F4A9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Effectively Indexing Uncertain Moving Objects for Predictive Queries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77000" cy="838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by </a:t>
            </a:r>
            <a:r>
              <a:rPr lang="en-US" dirty="0" err="1"/>
              <a:t>Meihui</a:t>
            </a:r>
            <a:r>
              <a:rPr lang="en-US" dirty="0"/>
              <a:t> </a:t>
            </a:r>
            <a:r>
              <a:rPr lang="en-US" dirty="0" smtClean="0"/>
              <a:t>Zhang, </a:t>
            </a:r>
            <a:r>
              <a:rPr lang="en-US" dirty="0"/>
              <a:t>Su </a:t>
            </a:r>
            <a:r>
              <a:rPr lang="en-US" dirty="0" smtClean="0"/>
              <a:t>Chen, </a:t>
            </a:r>
            <a:r>
              <a:rPr lang="en-US" dirty="0"/>
              <a:t>Christian S. </a:t>
            </a:r>
            <a:r>
              <a:rPr lang="en-US" dirty="0" smtClean="0"/>
              <a:t>Jensen, </a:t>
            </a:r>
            <a:r>
              <a:rPr lang="en-US" dirty="0" err="1"/>
              <a:t>Beng</a:t>
            </a:r>
            <a:r>
              <a:rPr lang="en-US" dirty="0"/>
              <a:t> Chin </a:t>
            </a:r>
            <a:r>
              <a:rPr lang="en-US" dirty="0" err="1" smtClean="0"/>
              <a:t>Ooi</a:t>
            </a:r>
            <a:r>
              <a:rPr lang="en-US" dirty="0" smtClean="0"/>
              <a:t>, </a:t>
            </a:r>
            <a:r>
              <a:rPr lang="en-US" dirty="0" err="1"/>
              <a:t>Zhenjie</a:t>
            </a:r>
            <a:r>
              <a:rPr lang="en-US" dirty="0"/>
              <a:t> Zhang</a:t>
            </a:r>
          </a:p>
          <a:p>
            <a:r>
              <a:rPr lang="en-US" dirty="0" smtClean="0"/>
              <a:t>(National University </a:t>
            </a:r>
            <a:r>
              <a:rPr lang="en-US" dirty="0"/>
              <a:t>of </a:t>
            </a:r>
            <a:r>
              <a:rPr lang="en-US" dirty="0" smtClean="0"/>
              <a:t>Singapore, Aalborg University)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143000" y="6057900"/>
            <a:ext cx="7543800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Presenter: Dalia Kaulakiene (daliak@cs.aau.dk)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Introduce many notations</a:t>
            </a:r>
          </a:p>
          <a:p>
            <a:r>
              <a:rPr lang="en-US" dirty="0" smtClean="0"/>
              <a:t>Define:</a:t>
            </a:r>
          </a:p>
          <a:p>
            <a:pPr lvl="1"/>
            <a:r>
              <a:rPr lang="en-US" dirty="0" smtClean="0"/>
              <a:t>Probabilistic Range Query</a:t>
            </a:r>
          </a:p>
          <a:p>
            <a:pPr lvl="1"/>
            <a:r>
              <a:rPr lang="en-US" dirty="0" smtClean="0"/>
              <a:t>Top-k Probabilistic NN Query (k-PNN)</a:t>
            </a:r>
          </a:p>
          <a:p>
            <a:pPr>
              <a:buSzPct val="120000"/>
              <a:buFont typeface="Wingdings" pitchFamily="2" charset="2"/>
              <a:buChar char=""/>
            </a:pPr>
            <a:r>
              <a:rPr lang="en-US" dirty="0" smtClean="0"/>
              <a:t>Method for inferring the location distribution of an uncertain moving object based on the most recently reported location and velocity distributions:</a:t>
            </a:r>
          </a:p>
          <a:p>
            <a:pPr lvl="1"/>
            <a:r>
              <a:rPr lang="en-US" dirty="0" smtClean="0"/>
              <a:t>Rectangle Inference</a:t>
            </a:r>
          </a:p>
          <a:p>
            <a:pPr lvl="1"/>
            <a:r>
              <a:rPr lang="en-US" dirty="0" smtClean="0"/>
              <a:t>Monte-Carlo Simulation</a:t>
            </a:r>
          </a:p>
          <a:p>
            <a:r>
              <a:rPr lang="en-US" dirty="0" smtClean="0"/>
              <a:t>Index structure for Uncertain moving objects</a:t>
            </a:r>
          </a:p>
          <a:p>
            <a:r>
              <a:rPr lang="en-US" dirty="0" smtClean="0"/>
              <a:t>Query processing</a:t>
            </a:r>
          </a:p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8F1F-DEC9-4E01-88DD-AC64B0F4A9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Exact location -&gt; location distribution</a:t>
            </a:r>
          </a:p>
          <a:p>
            <a:r>
              <a:rPr lang="en-US" dirty="0" smtClean="0"/>
              <a:t>Exact velocity -&gt; velocity distribution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Probabilities and more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marL="0" indent="0">
              <a:buNone/>
            </a:pPr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8F1F-DEC9-4E01-88DD-AC64B0F4A9EE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3705225" cy="206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3200400"/>
            <a:ext cx="2705100" cy="255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4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Range Query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1" dirty="0" smtClean="0"/>
                  <a:t>Given </a:t>
                </a:r>
                <a:r>
                  <a:rPr lang="en-US" i="1" dirty="0"/>
                  <a:t>a spatial range </a:t>
                </a:r>
                <a:r>
                  <a:rPr lang="en-US" dirty="0"/>
                  <a:t>R</a:t>
                </a:r>
                <a:r>
                  <a:rPr lang="en-US" i="1" dirty="0"/>
                  <a:t>, a query time </a:t>
                </a:r>
                <a:r>
                  <a:rPr lang="en-US" dirty="0"/>
                  <a:t>t</a:t>
                </a:r>
                <a:r>
                  <a:rPr lang="en-US" i="1" dirty="0"/>
                  <a:t>, and a threshold </a:t>
                </a:r>
                <a:r>
                  <a:rPr lang="en-US" dirty="0"/>
                  <a:t>θ</a:t>
                </a:r>
                <a:r>
                  <a:rPr lang="en-US" i="1" dirty="0"/>
                  <a:t>, </a:t>
                </a:r>
                <a:r>
                  <a:rPr lang="en-US" i="1" dirty="0" smtClean="0"/>
                  <a:t>the probabilistic </a:t>
                </a:r>
                <a:r>
                  <a:rPr lang="en-US" i="1" dirty="0"/>
                  <a:t>range query returns all uncertain moving objects </a:t>
                </a:r>
                <a:r>
                  <a:rPr lang="en-US" i="1" dirty="0" smtClean="0"/>
                  <a:t>falling into </a:t>
                </a:r>
                <a:r>
                  <a:rPr lang="en-US" dirty="0"/>
                  <a:t>R </a:t>
                </a:r>
                <a:r>
                  <a:rPr lang="en-US" i="1" dirty="0"/>
                  <a:t>with probability no smaller than </a:t>
                </a:r>
                <a:r>
                  <a:rPr lang="en-US" dirty="0"/>
                  <a:t>θ </a:t>
                </a:r>
                <a:r>
                  <a:rPr lang="en-US" i="1" dirty="0"/>
                  <a:t>at time </a:t>
                </a:r>
                <a:r>
                  <a:rPr lang="en-US" dirty="0"/>
                  <a:t>t</a:t>
                </a:r>
                <a:r>
                  <a:rPr lang="en-US" i="1" dirty="0"/>
                  <a:t>, i.e., </a:t>
                </a:r>
                <a:r>
                  <a:rPr lang="en-US" i="1" dirty="0" smtClean="0"/>
                  <a:t/>
                </a:r>
                <a:br>
                  <a:rPr lang="en-US" i="1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|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Pr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𝑙𝑜𝑐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/>
                        </m:sSub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/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b="0" i="1" dirty="0" smtClean="0">
                    <a:ea typeface="Cambria Math"/>
                  </a:rPr>
                  <a:t/>
                </a:r>
                <a:br>
                  <a:rPr lang="en-US" b="0" i="1" dirty="0" smtClean="0">
                    <a:ea typeface="Cambria Math"/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91" r="-2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8F1F-DEC9-4E01-88DD-AC64B0F4A9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Top-k Probabilistic </a:t>
            </a:r>
            <a:r>
              <a:rPr lang="en-US" smtClean="0"/>
              <a:t>NN Query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Given </a:t>
            </a:r>
            <a:r>
              <a:rPr lang="en-US" i="1" dirty="0"/>
              <a:t>a query location </a:t>
            </a:r>
            <a:r>
              <a:rPr lang="en-US" dirty="0"/>
              <a:t>q </a:t>
            </a:r>
            <a:r>
              <a:rPr lang="en-US" i="1" dirty="0"/>
              <a:t>and a query time </a:t>
            </a:r>
            <a:r>
              <a:rPr lang="en-US" dirty="0"/>
              <a:t>t</a:t>
            </a:r>
            <a:r>
              <a:rPr lang="en-US" i="1" dirty="0"/>
              <a:t>, the probabilistic </a:t>
            </a:r>
            <a:r>
              <a:rPr lang="en-US" i="1" dirty="0" smtClean="0"/>
              <a:t>nearest neighbor </a:t>
            </a:r>
            <a:r>
              <a:rPr lang="en-US" i="1" dirty="0"/>
              <a:t>query returns </a:t>
            </a:r>
            <a:r>
              <a:rPr lang="en-US" dirty="0"/>
              <a:t>k </a:t>
            </a:r>
            <a:r>
              <a:rPr lang="en-US" i="1" dirty="0"/>
              <a:t>uncertain moving objects with </a:t>
            </a:r>
            <a:r>
              <a:rPr lang="en-US" i="1" dirty="0" smtClean="0"/>
              <a:t>the highest </a:t>
            </a:r>
            <a:r>
              <a:rPr lang="en-US" i="1" dirty="0"/>
              <a:t>probabilities of being the nearest neighbor of </a:t>
            </a:r>
            <a:r>
              <a:rPr lang="en-US" dirty="0"/>
              <a:t>q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8F1F-DEC9-4E01-88DD-AC64B0F4A9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Rectangle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20000"/>
              <a:buFont typeface="Wingdings" pitchFamily="2" charset="2"/>
              <a:buChar char=""/>
            </a:pPr>
            <a:r>
              <a:rPr lang="en-US" dirty="0" smtClean="0"/>
              <a:t>Rectangle </a:t>
            </a:r>
            <a:r>
              <a:rPr lang="en-US" dirty="0"/>
              <a:t>Inference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8F1F-DEC9-4E01-88DD-AC64B0F4A9EE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057400"/>
            <a:ext cx="6981825" cy="298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"/>
            <a:ext cx="2486025" cy="138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8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Algorithm 2 Monte Carlo Query Verification</a:t>
            </a:r>
          </a:p>
          <a:p>
            <a:r>
              <a:rPr lang="en-US" dirty="0" smtClean="0"/>
              <a:t>1</a:t>
            </a:r>
            <a:r>
              <a:rPr lang="en-US" dirty="0"/>
              <a:t>: Clear Success Counter SC = 0</a:t>
            </a:r>
          </a:p>
          <a:p>
            <a:r>
              <a:rPr lang="pt-BR" dirty="0"/>
              <a:t>2: Calculate N = 2 ln(1/δ</a:t>
            </a:r>
            <a:r>
              <a:rPr lang="pt-BR" dirty="0" smtClean="0"/>
              <a:t>)/epsilion2 θ</a:t>
            </a:r>
            <a:endParaRPr lang="pt-BR" dirty="0"/>
          </a:p>
          <a:p>
            <a:r>
              <a:rPr lang="en-US" dirty="0"/>
              <a:t>3: </a:t>
            </a:r>
            <a:r>
              <a:rPr lang="en-US" b="1" dirty="0"/>
              <a:t>for </a:t>
            </a:r>
            <a:r>
              <a:rPr lang="en-US" dirty="0"/>
              <a:t>sample a number </a:t>
            </a:r>
            <a:r>
              <a:rPr lang="en-US" dirty="0" smtClean="0"/>
              <a:t>l </a:t>
            </a:r>
            <a:r>
              <a:rPr lang="en-US" dirty="0"/>
              <a:t>from 1 to N </a:t>
            </a:r>
            <a:r>
              <a:rPr lang="en-US" b="1" dirty="0"/>
              <a:t>do</a:t>
            </a:r>
          </a:p>
          <a:p>
            <a:r>
              <a:rPr lang="en-US" dirty="0"/>
              <a:t>4: Randomly pick a location </a:t>
            </a:r>
            <a:r>
              <a:rPr lang="en-US" dirty="0" err="1"/>
              <a:t>loc</a:t>
            </a:r>
            <a:r>
              <a:rPr lang="en-US" dirty="0"/>
              <a:t> depending on the location </a:t>
            </a:r>
            <a:r>
              <a:rPr lang="en-US" dirty="0" smtClean="0"/>
              <a:t>distribution of </a:t>
            </a:r>
            <a:r>
              <a:rPr lang="en-US" dirty="0" err="1"/>
              <a:t>o</a:t>
            </a:r>
            <a:r>
              <a:rPr lang="en-US" baseline="-25000" dirty="0" err="1"/>
              <a:t>i</a:t>
            </a:r>
            <a:r>
              <a:rPr lang="en-US" dirty="0"/>
              <a:t> at update time </a:t>
            </a:r>
            <a:r>
              <a:rPr lang="en-US" dirty="0" err="1"/>
              <a:t>t</a:t>
            </a:r>
            <a:r>
              <a:rPr lang="en-US" baseline="-25000" dirty="0" err="1"/>
              <a:t>u</a:t>
            </a:r>
            <a:endParaRPr lang="en-US" baseline="-25000" dirty="0"/>
          </a:p>
          <a:p>
            <a:r>
              <a:rPr lang="en-US" dirty="0"/>
              <a:t>5: </a:t>
            </a:r>
            <a:r>
              <a:rPr lang="en-US" b="1" dirty="0"/>
              <a:t>for </a:t>
            </a:r>
            <a:r>
              <a:rPr lang="en-US" dirty="0"/>
              <a:t>time point z from </a:t>
            </a:r>
            <a:r>
              <a:rPr lang="en-US" dirty="0" err="1"/>
              <a:t>t</a:t>
            </a:r>
            <a:r>
              <a:rPr lang="en-US" baseline="-25000" dirty="0" err="1"/>
              <a:t>u</a:t>
            </a:r>
            <a:r>
              <a:rPr lang="en-US" dirty="0"/>
              <a:t> + 1 to t </a:t>
            </a:r>
            <a:r>
              <a:rPr lang="en-US" b="1" dirty="0"/>
              <a:t>do</a:t>
            </a:r>
          </a:p>
          <a:p>
            <a:r>
              <a:rPr lang="en-US" dirty="0"/>
              <a:t>6: Randomly pick a velocity </a:t>
            </a:r>
            <a:r>
              <a:rPr lang="en-US" dirty="0" err="1"/>
              <a:t>vel</a:t>
            </a:r>
            <a:r>
              <a:rPr lang="en-US" dirty="0"/>
              <a:t> depending on the velocity </a:t>
            </a:r>
            <a:r>
              <a:rPr lang="en-US" dirty="0" smtClean="0"/>
              <a:t>distribution of </a:t>
            </a:r>
            <a:r>
              <a:rPr lang="en-US" dirty="0" err="1"/>
              <a:t>o</a:t>
            </a:r>
            <a:r>
              <a:rPr lang="en-US" baseline="-25000" dirty="0" err="1"/>
              <a:t>i</a:t>
            </a:r>
            <a:endParaRPr lang="en-US" baseline="-25000" dirty="0"/>
          </a:p>
          <a:p>
            <a:r>
              <a:rPr lang="en-US" dirty="0"/>
              <a:t>7: </a:t>
            </a:r>
            <a:r>
              <a:rPr lang="en-US" dirty="0" err="1"/>
              <a:t>loc</a:t>
            </a:r>
            <a:r>
              <a:rPr lang="en-US" dirty="0"/>
              <a:t> = </a:t>
            </a:r>
            <a:r>
              <a:rPr lang="en-US" dirty="0" err="1"/>
              <a:t>loc</a:t>
            </a:r>
            <a:r>
              <a:rPr lang="en-US" dirty="0"/>
              <a:t> + </a:t>
            </a:r>
            <a:r>
              <a:rPr lang="en-US" dirty="0" err="1"/>
              <a:t>vel</a:t>
            </a:r>
            <a:endParaRPr lang="en-US" dirty="0"/>
          </a:p>
          <a:p>
            <a:r>
              <a:rPr lang="en-US" dirty="0"/>
              <a:t>8: </a:t>
            </a:r>
            <a:r>
              <a:rPr lang="en-US" b="1" dirty="0"/>
              <a:t>if </a:t>
            </a:r>
            <a:r>
              <a:rPr lang="en-US" dirty="0" err="1"/>
              <a:t>loc</a:t>
            </a:r>
            <a:r>
              <a:rPr lang="en-US" dirty="0"/>
              <a:t> 2 R </a:t>
            </a:r>
            <a:r>
              <a:rPr lang="en-US" b="1" dirty="0"/>
              <a:t>then</a:t>
            </a:r>
          </a:p>
          <a:p>
            <a:r>
              <a:rPr lang="en-US" dirty="0"/>
              <a:t>9: SC = SC + 1</a:t>
            </a:r>
          </a:p>
          <a:p>
            <a:r>
              <a:rPr lang="en-US" dirty="0"/>
              <a:t>10: </a:t>
            </a:r>
            <a:r>
              <a:rPr lang="en-US" b="1" dirty="0"/>
              <a:t>if </a:t>
            </a:r>
            <a:r>
              <a:rPr lang="en-US" dirty="0"/>
              <a:t>SC  </a:t>
            </a:r>
            <a:r>
              <a:rPr lang="en-US" dirty="0" err="1"/>
              <a:t>θN</a:t>
            </a:r>
            <a:r>
              <a:rPr lang="en-US" dirty="0"/>
              <a:t> </a:t>
            </a:r>
            <a:r>
              <a:rPr lang="en-US" b="1" dirty="0"/>
              <a:t>then</a:t>
            </a:r>
          </a:p>
          <a:p>
            <a:r>
              <a:rPr lang="en-US" dirty="0"/>
              <a:t>11: Return TRUE</a:t>
            </a:r>
          </a:p>
          <a:p>
            <a:r>
              <a:rPr lang="en-US" dirty="0"/>
              <a:t>12: Return FALSE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8F1F-DEC9-4E01-88DD-AC64B0F4A9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Index structure for Uncertain moving </a:t>
            </a:r>
            <a:r>
              <a:rPr lang="en-US" dirty="0" smtClean="0"/>
              <a:t>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</a:t>
            </a:r>
            <a:r>
              <a:rPr lang="en-US" baseline="30000" dirty="0" err="1" smtClean="0"/>
              <a:t>x</a:t>
            </a:r>
            <a:r>
              <a:rPr lang="en-US" dirty="0" smtClean="0"/>
              <a:t>-tree for </a:t>
            </a:r>
            <a:br>
              <a:rPr lang="en-US" dirty="0" smtClean="0"/>
            </a:br>
            <a:r>
              <a:rPr lang="en-US" dirty="0" smtClean="0"/>
              <a:t>Time domain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ST</a:t>
            </a:r>
            <a:r>
              <a:rPr lang="en-US" baseline="30000" dirty="0" smtClean="0"/>
              <a:t>2</a:t>
            </a:r>
            <a:r>
              <a:rPr lang="en-US" dirty="0" smtClean="0"/>
              <a:t>B-tree for Velocity domain</a:t>
            </a:r>
          </a:p>
          <a:p>
            <a:pPr lvl="1"/>
            <a:r>
              <a:rPr lang="en-US" dirty="0" smtClean="0"/>
              <a:t>Partition into K parts to decrease query expansion during query processing</a:t>
            </a:r>
          </a:p>
          <a:p>
            <a:pPr lvl="1"/>
            <a:r>
              <a:rPr lang="en-US" dirty="0" smtClean="0"/>
              <a:t>Velocity Minimal Bounding Rectangles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8F1F-DEC9-4E01-88DD-AC64B0F4A9EE}" type="slidenum">
              <a:rPr lang="en-US" smtClean="0"/>
              <a:t>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9600"/>
            <a:ext cx="2169684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7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Query Processing – Range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8F1F-DEC9-4E01-88DD-AC64B0F4A9EE}" type="slidenum">
              <a:rPr lang="en-US" smtClean="0"/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297789" cy="24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3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Processing – k-PNN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8F1F-DEC9-4E01-88DD-AC64B0F4A9EE}" type="slidenum">
              <a:rPr lang="en-US" smtClean="0"/>
              <a:t>18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828800"/>
            <a:ext cx="47339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5379"/>
            <a:ext cx="3180556" cy="119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9655"/>
            <a:ext cx="3533775" cy="420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5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Processing – k-PNN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8F1F-DEC9-4E01-88DD-AC64B0F4A9EE}" type="slidenum">
              <a:rPr lang="en-US" smtClean="0"/>
              <a:t>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828800"/>
            <a:ext cx="47339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5379"/>
            <a:ext cx="3180556" cy="119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5334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10668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9655"/>
            <a:ext cx="3533775" cy="420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890837" y="3124200"/>
                <a:ext cx="233363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837" y="3124200"/>
                <a:ext cx="233363" cy="228600"/>
              </a:xfrm>
              <a:prstGeom prst="rect">
                <a:avLst/>
              </a:prstGeom>
              <a:blipFill rotWithShape="1">
                <a:blip r:embed="rId5"/>
                <a:stretch>
                  <a:fillRect l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6200" y="3886200"/>
            <a:ext cx="76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If k objects found, then:</a:t>
            </a:r>
            <a:endParaRPr lang="en-US" sz="11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38200" y="3962400"/>
            <a:ext cx="228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9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Effectively Indexing Uncertain Moving Objects for Predictive Queries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77000" cy="83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by </a:t>
            </a:r>
            <a:r>
              <a:rPr lang="en-US" dirty="0" err="1"/>
              <a:t>Meihui</a:t>
            </a:r>
            <a:r>
              <a:rPr lang="en-US" dirty="0"/>
              <a:t> </a:t>
            </a:r>
            <a:r>
              <a:rPr lang="en-US" dirty="0" smtClean="0"/>
              <a:t>Zhang, </a:t>
            </a:r>
            <a:r>
              <a:rPr lang="en-US" dirty="0"/>
              <a:t>Su </a:t>
            </a:r>
            <a:r>
              <a:rPr lang="en-US" dirty="0" smtClean="0"/>
              <a:t>Chen, </a:t>
            </a:r>
            <a:r>
              <a:rPr lang="en-US" dirty="0"/>
              <a:t>Christian S. </a:t>
            </a:r>
            <a:r>
              <a:rPr lang="en-US" dirty="0" smtClean="0"/>
              <a:t>Jensen, </a:t>
            </a:r>
            <a:r>
              <a:rPr lang="en-US" dirty="0" err="1"/>
              <a:t>Beng</a:t>
            </a:r>
            <a:r>
              <a:rPr lang="en-US" dirty="0"/>
              <a:t> Chin </a:t>
            </a:r>
            <a:r>
              <a:rPr lang="en-US" dirty="0" err="1" smtClean="0"/>
              <a:t>Ooi</a:t>
            </a:r>
            <a:r>
              <a:rPr lang="en-US" dirty="0" smtClean="0"/>
              <a:t>, </a:t>
            </a:r>
            <a:r>
              <a:rPr lang="en-US" dirty="0" err="1"/>
              <a:t>Zhenjie</a:t>
            </a:r>
            <a:r>
              <a:rPr lang="en-US" dirty="0"/>
              <a:t> Zhang</a:t>
            </a:r>
          </a:p>
          <a:p>
            <a:r>
              <a:rPr lang="en-US" dirty="0" smtClean="0"/>
              <a:t>(National University </a:t>
            </a:r>
            <a:r>
              <a:rPr lang="en-US" dirty="0"/>
              <a:t>of </a:t>
            </a:r>
            <a:r>
              <a:rPr lang="en-US" dirty="0" smtClean="0"/>
              <a:t>Singapore, Aalborg University)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143000" y="6057900"/>
            <a:ext cx="7543800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Presenter: Dalia Kaulakiene (daliak@cs.aau.dk)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1447800"/>
            <a:ext cx="7543800" cy="2209800"/>
          </a:xfrm>
          <a:prstGeom prst="rect">
            <a:avLst/>
          </a:prstGeom>
          <a:ln w="1143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Extremely difficult paper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60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Generated dataset</a:t>
            </a:r>
          </a:p>
          <a:p>
            <a:r>
              <a:rPr lang="en-US" dirty="0" smtClean="0"/>
              <a:t>Experiments only with alterations of “our” algorithm</a:t>
            </a:r>
          </a:p>
          <a:p>
            <a:r>
              <a:rPr lang="en-US" dirty="0" smtClean="0"/>
              <a:t>BUT: with lots of parameters!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8F1F-DEC9-4E01-88DD-AC64B0F4A9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Reflextions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well-written paper:</a:t>
            </a:r>
          </a:p>
          <a:p>
            <a:pPr lvl="1"/>
            <a:r>
              <a:rPr lang="en-US" dirty="0" smtClean="0"/>
              <a:t>Inconsistent notations</a:t>
            </a:r>
          </a:p>
          <a:p>
            <a:pPr lvl="1"/>
            <a:r>
              <a:rPr lang="en-US" dirty="0" smtClean="0"/>
              <a:t>Calculation error?</a:t>
            </a:r>
          </a:p>
          <a:p>
            <a:pPr lvl="1"/>
            <a:r>
              <a:rPr lang="en-US" dirty="0" smtClean="0"/>
              <a:t>Not precise algorithm</a:t>
            </a:r>
          </a:p>
          <a:p>
            <a:r>
              <a:rPr lang="en-US" dirty="0" smtClean="0"/>
              <a:t>Citation count: 4 </a:t>
            </a:r>
          </a:p>
          <a:p>
            <a:pPr lvl="1"/>
            <a:r>
              <a:rPr lang="en-US" dirty="0" smtClean="0"/>
              <a:t>1 by the same authors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8F1F-DEC9-4E01-88DD-AC64B0F4A9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Excersise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8F1F-DEC9-4E01-88DD-AC64B0F4A9EE}" type="slidenum">
              <a:rPr lang="en-US" smtClean="0"/>
              <a:t>22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9655"/>
            <a:ext cx="3533775" cy="420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44862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6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Excersise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8F1F-DEC9-4E01-88DD-AC64B0F4A9EE}" type="slidenum">
              <a:rPr lang="en-US" smtClean="0"/>
              <a:t>23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9655"/>
            <a:ext cx="3533775" cy="420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3875"/>
            <a:ext cx="44862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600325"/>
            <a:ext cx="31623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0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8F1F-DEC9-4E01-88DD-AC64B0F4A9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some conditions (uncertain locations, trajectories…)</a:t>
            </a:r>
          </a:p>
          <a:p>
            <a:r>
              <a:rPr lang="en-US" dirty="0" smtClean="0"/>
              <a:t>State that no work is done under these conditions</a:t>
            </a:r>
          </a:p>
          <a:p>
            <a:r>
              <a:rPr lang="en-US" dirty="0" smtClean="0"/>
              <a:t>Apply 3 techniques that may solve the problem</a:t>
            </a:r>
          </a:p>
          <a:p>
            <a:r>
              <a:rPr lang="en-US" dirty="0" smtClean="0"/>
              <a:t>Perform experiments</a:t>
            </a:r>
          </a:p>
          <a:p>
            <a:r>
              <a:rPr lang="en-US" dirty="0" smtClean="0"/>
              <a:t>Get paper accepted in some conference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8F1F-DEC9-4E01-88DD-AC64B0F4A9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 smtClean="0"/>
              <a:t>Movin</a:t>
            </a:r>
            <a:r>
              <a:rPr lang="en-US" sz="2000" dirty="0" smtClean="0"/>
              <a:t>g-object indexing + Probabilistic object modeling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8F1F-DEC9-4E01-88DD-AC64B0F4A9EE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2762250" cy="1657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7" b="89867" l="88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1447800"/>
            <a:ext cx="4152900" cy="3114675"/>
          </a:xfrm>
          <a:prstGeom prst="rect">
            <a:avLst/>
          </a:prstGeom>
          <a:effectLst>
            <a:glow rad="1638300">
              <a:schemeClr val="tx1">
                <a:lumMod val="95000"/>
                <a:lumOff val="5000"/>
                <a:alpha val="38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3657600" y="2667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89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</a:t>
            </a:r>
            <a:r>
              <a:rPr lang="en-US" dirty="0"/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Asymmetric information gap between object’s real movement and the abstraction used to model its movement in the DB.</a:t>
            </a:r>
          </a:p>
          <a:p>
            <a:r>
              <a:rPr lang="en-US" dirty="0" smtClean="0"/>
              <a:t>Current deterministic models are unable to capture info on the uncertainty of the moving objects.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8F1F-DEC9-4E01-88DD-AC64B0F4A9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Uncertain trajectories of moving objects</a:t>
            </a:r>
          </a:p>
          <a:p>
            <a:pPr lvl="1"/>
            <a:r>
              <a:rPr lang="en-US" dirty="0" smtClean="0"/>
              <a:t>[21] – object trajectories are expanded by epsilon</a:t>
            </a:r>
          </a:p>
          <a:p>
            <a:pPr lvl="1"/>
            <a:r>
              <a:rPr lang="en-US" dirty="0" smtClean="0"/>
              <a:t>[6] – location uncertainties are updated at every time point</a:t>
            </a:r>
          </a:p>
          <a:p>
            <a:r>
              <a:rPr lang="en-US" dirty="0" smtClean="0"/>
              <a:t>Uncertain prediction models</a:t>
            </a:r>
          </a:p>
          <a:p>
            <a:pPr lvl="1"/>
            <a:r>
              <a:rPr lang="en-US" dirty="0" smtClean="0"/>
              <a:t>[11] – possible locations of moving objects with varying probabilities</a:t>
            </a:r>
          </a:p>
          <a:p>
            <a:r>
              <a:rPr lang="en-US" dirty="0" smtClean="0"/>
              <a:t>No work on uncertain location + uncertain velocity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8F1F-DEC9-4E01-88DD-AC64B0F4A9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7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baseline="30000" dirty="0" smtClean="0"/>
              <a:t>+</a:t>
            </a:r>
            <a:r>
              <a:rPr lang="en-US" dirty="0" smtClean="0"/>
              <a:t>-tree</a:t>
            </a:r>
          </a:p>
          <a:p>
            <a:r>
              <a:rPr lang="en-US" dirty="0" err="1" smtClean="0"/>
              <a:t>B</a:t>
            </a:r>
            <a:r>
              <a:rPr lang="en-US" baseline="30000" dirty="0" err="1" smtClean="0"/>
              <a:t>x</a:t>
            </a:r>
            <a:r>
              <a:rPr lang="en-US" dirty="0" smtClean="0"/>
              <a:t>-tree</a:t>
            </a:r>
          </a:p>
          <a:p>
            <a:r>
              <a:rPr lang="en-US" dirty="0" smtClean="0"/>
              <a:t>ST</a:t>
            </a:r>
            <a:r>
              <a:rPr lang="en-US" baseline="30000" dirty="0" smtClean="0"/>
              <a:t>2</a:t>
            </a:r>
            <a:r>
              <a:rPr lang="en-US" dirty="0" smtClean="0"/>
              <a:t>B-tree</a:t>
            </a:r>
            <a:endParaRPr lang="en-US" dirty="0" smtClean="0"/>
          </a:p>
          <a:p>
            <a:r>
              <a:rPr lang="en-US" dirty="0" smtClean="0"/>
              <a:t>TPR-tree</a:t>
            </a:r>
          </a:p>
          <a:p>
            <a:r>
              <a:rPr lang="en-US" dirty="0" smtClean="0"/>
              <a:t>TPR</a:t>
            </a:r>
            <a:r>
              <a:rPr lang="en-US" baseline="30000" dirty="0" smtClean="0"/>
              <a:t>*</a:t>
            </a:r>
            <a:r>
              <a:rPr lang="en-US" dirty="0" smtClean="0"/>
              <a:t>-tree </a:t>
            </a:r>
          </a:p>
          <a:p>
            <a:r>
              <a:rPr lang="en-US" dirty="0" smtClean="0"/>
              <a:t>Hilbert curve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8F1F-DEC9-4E01-88DD-AC64B0F4A9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– B</a:t>
            </a:r>
            <a:r>
              <a:rPr lang="en-US" baseline="30000" dirty="0" smtClean="0"/>
              <a:t>+</a:t>
            </a:r>
            <a:r>
              <a:rPr lang="en-US" dirty="0" smtClean="0"/>
              <a:t> and </a:t>
            </a:r>
            <a:r>
              <a:rPr lang="en-US" dirty="0" err="1" smtClean="0"/>
              <a:t>B</a:t>
            </a:r>
            <a:r>
              <a:rPr lang="en-US" baseline="30000" dirty="0" err="1" smtClean="0"/>
              <a:t>x</a:t>
            </a:r>
            <a:r>
              <a:rPr lang="en-US" dirty="0" smtClean="0"/>
              <a:t>-trees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036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</a:t>
            </a:r>
            <a:r>
              <a:rPr lang="en-US" baseline="30000" dirty="0" smtClean="0"/>
              <a:t>+</a:t>
            </a:r>
            <a:r>
              <a:rPr lang="en-US" dirty="0" smtClean="0"/>
              <a:t>-tree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</a:t>
            </a:r>
            <a:r>
              <a:rPr lang="en-US" baseline="30000" dirty="0" err="1" smtClean="0"/>
              <a:t>x</a:t>
            </a:r>
            <a:r>
              <a:rPr lang="en-US" dirty="0" smtClean="0"/>
              <a:t>-tree =</a:t>
            </a:r>
            <a:br>
              <a:rPr lang="en-US" dirty="0" smtClean="0"/>
            </a:br>
            <a:r>
              <a:rPr lang="en-US" dirty="0" smtClean="0"/>
              <a:t>Space filling curve + </a:t>
            </a:r>
            <a:br>
              <a:rPr lang="en-US" dirty="0" smtClean="0"/>
            </a:br>
            <a:r>
              <a:rPr lang="en-US" dirty="0" smtClean="0"/>
              <a:t>B</a:t>
            </a:r>
            <a:r>
              <a:rPr lang="en-US" baseline="30000" dirty="0"/>
              <a:t>+</a:t>
            </a:r>
            <a:r>
              <a:rPr lang="en-US" dirty="0"/>
              <a:t>-tree</a:t>
            </a:r>
          </a:p>
          <a:p>
            <a:pPr marL="0" indent="0">
              <a:buNone/>
            </a:pPr>
            <a:r>
              <a:rPr lang="en-US" sz="1800" dirty="0" smtClean="0"/>
              <a:t>(by </a:t>
            </a:r>
            <a:r>
              <a:rPr lang="en-US" sz="1800" dirty="0" err="1" smtClean="0"/>
              <a:t>csj</a:t>
            </a:r>
            <a:r>
              <a:rPr lang="en-US" sz="1800" dirty="0" smtClean="0"/>
              <a:t>, </a:t>
            </a:r>
            <a:r>
              <a:rPr lang="en-US" sz="1800" dirty="0" err="1" smtClean="0"/>
              <a:t>D.Lin</a:t>
            </a:r>
            <a:r>
              <a:rPr lang="en-US" sz="1800" dirty="0" smtClean="0"/>
              <a:t>, C. </a:t>
            </a:r>
            <a:r>
              <a:rPr lang="en-US" sz="1800" dirty="0" err="1" smtClean="0"/>
              <a:t>Ooi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>
                <a:solidFill>
                  <a:prstClr val="black"/>
                </a:solidFill>
              </a:rPr>
              <a:t>ST</a:t>
            </a:r>
            <a:r>
              <a:rPr lang="en-US" baseline="30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B-tree = </a:t>
            </a:r>
            <a:r>
              <a:rPr lang="en-US" i="1" dirty="0"/>
              <a:t>S</a:t>
            </a:r>
            <a:r>
              <a:rPr lang="en-US" dirty="0"/>
              <a:t>elf-</a:t>
            </a:r>
            <a:r>
              <a:rPr lang="en-US" i="1" dirty="0"/>
              <a:t>T</a:t>
            </a:r>
            <a:r>
              <a:rPr lang="en-US" dirty="0"/>
              <a:t>unable </a:t>
            </a:r>
            <a:r>
              <a:rPr lang="en-US" i="1" dirty="0" err="1"/>
              <a:t>S</a:t>
            </a:r>
            <a:r>
              <a:rPr lang="en-US" dirty="0" err="1"/>
              <a:t>patio</a:t>
            </a:r>
            <a:r>
              <a:rPr lang="en-US" dirty="0"/>
              <a:t>-</a:t>
            </a:r>
            <a:r>
              <a:rPr lang="en-US" i="1" dirty="0"/>
              <a:t>T</a:t>
            </a:r>
            <a:r>
              <a:rPr lang="en-US" dirty="0"/>
              <a:t>emporal </a:t>
            </a:r>
            <a:r>
              <a:rPr lang="en-US" i="1" dirty="0"/>
              <a:t>B</a:t>
            </a:r>
            <a:r>
              <a:rPr lang="en-US" dirty="0"/>
              <a:t>+-Tree </a:t>
            </a:r>
            <a:r>
              <a:rPr lang="en-US" dirty="0" smtClean="0"/>
              <a:t>index </a:t>
            </a:r>
          </a:p>
          <a:p>
            <a:pPr lvl="1"/>
            <a:r>
              <a:rPr lang="en-US" dirty="0" smtClean="0"/>
              <a:t>density-based clustering into K partitions </a:t>
            </a:r>
          </a:p>
          <a:p>
            <a:pPr marL="0" indent="0">
              <a:buNone/>
            </a:pPr>
            <a:r>
              <a:rPr lang="en-US" sz="1700" dirty="0">
                <a:solidFill>
                  <a:prstClr val="black"/>
                </a:solidFill>
              </a:rPr>
              <a:t> </a:t>
            </a:r>
            <a:r>
              <a:rPr lang="en-US" sz="1700" dirty="0" smtClean="0">
                <a:solidFill>
                  <a:prstClr val="black"/>
                </a:solidFill>
              </a:rPr>
              <a:t>(by </a:t>
            </a:r>
            <a:r>
              <a:rPr lang="en-US" sz="1700" dirty="0" err="1" smtClean="0">
                <a:solidFill>
                  <a:prstClr val="black"/>
                </a:solidFill>
              </a:rPr>
              <a:t>S.Chen</a:t>
            </a:r>
            <a:r>
              <a:rPr lang="en-US" sz="1700" dirty="0" smtClean="0">
                <a:solidFill>
                  <a:prstClr val="black"/>
                </a:solidFill>
              </a:rPr>
              <a:t>, </a:t>
            </a:r>
            <a:r>
              <a:rPr lang="en-US" sz="1700" dirty="0" err="1" smtClean="0">
                <a:solidFill>
                  <a:prstClr val="black"/>
                </a:solidFill>
              </a:rPr>
              <a:t>C.Ooi</a:t>
            </a:r>
            <a:r>
              <a:rPr lang="en-US" sz="1700" dirty="0" smtClean="0">
                <a:solidFill>
                  <a:prstClr val="black"/>
                </a:solidFill>
              </a:rPr>
              <a:t>, others)</a:t>
            </a:r>
            <a:endParaRPr lang="en-US" sz="1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8F1F-DEC9-4E01-88DD-AC64B0F4A9EE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2514600" cy="115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2819400" cy="203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9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6"/>
          <a:stretch/>
        </p:blipFill>
        <p:spPr bwMode="auto">
          <a:xfrm>
            <a:off x="4876800" y="2057403"/>
            <a:ext cx="3749040" cy="299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TPR and TPR</a:t>
            </a:r>
            <a:r>
              <a:rPr lang="en-US" baseline="30000" dirty="0" smtClean="0"/>
              <a:t>*</a:t>
            </a:r>
            <a:r>
              <a:rPr lang="en-US" dirty="0" smtClean="0"/>
              <a:t>-tree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TPR-tree </a:t>
            </a:r>
            <a:r>
              <a:rPr lang="en-US" sz="1600" dirty="0" smtClean="0"/>
              <a:t>(S</a:t>
            </a:r>
            <a:r>
              <a:rPr lang="en-US" sz="1600" dirty="0"/>
              <a:t>. </a:t>
            </a:r>
            <a:r>
              <a:rPr lang="en-US" sz="1600" dirty="0" err="1"/>
              <a:t>Šaltenis</a:t>
            </a:r>
            <a:r>
              <a:rPr lang="en-US" sz="1600" dirty="0"/>
              <a:t>, C. S. Jensen, S. T. </a:t>
            </a:r>
            <a:r>
              <a:rPr lang="en-US" sz="1600" dirty="0" err="1"/>
              <a:t>Leutenegger</a:t>
            </a:r>
            <a:r>
              <a:rPr lang="en-US" sz="1600" dirty="0"/>
              <a:t>, M. A. Lopez</a:t>
            </a:r>
            <a:r>
              <a:rPr lang="en-US" sz="1600" dirty="0" smtClean="0"/>
              <a:t>:</a:t>
            </a:r>
            <a:br>
              <a:rPr lang="en-US" sz="1600" dirty="0" smtClean="0"/>
            </a:br>
            <a:r>
              <a:rPr lang="en-US" sz="1600" dirty="0" smtClean="0"/>
              <a:t>Indexing the Positions of Continuously Moving Objects)</a:t>
            </a:r>
          </a:p>
          <a:p>
            <a:r>
              <a:rPr lang="en-US" dirty="0" smtClean="0"/>
              <a:t>TPR</a:t>
            </a:r>
            <a:r>
              <a:rPr lang="en-US" dirty="0"/>
              <a:t>*-tree </a:t>
            </a:r>
            <a:r>
              <a:rPr lang="en-US" sz="1600" dirty="0"/>
              <a:t>(Y. Tao, D. </a:t>
            </a:r>
            <a:r>
              <a:rPr lang="en-US" sz="1600" dirty="0" err="1"/>
              <a:t>Papadias</a:t>
            </a:r>
            <a:r>
              <a:rPr lang="en-US" sz="1600" dirty="0"/>
              <a:t>, J. Sun: The TPR*-Tree: An Optimized </a:t>
            </a:r>
            <a:r>
              <a:rPr lang="en-US" sz="1600" dirty="0" err="1"/>
              <a:t>Spatio</a:t>
            </a:r>
            <a:r>
              <a:rPr lang="en-US" sz="1600" dirty="0"/>
              <a:t>-temporal Access Method for Predictive </a:t>
            </a:r>
            <a:r>
              <a:rPr lang="en-US" sz="1600" dirty="0" smtClean="0"/>
              <a:t>Queries)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8F1F-DEC9-4E01-88DD-AC64B0F4A9EE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038350"/>
            <a:ext cx="4191000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3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– Space Filling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Hilbert curve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Peano</a:t>
            </a:r>
            <a:r>
              <a:rPr lang="en-US" dirty="0" smtClean="0"/>
              <a:t> curve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Dragon curve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8F1F-DEC9-4E01-88DD-AC64B0F4A9EE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67" y="53339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532422"/>
            <a:ext cx="2405061" cy="1800982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9" y="17526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2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2979</TotalTime>
  <Words>656</Words>
  <Application>Microsoft Office PowerPoint</Application>
  <PresentationFormat>On-screen Show (4:3)</PresentationFormat>
  <Paragraphs>159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Aspect</vt:lpstr>
      <vt:lpstr>Effectively Indexing Uncertain Moving Objects for Predictive Queries</vt:lpstr>
      <vt:lpstr>Effectively Indexing Uncertain Moving Objects for Predictive Queries</vt:lpstr>
      <vt:lpstr>Main idea</vt:lpstr>
      <vt:lpstr>Motivation</vt:lpstr>
      <vt:lpstr>Previous work</vt:lpstr>
      <vt:lpstr>Terms</vt:lpstr>
      <vt:lpstr>Terms – B+ and Bx-trees</vt:lpstr>
      <vt:lpstr>Terms TPR and TPR*-tree</vt:lpstr>
      <vt:lpstr>Terms – Space Filling Curve</vt:lpstr>
      <vt:lpstr>Contribution</vt:lpstr>
      <vt:lpstr>Notations</vt:lpstr>
      <vt:lpstr>Probabilistic Range Query</vt:lpstr>
      <vt:lpstr>Top-k Probabilistic NN Query</vt:lpstr>
      <vt:lpstr>Rectangle Inference</vt:lpstr>
      <vt:lpstr>Monte Carlo Simulation</vt:lpstr>
      <vt:lpstr>Index structure for Uncertain moving objects</vt:lpstr>
      <vt:lpstr>Query Processing – Range Query</vt:lpstr>
      <vt:lpstr>Query Processing – k-PNN</vt:lpstr>
      <vt:lpstr>Query Processing – k-PNN</vt:lpstr>
      <vt:lpstr>Experiments</vt:lpstr>
      <vt:lpstr>Reflextions</vt:lpstr>
      <vt:lpstr>Excersise!</vt:lpstr>
      <vt:lpstr>Excersise!</vt:lpstr>
      <vt:lpstr>Back up slides</vt:lpstr>
      <vt:lpstr>Contribution</vt:lpstr>
    </vt:vector>
  </TitlesOfParts>
  <Company>AAU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Distance Browsing In Spatial Databases</dc:title>
  <dc:creator>Dalia Kaulakiene</dc:creator>
  <cp:lastModifiedBy>Dalia Kaulakiene</cp:lastModifiedBy>
  <cp:revision>93</cp:revision>
  <dcterms:created xsi:type="dcterms:W3CDTF">2012-04-24T14:13:54Z</dcterms:created>
  <dcterms:modified xsi:type="dcterms:W3CDTF">2012-05-16T10:38:33Z</dcterms:modified>
</cp:coreProperties>
</file>