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62" r:id="rId5"/>
    <p:sldId id="260" r:id="rId6"/>
    <p:sldId id="261" r:id="rId7"/>
    <p:sldId id="264" r:id="rId8"/>
    <p:sldId id="263" r:id="rId9"/>
    <p:sldId id="289" r:id="rId10"/>
    <p:sldId id="265" r:id="rId11"/>
    <p:sldId id="290" r:id="rId12"/>
    <p:sldId id="266" r:id="rId13"/>
    <p:sldId id="267" r:id="rId14"/>
    <p:sldId id="268" r:id="rId15"/>
    <p:sldId id="291" r:id="rId16"/>
    <p:sldId id="269" r:id="rId17"/>
    <p:sldId id="292" r:id="rId18"/>
    <p:sldId id="270" r:id="rId19"/>
    <p:sldId id="271" r:id="rId20"/>
    <p:sldId id="293" r:id="rId21"/>
    <p:sldId id="272" r:id="rId22"/>
    <p:sldId id="273" r:id="rId23"/>
    <p:sldId id="274" r:id="rId24"/>
    <p:sldId id="275" r:id="rId25"/>
    <p:sldId id="276" r:id="rId26"/>
    <p:sldId id="294" r:id="rId27"/>
    <p:sldId id="277" r:id="rId28"/>
    <p:sldId id="295" r:id="rId29"/>
    <p:sldId id="278" r:id="rId30"/>
    <p:sldId id="279" r:id="rId31"/>
    <p:sldId id="296" r:id="rId32"/>
    <p:sldId id="280" r:id="rId33"/>
    <p:sldId id="281" r:id="rId34"/>
    <p:sldId id="282" r:id="rId35"/>
    <p:sldId id="283" r:id="rId36"/>
    <p:sldId id="284" r:id="rId37"/>
    <p:sldId id="297" r:id="rId38"/>
    <p:sldId id="285" r:id="rId39"/>
    <p:sldId id="287" r:id="rId40"/>
    <p:sldId id="298" r:id="rId41"/>
    <p:sldId id="286" r:id="rId42"/>
    <p:sldId id="29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5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56BC7-AB35-4EAA-AEA3-0FEF9D788F94}" type="datetimeFigureOut">
              <a:rPr lang="en-US" smtClean="0"/>
              <a:t>6/11/2012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405D8-EFA2-4121-9E90-80DFCE15A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2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405D8-EFA2-4121-9E90-80DFCE15A9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4271C9-A96B-4C97-8B71-4E9F1ED6AB5F}" type="slidenum">
              <a:rPr lang="en-US"/>
              <a:pPr/>
              <a:t>5</a:t>
            </a:fld>
            <a:endParaRPr lang="en-US"/>
          </a:p>
        </p:txBody>
      </p:sp>
      <p:sp>
        <p:nvSpPr>
          <p:cNvPr id="23101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538A-DB2E-4634-855E-09116B219A15}" type="datetime1">
              <a:rPr lang="en-US" smtClean="0"/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56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3D62-3B7B-459B-8B4A-BF4A5B7FC1AF}" type="datetime1">
              <a:rPr lang="en-US" smtClean="0"/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26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6958-FEFA-41E6-8D96-1D8EDB53DBDD}" type="datetime1">
              <a:rPr lang="en-US" smtClean="0"/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FF3F-A278-40D0-ACD0-98D139B9CBBF}" type="datetime1">
              <a:rPr lang="en-US" smtClean="0"/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9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AE26-B0D2-4C88-B07F-F38A62DDD04E}" type="datetime1">
              <a:rPr lang="en-US" smtClean="0"/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6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C5E4-6856-4FAD-A8AF-043EEAB55AAE}" type="datetime1">
              <a:rPr lang="en-US" smtClean="0"/>
              <a:t>6/11/2012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6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63F5-103D-443B-B908-46E139569FE8}" type="datetime1">
              <a:rPr lang="en-US" smtClean="0"/>
              <a:t>6/11/2012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4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5436-6D59-49B2-9D08-A6FB9A843C2C}" type="datetime1">
              <a:rPr lang="en-US" smtClean="0"/>
              <a:t>6/11/2012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4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0BA1-8C0D-420B-B73C-8D9CCB88FA41}" type="datetime1">
              <a:rPr lang="en-US" smtClean="0"/>
              <a:t>6/11/2012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73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42CE-6B1D-4567-A99C-00FEB285BC07}" type="datetime1">
              <a:rPr lang="en-US" smtClean="0"/>
              <a:t>6/11/2012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8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2D1A-FD2C-4F0A-9030-3C25D31F112C}" type="datetime1">
              <a:rPr lang="en-US" smtClean="0"/>
              <a:t>6/11/2012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8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680ED-37BA-4CD9-8D40-89C80F297AED}" type="datetime1">
              <a:rPr lang="en-US" smtClean="0"/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FE964-6DFF-47AB-A2E9-3D7A4253F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9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69173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 Black" pitchFamily="34" charset="0"/>
              </a:rPr>
              <a:t/>
            </a:r>
            <a:br>
              <a:rPr lang="en-US" sz="3600" dirty="0" smtClean="0">
                <a:latin typeface="Arial Black" pitchFamily="34" charset="0"/>
              </a:rPr>
            </a:br>
            <a:r>
              <a:rPr lang="en-US" sz="3600" dirty="0">
                <a:latin typeface="Arial Black" pitchFamily="34" charset="0"/>
              </a:rPr>
              <a:t/>
            </a:r>
            <a:br>
              <a:rPr lang="en-US" sz="3600" dirty="0">
                <a:latin typeface="Arial Black" pitchFamily="34" charset="0"/>
              </a:rPr>
            </a:br>
            <a:r>
              <a:rPr lang="en-US" sz="3600" dirty="0" smtClean="0">
                <a:latin typeface="Arial Black" pitchFamily="34" charset="0"/>
              </a:rPr>
              <a:t>Modeling Massive RFID Data Sets: A Gateway-Based Movement Graph Approach</a:t>
            </a:r>
            <a:br>
              <a:rPr lang="en-US" sz="3600" dirty="0" smtClean="0">
                <a:latin typeface="Arial Black" pitchFamily="34" charset="0"/>
              </a:rPr>
            </a:br>
            <a:r>
              <a:rPr lang="en-US" sz="3600" dirty="0" smtClean="0">
                <a:latin typeface="Arial Black" pitchFamily="34" charset="0"/>
              </a:rPr>
              <a:t/>
            </a:r>
            <a:br>
              <a:rPr lang="en-US" sz="3600" dirty="0" smtClean="0">
                <a:latin typeface="Arial Black" pitchFamily="34" charset="0"/>
              </a:rPr>
            </a:br>
            <a:r>
              <a:rPr lang="en-US" sz="1800" dirty="0" smtClean="0"/>
              <a:t>Hector Gonzalez, </a:t>
            </a:r>
            <a:r>
              <a:rPr lang="en-US" sz="1800" dirty="0" err="1" smtClean="0"/>
              <a:t>Jiawei</a:t>
            </a:r>
            <a:r>
              <a:rPr lang="en-US" sz="1800" dirty="0" smtClean="0"/>
              <a:t> Han, Hong Cheng, </a:t>
            </a:r>
            <a:r>
              <a:rPr lang="en-US" sz="1800" dirty="0" err="1" smtClean="0"/>
              <a:t>Xiaolei</a:t>
            </a:r>
            <a:r>
              <a:rPr lang="en-US" sz="1800" dirty="0" smtClean="0"/>
              <a:t> Li, Diego </a:t>
            </a:r>
            <a:r>
              <a:rPr lang="en-US" sz="1800" dirty="0" err="1" smtClean="0"/>
              <a:t>Klabjan</a:t>
            </a:r>
            <a:r>
              <a:rPr lang="en-US" sz="1800" dirty="0" smtClean="0"/>
              <a:t>, </a:t>
            </a:r>
            <a:r>
              <a:rPr lang="en-US" sz="1800" dirty="0" err="1" smtClean="0"/>
              <a:t>Tianyi</a:t>
            </a:r>
            <a:r>
              <a:rPr lang="en-US" sz="1800" dirty="0" smtClean="0"/>
              <a:t> Wu, IEEE Trans. </a:t>
            </a:r>
            <a:r>
              <a:rPr lang="en-US" sz="1800" dirty="0" err="1" smtClean="0"/>
              <a:t>Knowl</a:t>
            </a:r>
            <a:r>
              <a:rPr lang="en-US" sz="1800" dirty="0" smtClean="0"/>
              <a:t>. Data Eng. 22(1): 90-104 (2010)</a:t>
            </a:r>
            <a:br>
              <a:rPr lang="en-US" sz="1800" dirty="0" smtClean="0"/>
            </a:br>
            <a:r>
              <a:rPr lang="en-US" dirty="0" smtClean="0">
                <a:latin typeface="Arial Black" pitchFamily="34" charset="0"/>
              </a:rPr>
              <a:t/>
            </a:r>
            <a:br>
              <a:rPr lang="en-US" dirty="0" smtClean="0">
                <a:latin typeface="Arial Black" pitchFamily="34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9912" y="4869160"/>
            <a:ext cx="5072608" cy="119898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Presented By</a:t>
            </a:r>
          </a:p>
          <a:p>
            <a:r>
              <a:rPr lang="en-US" sz="2800" dirty="0" smtClean="0"/>
              <a:t>-Tanvir Ahmed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fld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5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54461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Gateway-based partitioning of the movement</a:t>
            </a:r>
          </a:p>
          <a:p>
            <a:pPr lvl="1"/>
            <a:r>
              <a:rPr lang="en-US" dirty="0" smtClean="0"/>
              <a:t>Example: most items travel from China to USA by going through major shipping ports in both countries</a:t>
            </a:r>
          </a:p>
          <a:p>
            <a:pPr lvl="1"/>
            <a:r>
              <a:rPr lang="en-US" dirty="0" smtClean="0"/>
              <a:t>Efficient graph partition algorithm is developed</a:t>
            </a:r>
          </a:p>
          <a:p>
            <a:r>
              <a:rPr lang="en-US" dirty="0" smtClean="0"/>
              <a:t>Redundancy elimination compression</a:t>
            </a:r>
          </a:p>
          <a:p>
            <a:pPr lvl="1"/>
            <a:r>
              <a:rPr lang="en-US" dirty="0" smtClean="0"/>
              <a:t>Store </a:t>
            </a:r>
            <a:r>
              <a:rPr lang="en-US" i="1" dirty="0" smtClean="0"/>
              <a:t>(EPC, location, </a:t>
            </a:r>
            <a:r>
              <a:rPr lang="en-US" i="1" dirty="0" err="1" smtClean="0"/>
              <a:t>time_in</a:t>
            </a:r>
            <a:r>
              <a:rPr lang="en-US" i="1" dirty="0" smtClean="0"/>
              <a:t> , </a:t>
            </a:r>
            <a:r>
              <a:rPr lang="en-US" i="1" dirty="0" err="1" smtClean="0"/>
              <a:t>time_out</a:t>
            </a:r>
            <a:r>
              <a:rPr lang="en-US" i="1" dirty="0" smtClean="0"/>
              <a:t>) </a:t>
            </a:r>
            <a:r>
              <a:rPr lang="en-US" dirty="0" smtClean="0"/>
              <a:t>instead of storing each records </a:t>
            </a:r>
            <a:r>
              <a:rPr lang="en-US" i="1" dirty="0" smtClean="0"/>
              <a:t>(EPC, location, time). </a:t>
            </a:r>
          </a:p>
          <a:p>
            <a:pPr lvl="1"/>
            <a:r>
              <a:rPr lang="en-US" i="1" dirty="0" smtClean="0"/>
              <a:t>Huge lossless compression</a:t>
            </a:r>
          </a:p>
          <a:p>
            <a:r>
              <a:rPr lang="en-US" dirty="0" smtClean="0"/>
              <a:t>Partition-based bulky movement compression</a:t>
            </a:r>
          </a:p>
          <a:p>
            <a:pPr lvl="1"/>
            <a:r>
              <a:rPr lang="en-US" dirty="0" smtClean="0"/>
              <a:t>Register a single record for thousands of items that stay and move together</a:t>
            </a:r>
          </a:p>
          <a:p>
            <a:pPr lvl="1"/>
            <a:r>
              <a:rPr lang="en-US" sz="2900" dirty="0" smtClean="0"/>
              <a:t>Propose </a:t>
            </a:r>
            <a:r>
              <a:rPr lang="en-US" sz="2900" dirty="0"/>
              <a:t>a partitioned map table, </a:t>
            </a:r>
            <a:r>
              <a:rPr lang="en-US" sz="2900" dirty="0" smtClean="0"/>
              <a:t>that creates </a:t>
            </a:r>
            <a:r>
              <a:rPr lang="en-US" sz="2900" dirty="0"/>
              <a:t>a separate mapping for each partition, </a:t>
            </a:r>
            <a:r>
              <a:rPr lang="en-US" sz="2900" dirty="0" smtClean="0"/>
              <a:t>rooted at </a:t>
            </a:r>
            <a:r>
              <a:rPr lang="en-US" sz="2900" dirty="0"/>
              <a:t>major shipping </a:t>
            </a:r>
            <a:r>
              <a:rPr lang="en-US" sz="2900" dirty="0" smtClean="0"/>
              <a:t>ports</a:t>
            </a:r>
          </a:p>
          <a:p>
            <a:r>
              <a:rPr lang="en-US" dirty="0" smtClean="0"/>
              <a:t>Movement graph aggregation</a:t>
            </a:r>
          </a:p>
          <a:p>
            <a:pPr lvl="1"/>
            <a:r>
              <a:rPr lang="en-US" dirty="0" smtClean="0"/>
              <a:t>Can be aggregated into different levels of abstraction according to the location concept hierarchy </a:t>
            </a:r>
          </a:p>
          <a:p>
            <a:pPr lvl="1"/>
            <a:r>
              <a:rPr lang="en-US" dirty="0" smtClean="0"/>
              <a:t>Different types of aggregation mechanism compared to traditional data cubes as nodes and edges in the graph can be merged and collapsed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8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Contribution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RFID Data</a:t>
            </a:r>
          </a:p>
          <a:p>
            <a:r>
              <a:rPr lang="en-US" dirty="0" smtClean="0"/>
              <a:t>Gateway-Based  Movement Graph</a:t>
            </a:r>
          </a:p>
          <a:p>
            <a:r>
              <a:rPr lang="en-US" dirty="0" smtClean="0"/>
              <a:t>Data Compression</a:t>
            </a:r>
          </a:p>
          <a:p>
            <a:r>
              <a:rPr lang="en-US" dirty="0" smtClean="0"/>
              <a:t>Movement Graph Partitioning</a:t>
            </a:r>
          </a:p>
          <a:p>
            <a:r>
              <a:rPr lang="en-US" dirty="0" smtClean="0"/>
              <a:t>Storage Model</a:t>
            </a:r>
          </a:p>
          <a:p>
            <a:r>
              <a:rPr lang="en-US" dirty="0" smtClean="0"/>
              <a:t>Materialization Strategy</a:t>
            </a:r>
          </a:p>
          <a:p>
            <a:r>
              <a:rPr lang="en-US" dirty="0" smtClean="0"/>
              <a:t>RFID Cube</a:t>
            </a:r>
          </a:p>
          <a:p>
            <a:r>
              <a:rPr lang="en-US" dirty="0" smtClean="0"/>
              <a:t>Experimental Evaluation</a:t>
            </a:r>
          </a:p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2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RFID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32403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Data Generation</a:t>
            </a:r>
          </a:p>
          <a:p>
            <a:pPr lvl="1"/>
            <a:r>
              <a:rPr lang="en-US" dirty="0" smtClean="0"/>
              <a:t>Generates a stream of tracking records of the form </a:t>
            </a:r>
            <a:r>
              <a:rPr lang="en-US" i="1" dirty="0" smtClean="0"/>
              <a:t>(EPC, location</a:t>
            </a:r>
            <a:r>
              <a:rPr lang="en-US" i="1" dirty="0"/>
              <a:t>,</a:t>
            </a:r>
            <a:r>
              <a:rPr lang="en-US" i="1" dirty="0" smtClean="0"/>
              <a:t> time)</a:t>
            </a:r>
          </a:p>
          <a:p>
            <a:pPr lvl="1"/>
            <a:r>
              <a:rPr lang="en-US" dirty="0" smtClean="0"/>
              <a:t>Huge amount of data can be reduced by maintaining only the records in the following format </a:t>
            </a:r>
            <a:r>
              <a:rPr lang="en-US" i="1" dirty="0" smtClean="0"/>
              <a:t>(EPC, location, </a:t>
            </a:r>
            <a:r>
              <a:rPr lang="en-US" i="1" dirty="0" err="1" smtClean="0"/>
              <a:t>time_in</a:t>
            </a:r>
            <a:r>
              <a:rPr lang="en-US" i="1" dirty="0" smtClean="0"/>
              <a:t> , </a:t>
            </a:r>
            <a:r>
              <a:rPr lang="en-US" i="1" dirty="0" err="1" smtClean="0"/>
              <a:t>time_out</a:t>
            </a:r>
            <a:r>
              <a:rPr lang="en-US" i="1" dirty="0" smtClean="0"/>
              <a:t>) </a:t>
            </a:r>
          </a:p>
          <a:p>
            <a:pPr lvl="1"/>
            <a:r>
              <a:rPr lang="en-US" dirty="0" smtClean="0"/>
              <a:t>Sorting the tag readings on EPC a path database is generated of the form: (</a:t>
            </a:r>
            <a:r>
              <a:rPr lang="en-US" i="1" dirty="0" smtClean="0"/>
              <a:t>EPC,(l</a:t>
            </a:r>
            <a:r>
              <a:rPr lang="en-US" i="1" baseline="-25000" dirty="0" smtClean="0"/>
              <a:t>1</a:t>
            </a:r>
            <a:r>
              <a:rPr lang="en-US" i="1" dirty="0" smtClean="0"/>
              <a:t>, time_in</a:t>
            </a:r>
            <a:r>
              <a:rPr lang="en-US" i="1" baseline="-25000" dirty="0" smtClean="0"/>
              <a:t>1</a:t>
            </a:r>
            <a:r>
              <a:rPr lang="en-US" i="1" dirty="0" smtClean="0"/>
              <a:t> , time_out</a:t>
            </a:r>
            <a:r>
              <a:rPr lang="en-US" i="1" baseline="-25000" dirty="0" smtClean="0"/>
              <a:t>1</a:t>
            </a:r>
            <a:r>
              <a:rPr lang="en-US" i="1" dirty="0" smtClean="0"/>
              <a:t>) (l</a:t>
            </a:r>
            <a:r>
              <a:rPr lang="en-US" i="1" baseline="-25000" dirty="0"/>
              <a:t>2</a:t>
            </a:r>
            <a:r>
              <a:rPr lang="en-US" i="1" dirty="0" smtClean="0"/>
              <a:t>, time_in</a:t>
            </a:r>
            <a:r>
              <a:rPr lang="en-US" i="1" baseline="-25000" dirty="0"/>
              <a:t>2</a:t>
            </a:r>
            <a:r>
              <a:rPr lang="en-US" i="1" dirty="0" smtClean="0"/>
              <a:t> , time_out</a:t>
            </a:r>
            <a:r>
              <a:rPr lang="en-US" i="1" baseline="-25000" dirty="0"/>
              <a:t>3</a:t>
            </a:r>
            <a:r>
              <a:rPr lang="en-US" i="1" dirty="0" smtClean="0"/>
              <a:t>)…. (</a:t>
            </a:r>
            <a:r>
              <a:rPr lang="en-US" i="1" dirty="0" err="1" smtClean="0"/>
              <a:t>l</a:t>
            </a:r>
            <a:r>
              <a:rPr lang="en-US" i="1" baseline="-25000" dirty="0" err="1"/>
              <a:t>k</a:t>
            </a:r>
            <a:r>
              <a:rPr lang="en-US" i="1" dirty="0" smtClean="0"/>
              <a:t>, </a:t>
            </a:r>
            <a:r>
              <a:rPr lang="en-US" i="1" dirty="0" err="1" smtClean="0"/>
              <a:t>time_in</a:t>
            </a:r>
            <a:r>
              <a:rPr lang="en-US" i="1" baseline="-25000" dirty="0" err="1"/>
              <a:t>k</a:t>
            </a:r>
            <a:r>
              <a:rPr lang="en-US" i="1" dirty="0" smtClean="0"/>
              <a:t> , </a:t>
            </a:r>
            <a:r>
              <a:rPr lang="en-US" i="1" dirty="0" err="1" smtClean="0"/>
              <a:t>time_out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))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12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21087"/>
            <a:ext cx="6192688" cy="231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61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RFID Data Continue…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Other information of items can be represented as : </a:t>
            </a:r>
            <a:r>
              <a:rPr lang="en-US" i="1" dirty="0" smtClean="0"/>
              <a:t>(EPC, d</a:t>
            </a:r>
            <a:r>
              <a:rPr lang="en-US" i="1" baseline="-25000" dirty="0" smtClean="0"/>
              <a:t>1,</a:t>
            </a:r>
            <a:r>
              <a:rPr lang="en-US" i="1" dirty="0" smtClean="0"/>
              <a:t> </a:t>
            </a:r>
            <a:r>
              <a:rPr lang="en-US" i="1" dirty="0" smtClean="0"/>
              <a:t>d</a:t>
            </a:r>
            <a:r>
              <a:rPr lang="en-US" i="1" baseline="-25000" dirty="0"/>
              <a:t>2</a:t>
            </a:r>
            <a:r>
              <a:rPr lang="en-US" i="1" baseline="-25000" dirty="0" smtClean="0"/>
              <a:t>,…,</a:t>
            </a:r>
            <a:r>
              <a:rPr lang="en-US" i="1" dirty="0" smtClean="0"/>
              <a:t> 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m</a:t>
            </a:r>
            <a:r>
              <a:rPr lang="en-US" i="1" dirty="0" smtClean="0"/>
              <a:t>)</a:t>
            </a:r>
            <a:r>
              <a:rPr lang="en-US" i="1" dirty="0" smtClean="0"/>
              <a:t> </a:t>
            </a:r>
          </a:p>
          <a:p>
            <a:pPr lvl="1"/>
            <a:r>
              <a:rPr lang="en-US" i="1" dirty="0" smtClean="0"/>
              <a:t>d</a:t>
            </a:r>
            <a:r>
              <a:rPr lang="en-US" i="1" baseline="-25000" dirty="0" smtClean="0"/>
              <a:t>i</a:t>
            </a:r>
            <a:r>
              <a:rPr lang="en-US" dirty="0" smtClean="0"/>
              <a:t> is a particular value for dimension </a:t>
            </a:r>
            <a:r>
              <a:rPr lang="en-US" i="1" dirty="0" smtClean="0"/>
              <a:t>D</a:t>
            </a:r>
            <a:r>
              <a:rPr lang="en-US" i="1" baseline="-25000" dirty="0" smtClean="0"/>
              <a:t>i </a:t>
            </a:r>
            <a:r>
              <a:rPr lang="en-US" i="1" dirty="0" smtClean="0"/>
              <a:t>(</a:t>
            </a:r>
            <a:r>
              <a:rPr lang="en-US" i="1" dirty="0" err="1" smtClean="0"/>
              <a:t>e.g</a:t>
            </a:r>
            <a:r>
              <a:rPr lang="en-US" i="1" dirty="0" smtClean="0"/>
              <a:t> product type, manufacturer, weight or price)</a:t>
            </a:r>
            <a:r>
              <a:rPr lang="en-US" i="1" baseline="-25000" dirty="0" smtClean="0"/>
              <a:t>.</a:t>
            </a:r>
          </a:p>
          <a:p>
            <a:r>
              <a:rPr lang="en-US" dirty="0" smtClean="0"/>
              <a:t>In case of shipment extra measurement or properties can be stored with the form : </a:t>
            </a:r>
            <a:r>
              <a:rPr lang="en-US" i="1" dirty="0" smtClean="0"/>
              <a:t>(from , to, t</a:t>
            </a:r>
            <a:r>
              <a:rPr lang="en-US" i="1" baseline="-25000" dirty="0" smtClean="0"/>
              <a:t>1</a:t>
            </a:r>
            <a:r>
              <a:rPr lang="en-US" i="1" dirty="0" smtClean="0"/>
              <a:t>, </a:t>
            </a:r>
            <a:r>
              <a:rPr lang="en-US" i="1" dirty="0" smtClean="0"/>
              <a:t>t</a:t>
            </a:r>
            <a:r>
              <a:rPr lang="en-US" i="1" baseline="-25000" dirty="0" smtClean="0"/>
              <a:t>2</a:t>
            </a:r>
            <a:r>
              <a:rPr lang="en-US" i="1" dirty="0" smtClean="0"/>
              <a:t>, </a:t>
            </a:r>
            <a:r>
              <a:rPr lang="en-US" i="1" dirty="0" err="1" smtClean="0"/>
              <a:t>taglist</a:t>
            </a:r>
            <a:r>
              <a:rPr lang="en-US" i="1" dirty="0" smtClean="0"/>
              <a:t>: </a:t>
            </a:r>
            <a:r>
              <a:rPr lang="en-US" i="1" dirty="0" err="1" smtClean="0"/>
              <a:t>measure_list</a:t>
            </a:r>
            <a:r>
              <a:rPr lang="en-US" i="1" dirty="0" smtClean="0"/>
              <a:t>)</a:t>
            </a:r>
          </a:p>
          <a:p>
            <a:pPr lvl="1"/>
            <a:r>
              <a:rPr lang="en-US" i="1" dirty="0" smtClean="0"/>
              <a:t>from </a:t>
            </a:r>
            <a:r>
              <a:rPr lang="en-US" dirty="0" smtClean="0"/>
              <a:t>and</a:t>
            </a:r>
            <a:r>
              <a:rPr lang="en-US" i="1" dirty="0" smtClean="0"/>
              <a:t> to </a:t>
            </a:r>
            <a:r>
              <a:rPr lang="en-US" dirty="0" smtClean="0"/>
              <a:t>are the initial and final location of the shipment.</a:t>
            </a:r>
          </a:p>
          <a:p>
            <a:pPr lvl="1"/>
            <a:r>
              <a:rPr lang="en-US" dirty="0" smtClean="0"/>
              <a:t> </a:t>
            </a:r>
            <a:r>
              <a:rPr lang="en-US" i="1" dirty="0" smtClean="0"/>
              <a:t>t</a:t>
            </a:r>
            <a:r>
              <a:rPr lang="en-US" i="1" baseline="-25000" dirty="0" smtClean="0"/>
              <a:t>1 </a:t>
            </a:r>
            <a:r>
              <a:rPr lang="en-US" i="1" dirty="0" smtClean="0"/>
              <a:t>and t</a:t>
            </a:r>
            <a:r>
              <a:rPr lang="en-US" i="1" baseline="-25000" dirty="0" smtClean="0"/>
              <a:t>2 </a:t>
            </a:r>
            <a:r>
              <a:rPr lang="en-US" i="1" dirty="0" smtClean="0"/>
              <a:t>are the starting and ending time of the shipment</a:t>
            </a:r>
          </a:p>
          <a:p>
            <a:pPr lvl="1"/>
            <a:r>
              <a:rPr lang="en-US" i="1" dirty="0" err="1" smtClean="0"/>
              <a:t>Taglist</a:t>
            </a:r>
            <a:r>
              <a:rPr lang="en-US" i="1" dirty="0" smtClean="0"/>
              <a:t> is the set of items transported,</a:t>
            </a:r>
          </a:p>
          <a:p>
            <a:pPr lvl="1"/>
            <a:r>
              <a:rPr lang="en-US" i="1" dirty="0" err="1" smtClean="0"/>
              <a:t>Measure_list</a:t>
            </a:r>
            <a:r>
              <a:rPr lang="en-US" i="1" dirty="0" smtClean="0"/>
              <a:t> </a:t>
            </a:r>
            <a:r>
              <a:rPr lang="en-US" dirty="0" smtClean="0"/>
              <a:t>describes properties such as temperature , humidity, or shipping cost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7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r>
              <a:rPr lang="en-US" dirty="0" smtClean="0"/>
              <a:t>RFID Data Continue…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Data Cubing Challenges</a:t>
            </a:r>
          </a:p>
          <a:p>
            <a:r>
              <a:rPr lang="en-US" dirty="0" smtClean="0"/>
              <a:t>Suppose  a fact table </a:t>
            </a:r>
            <a:r>
              <a:rPr lang="en-US" dirty="0"/>
              <a:t>with dimensions </a:t>
            </a:r>
            <a:r>
              <a:rPr lang="en-US" i="1" dirty="0" smtClean="0"/>
              <a:t>(</a:t>
            </a:r>
            <a:r>
              <a:rPr lang="en-US" i="1" dirty="0" err="1" smtClean="0"/>
              <a:t>EPC,location</a:t>
            </a:r>
            <a:r>
              <a:rPr lang="en-US" i="1" dirty="0" smtClean="0"/>
              <a:t>, </a:t>
            </a:r>
            <a:r>
              <a:rPr lang="en-US" i="1" dirty="0" err="1" smtClean="0"/>
              <a:t>time_in</a:t>
            </a:r>
            <a:r>
              <a:rPr lang="en-US" i="1" dirty="0"/>
              <a:t>,</a:t>
            </a:r>
            <a:r>
              <a:rPr lang="en-US" i="1" dirty="0" smtClean="0"/>
              <a:t> </a:t>
            </a:r>
            <a:r>
              <a:rPr lang="en-US" i="1" dirty="0" err="1" smtClean="0"/>
              <a:t>time_out</a:t>
            </a:r>
            <a:r>
              <a:rPr lang="en-US" i="1" dirty="0" smtClean="0"/>
              <a:t>: measure)</a:t>
            </a:r>
            <a:r>
              <a:rPr lang="en-US" dirty="0" smtClean="0"/>
              <a:t>. </a:t>
            </a:r>
          </a:p>
          <a:p>
            <a:pPr lvl="1"/>
            <a:r>
              <a:rPr lang="en-US" b="1" dirty="0" smtClean="0"/>
              <a:t>It can answer: </a:t>
            </a:r>
            <a:r>
              <a:rPr lang="en-US" dirty="0" smtClean="0"/>
              <a:t>“the </a:t>
            </a:r>
            <a:r>
              <a:rPr lang="en-US" dirty="0"/>
              <a:t>number of items </a:t>
            </a:r>
            <a:r>
              <a:rPr lang="en-US" dirty="0" smtClean="0"/>
              <a:t>that stayed </a:t>
            </a:r>
            <a:r>
              <a:rPr lang="en-US" dirty="0"/>
              <a:t>at a given location for a given </a:t>
            </a:r>
            <a:r>
              <a:rPr lang="en-US" dirty="0" smtClean="0"/>
              <a:t>month”</a:t>
            </a:r>
          </a:p>
          <a:p>
            <a:pPr lvl="1"/>
            <a:r>
              <a:rPr lang="en-US" b="1" dirty="0" smtClean="0"/>
              <a:t>The problem : </a:t>
            </a:r>
            <a:r>
              <a:rPr lang="en-US" dirty="0" smtClean="0"/>
              <a:t>Does </a:t>
            </a:r>
            <a:r>
              <a:rPr lang="en-US" dirty="0"/>
              <a:t>not </a:t>
            </a:r>
            <a:r>
              <a:rPr lang="en-US" dirty="0" smtClean="0"/>
              <a:t>consider links </a:t>
            </a:r>
            <a:r>
              <a:rPr lang="en-US" dirty="0"/>
              <a:t>between the records. </a:t>
            </a:r>
            <a:endParaRPr lang="en-US" dirty="0" smtClean="0"/>
          </a:p>
          <a:p>
            <a:pPr lvl="1"/>
            <a:r>
              <a:rPr lang="en-US" b="1" dirty="0" smtClean="0"/>
              <a:t>Example Problem: </a:t>
            </a:r>
            <a:r>
              <a:rPr lang="en-US" dirty="0" smtClean="0"/>
              <a:t>“the </a:t>
            </a:r>
            <a:r>
              <a:rPr lang="en-US" dirty="0"/>
              <a:t>number of items of type “dairy product” that </a:t>
            </a:r>
            <a:r>
              <a:rPr lang="en-US" dirty="0" smtClean="0"/>
              <a:t>traveled from </a:t>
            </a:r>
            <a:r>
              <a:rPr lang="en-US" dirty="0"/>
              <a:t>the </a:t>
            </a:r>
            <a:r>
              <a:rPr lang="en-US" dirty="0" err="1" smtClean="0"/>
              <a:t>distribhution</a:t>
            </a:r>
            <a:r>
              <a:rPr lang="en-US" dirty="0" smtClean="0"/>
              <a:t> </a:t>
            </a:r>
            <a:r>
              <a:rPr lang="en-US" dirty="0"/>
              <a:t>center in Chicago to stores in </a:t>
            </a:r>
            <a:r>
              <a:rPr lang="en-US" dirty="0" smtClean="0"/>
              <a:t>Urbana” we </a:t>
            </a:r>
            <a:r>
              <a:rPr lang="en-US" dirty="0"/>
              <a:t>cannot get this information. </a:t>
            </a:r>
            <a:endParaRPr lang="en-US" dirty="0" smtClean="0"/>
          </a:p>
          <a:p>
            <a:pPr lvl="1"/>
            <a:r>
              <a:rPr lang="en-US" b="1" dirty="0" smtClean="0"/>
              <a:t>Why?: </a:t>
            </a:r>
            <a:r>
              <a:rPr lang="en-US" dirty="0" smtClean="0"/>
              <a:t>We </a:t>
            </a:r>
            <a:r>
              <a:rPr lang="en-US" dirty="0"/>
              <a:t>have the count of “</a:t>
            </a:r>
            <a:r>
              <a:rPr lang="en-US" dirty="0" smtClean="0"/>
              <a:t>dairy products</a:t>
            </a:r>
            <a:r>
              <a:rPr lang="en-US" dirty="0"/>
              <a:t>” for each location but we do not know how </a:t>
            </a:r>
            <a:r>
              <a:rPr lang="en-US" dirty="0" smtClean="0"/>
              <a:t>many of </a:t>
            </a:r>
            <a:r>
              <a:rPr lang="en-US" dirty="0"/>
              <a:t>these items went from the first location to the second. </a:t>
            </a:r>
            <a:endParaRPr lang="en-US" dirty="0" smtClean="0"/>
          </a:p>
          <a:p>
            <a:pPr lvl="1"/>
            <a:r>
              <a:rPr lang="en-US" b="1" dirty="0" smtClean="0"/>
              <a:t>Solution: </a:t>
            </a:r>
            <a:r>
              <a:rPr lang="en-US" dirty="0" smtClean="0"/>
              <a:t>problem </a:t>
            </a:r>
            <a:r>
              <a:rPr lang="en-US" dirty="0"/>
              <a:t>could be solved by increasing the number </a:t>
            </a:r>
            <a:r>
              <a:rPr lang="en-US" dirty="0" smtClean="0"/>
              <a:t>of dimensions but </a:t>
            </a:r>
            <a:r>
              <a:rPr lang="en-US" dirty="0"/>
              <a:t>the size of the data </a:t>
            </a:r>
            <a:r>
              <a:rPr lang="en-US" dirty="0" smtClean="0"/>
              <a:t>cube grows </a:t>
            </a:r>
            <a:r>
              <a:rPr lang="en-US" dirty="0"/>
              <a:t>exponentially.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need a model capable of </a:t>
            </a:r>
            <a:r>
              <a:rPr lang="en-US" dirty="0" smtClean="0"/>
              <a:t>aggregating RFID </a:t>
            </a:r>
            <a:r>
              <a:rPr lang="en-US" dirty="0"/>
              <a:t>data concisely while preserving its </a:t>
            </a:r>
            <a:r>
              <a:rPr lang="en-US" dirty="0" smtClean="0"/>
              <a:t>path-like structure </a:t>
            </a:r>
            <a:r>
              <a:rPr lang="en-US" dirty="0"/>
              <a:t>for OLAP </a:t>
            </a:r>
            <a:r>
              <a:rPr lang="en-US" dirty="0" smtClean="0"/>
              <a:t>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4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Contribution</a:t>
            </a:r>
          </a:p>
          <a:p>
            <a:r>
              <a:rPr lang="en-US" dirty="0" smtClean="0"/>
              <a:t>RFID Data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Gateway-Based  Movement Graph</a:t>
            </a:r>
          </a:p>
          <a:p>
            <a:r>
              <a:rPr lang="en-US" dirty="0" smtClean="0"/>
              <a:t>Data Compression</a:t>
            </a:r>
          </a:p>
          <a:p>
            <a:r>
              <a:rPr lang="en-US" dirty="0" smtClean="0"/>
              <a:t>Movement Graph Partitioning</a:t>
            </a:r>
          </a:p>
          <a:p>
            <a:r>
              <a:rPr lang="en-US" dirty="0" smtClean="0"/>
              <a:t>Storage Model</a:t>
            </a:r>
          </a:p>
          <a:p>
            <a:r>
              <a:rPr lang="en-US" dirty="0" smtClean="0"/>
              <a:t>Materialization Strategy</a:t>
            </a:r>
          </a:p>
          <a:p>
            <a:r>
              <a:rPr lang="en-US" dirty="0" smtClean="0"/>
              <a:t>RFID Cube</a:t>
            </a:r>
          </a:p>
          <a:p>
            <a:r>
              <a:rPr lang="en-US" dirty="0" smtClean="0"/>
              <a:t>Experimental Evaluation</a:t>
            </a:r>
          </a:p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2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Gateway-Based Movement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9"/>
            <a:ext cx="5338936" cy="151216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Naturally partition the movement graph</a:t>
            </a:r>
          </a:p>
          <a:p>
            <a:pPr lvl="1"/>
            <a:r>
              <a:rPr lang="en-US" dirty="0" smtClean="0"/>
              <a:t>Improve query processing </a:t>
            </a:r>
          </a:p>
          <a:p>
            <a:pPr lvl="1"/>
            <a:r>
              <a:rPr lang="en-US" dirty="0" smtClean="0"/>
              <a:t>Reduce cost of cube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16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78124"/>
            <a:ext cx="2880320" cy="118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2924944"/>
            <a:ext cx="8424936" cy="37444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Out-Gateway</a:t>
            </a:r>
          </a:p>
          <a:p>
            <a:pPr lvl="1"/>
            <a:r>
              <a:rPr lang="en-US" sz="2000" dirty="0" smtClean="0"/>
              <a:t>Low ratio of average incoming shipment size to average outgoing shipment size.</a:t>
            </a:r>
          </a:p>
          <a:p>
            <a:pPr lvl="1"/>
            <a:r>
              <a:rPr lang="en-US" sz="2000" dirty="0" smtClean="0"/>
              <a:t>High ration to average incoming to outgoing edges.</a:t>
            </a:r>
            <a:endParaRPr lang="en-US" sz="2000" dirty="0"/>
          </a:p>
          <a:p>
            <a:r>
              <a:rPr lang="en-US" sz="2400" dirty="0" smtClean="0"/>
              <a:t>In-Gateway</a:t>
            </a:r>
          </a:p>
          <a:p>
            <a:pPr lvl="1"/>
            <a:r>
              <a:rPr lang="en-US" sz="2000" dirty="0" smtClean="0"/>
              <a:t>Symmetric complement of Out-Gateway</a:t>
            </a:r>
          </a:p>
          <a:p>
            <a:r>
              <a:rPr lang="en-US" sz="2400" dirty="0" smtClean="0"/>
              <a:t>In-Out-Gateway</a:t>
            </a:r>
          </a:p>
          <a:p>
            <a:pPr lvl="1"/>
            <a:r>
              <a:rPr lang="en-US" sz="2000" dirty="0" smtClean="0"/>
              <a:t>Combination of in and out gateway</a:t>
            </a:r>
          </a:p>
          <a:p>
            <a:pPr lvl="1"/>
            <a:r>
              <a:rPr lang="en-US" sz="2000" dirty="0" smtClean="0"/>
              <a:t>In-gateway for imported raw materials</a:t>
            </a:r>
          </a:p>
          <a:p>
            <a:pPr lvl="1"/>
            <a:r>
              <a:rPr lang="en-US" sz="2000" dirty="0" smtClean="0"/>
              <a:t>Out-gateway for exported manufactured goods.</a:t>
            </a:r>
          </a:p>
          <a:p>
            <a:pPr lvl="1"/>
            <a:r>
              <a:rPr lang="en-US" sz="2000" dirty="0" smtClean="0"/>
              <a:t>Can be separated based on incoming and outgoing edges carrying the same subset of items</a:t>
            </a:r>
          </a:p>
          <a:p>
            <a:r>
              <a:rPr lang="en-US" sz="2400" dirty="0" smtClean="0"/>
              <a:t>May have hierarchy : Country level sea ports -&gt; region level </a:t>
            </a:r>
            <a:r>
              <a:rPr lang="en-US" sz="2400" dirty="0" err="1" smtClean="0"/>
              <a:t>distributin</a:t>
            </a:r>
            <a:r>
              <a:rPr lang="en-US" sz="2400" dirty="0" smtClean="0"/>
              <a:t> centers -&gt; state level hubs 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5810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Contribution</a:t>
            </a:r>
          </a:p>
          <a:p>
            <a:r>
              <a:rPr lang="en-US" dirty="0" smtClean="0"/>
              <a:t>RFID Data</a:t>
            </a:r>
          </a:p>
          <a:p>
            <a:r>
              <a:rPr lang="en-US" dirty="0" smtClean="0"/>
              <a:t>Gateway-Based  Movement Graph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Data Compression</a:t>
            </a:r>
          </a:p>
          <a:p>
            <a:r>
              <a:rPr lang="en-US" dirty="0" smtClean="0"/>
              <a:t>Movement Graph Partitioning</a:t>
            </a:r>
          </a:p>
          <a:p>
            <a:r>
              <a:rPr lang="en-US" dirty="0" smtClean="0"/>
              <a:t>Storage Model</a:t>
            </a:r>
          </a:p>
          <a:p>
            <a:r>
              <a:rPr lang="en-US" dirty="0" smtClean="0"/>
              <a:t>Materialization Strategy</a:t>
            </a:r>
          </a:p>
          <a:p>
            <a:r>
              <a:rPr lang="en-US" dirty="0" smtClean="0"/>
              <a:t>RFID Cube</a:t>
            </a:r>
          </a:p>
          <a:p>
            <a:r>
              <a:rPr lang="en-US" dirty="0" smtClean="0"/>
              <a:t>Experimental Evaluation</a:t>
            </a:r>
          </a:p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2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9715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Redundancy Elimination Compression</a:t>
            </a:r>
          </a:p>
          <a:p>
            <a:pPr lvl="1"/>
            <a:r>
              <a:rPr lang="en-US" dirty="0" smtClean="0"/>
              <a:t>Store </a:t>
            </a:r>
            <a:r>
              <a:rPr lang="en-US" i="1" dirty="0" smtClean="0"/>
              <a:t>(EPC, location, </a:t>
            </a:r>
            <a:r>
              <a:rPr lang="en-US" i="1" dirty="0" err="1" smtClean="0"/>
              <a:t>time_in</a:t>
            </a:r>
            <a:r>
              <a:rPr lang="en-US" i="1" dirty="0" smtClean="0"/>
              <a:t> , </a:t>
            </a:r>
            <a:r>
              <a:rPr lang="en-US" i="1" dirty="0" err="1" smtClean="0"/>
              <a:t>time_out</a:t>
            </a:r>
            <a:r>
              <a:rPr lang="en-US" i="1" dirty="0" smtClean="0"/>
              <a:t>)</a:t>
            </a:r>
            <a:endParaRPr lang="en-US" dirty="0" smtClean="0"/>
          </a:p>
          <a:p>
            <a:r>
              <a:rPr lang="en-US" b="1" dirty="0" smtClean="0"/>
              <a:t>Bulky Movement Compression</a:t>
            </a:r>
          </a:p>
          <a:p>
            <a:pPr lvl="1"/>
            <a:r>
              <a:rPr lang="en-US" i="1" dirty="0" smtClean="0"/>
              <a:t>(</a:t>
            </a:r>
            <a:r>
              <a:rPr lang="en-US" i="1" dirty="0" err="1" smtClean="0"/>
              <a:t>gid</a:t>
            </a:r>
            <a:r>
              <a:rPr lang="en-US" i="1" dirty="0" smtClean="0"/>
              <a:t>, prod, </a:t>
            </a:r>
            <a:r>
              <a:rPr lang="en-US" i="1" dirty="0" err="1" smtClean="0"/>
              <a:t>loc</a:t>
            </a:r>
            <a:r>
              <a:rPr lang="en-US" i="1" baseline="-25000" dirty="0" err="1" smtClean="0"/>
              <a:t>A</a:t>
            </a:r>
            <a:r>
              <a:rPr lang="en-US" i="1" dirty="0" smtClean="0"/>
              <a:t>, t</a:t>
            </a:r>
            <a:r>
              <a:rPr lang="en-US" i="1" baseline="-25000" dirty="0" smtClean="0"/>
              <a:t>1</a:t>
            </a:r>
            <a:r>
              <a:rPr lang="en-US" i="1" dirty="0" smtClean="0"/>
              <a:t>,t</a:t>
            </a:r>
            <a:r>
              <a:rPr lang="en-US" i="1" baseline="-25000" dirty="0" smtClean="0"/>
              <a:t>2</a:t>
            </a:r>
            <a:r>
              <a:rPr lang="en-US" i="1" dirty="0" smtClean="0"/>
              <a:t>, 1000)</a:t>
            </a:r>
          </a:p>
          <a:p>
            <a:pPr lvl="1"/>
            <a:r>
              <a:rPr lang="en-US" i="1" dirty="0" err="1" smtClean="0"/>
              <a:t>gid</a:t>
            </a:r>
            <a:r>
              <a:rPr lang="en-US" i="1" dirty="0" smtClean="0"/>
              <a:t> </a:t>
            </a:r>
            <a:r>
              <a:rPr lang="en-US" dirty="0" smtClean="0"/>
              <a:t>will point to other </a:t>
            </a:r>
            <a:r>
              <a:rPr lang="en-US" i="1" dirty="0" err="1" smtClean="0"/>
              <a:t>gids</a:t>
            </a:r>
            <a:r>
              <a:rPr lang="en-US" i="1" dirty="0" smtClean="0"/>
              <a:t> </a:t>
            </a:r>
            <a:r>
              <a:rPr lang="en-US" dirty="0" smtClean="0"/>
              <a:t>for these 1000 items if they split into more partitions</a:t>
            </a:r>
          </a:p>
          <a:p>
            <a:pPr lvl="1"/>
            <a:r>
              <a:rPr lang="en-US" b="1" dirty="0" smtClean="0"/>
              <a:t>Split-only Model: </a:t>
            </a:r>
            <a:r>
              <a:rPr lang="en-US" dirty="0" smtClean="0"/>
              <a:t>factories -&gt; warehouses -&gt; distribution centers -&gt; large number of stores </a:t>
            </a:r>
          </a:p>
          <a:p>
            <a:pPr lvl="1"/>
            <a:r>
              <a:rPr lang="en-US" b="1" dirty="0" smtClean="0"/>
              <a:t>Merge-Split Model:  </a:t>
            </a:r>
            <a:r>
              <a:rPr lang="en-US" dirty="0" smtClean="0"/>
              <a:t>Movement between importing and exporting countries</a:t>
            </a:r>
          </a:p>
          <a:p>
            <a:pPr lvl="2"/>
            <a:r>
              <a:rPr lang="en-US" dirty="0" smtClean="0"/>
              <a:t>Partition the movement graph around gateways</a:t>
            </a:r>
          </a:p>
          <a:p>
            <a:pPr lvl="1"/>
            <a:endParaRPr lang="en-US" dirty="0" smtClean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4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Compression Continue…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Data Generalization</a:t>
            </a:r>
          </a:p>
          <a:p>
            <a:r>
              <a:rPr lang="en-US" b="1" dirty="0" smtClean="0"/>
              <a:t>Item based: </a:t>
            </a:r>
            <a:r>
              <a:rPr lang="en-US" dirty="0" smtClean="0"/>
              <a:t>does not involve spatiotemporal dimensions</a:t>
            </a:r>
          </a:p>
          <a:p>
            <a:r>
              <a:rPr lang="en-US" b="1" dirty="0" smtClean="0"/>
              <a:t>Path based: </a:t>
            </a:r>
            <a:r>
              <a:rPr lang="en-US" dirty="0" smtClean="0"/>
              <a:t>New type of data generalization, not presented in traditional data cube</a:t>
            </a:r>
            <a:endParaRPr lang="en-US" b="1" dirty="0" smtClean="0"/>
          </a:p>
          <a:p>
            <a:pPr lvl="1"/>
            <a:r>
              <a:rPr lang="en-US" dirty="0" smtClean="0"/>
              <a:t>Merging and collapsing path stages according to time and locating hierarchies </a:t>
            </a:r>
          </a:p>
          <a:p>
            <a:pPr lvl="1"/>
            <a:r>
              <a:rPr lang="en-US" dirty="0" smtClean="0"/>
              <a:t>Also depends on the target of analysis</a:t>
            </a:r>
            <a:r>
              <a:rPr lang="en-US" dirty="0"/>
              <a:t> </a:t>
            </a:r>
            <a:r>
              <a:rPr lang="en-US" dirty="0" smtClean="0"/>
              <a:t>e.g., Transport manager, Store manager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86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Motivation</a:t>
            </a:r>
          </a:p>
          <a:p>
            <a:r>
              <a:rPr lang="en-US" dirty="0" smtClean="0"/>
              <a:t>Contribution</a:t>
            </a:r>
          </a:p>
          <a:p>
            <a:r>
              <a:rPr lang="en-US" dirty="0" smtClean="0"/>
              <a:t>RFID Data</a:t>
            </a:r>
          </a:p>
          <a:p>
            <a:r>
              <a:rPr lang="en-US" dirty="0" smtClean="0"/>
              <a:t>Gateway-Based  Movement Graph</a:t>
            </a:r>
          </a:p>
          <a:p>
            <a:r>
              <a:rPr lang="en-US" dirty="0" smtClean="0"/>
              <a:t>Data Compression</a:t>
            </a:r>
          </a:p>
          <a:p>
            <a:r>
              <a:rPr lang="en-US" dirty="0" smtClean="0"/>
              <a:t>Movement Graph Partitioning</a:t>
            </a:r>
          </a:p>
          <a:p>
            <a:r>
              <a:rPr lang="en-US" dirty="0" smtClean="0"/>
              <a:t>Storage Model</a:t>
            </a:r>
          </a:p>
          <a:p>
            <a:r>
              <a:rPr lang="en-US" dirty="0" smtClean="0"/>
              <a:t>Materialization Strategy</a:t>
            </a:r>
          </a:p>
          <a:p>
            <a:r>
              <a:rPr lang="en-US" dirty="0" smtClean="0"/>
              <a:t>RFID Cube</a:t>
            </a:r>
          </a:p>
          <a:p>
            <a:r>
              <a:rPr lang="en-US" dirty="0" smtClean="0"/>
              <a:t>Experimental Evaluation</a:t>
            </a:r>
          </a:p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Contribution</a:t>
            </a:r>
          </a:p>
          <a:p>
            <a:r>
              <a:rPr lang="en-US" dirty="0" smtClean="0"/>
              <a:t>RFID Data</a:t>
            </a:r>
          </a:p>
          <a:p>
            <a:r>
              <a:rPr lang="en-US" dirty="0" smtClean="0"/>
              <a:t>Gateway-Based  Movement Graph</a:t>
            </a:r>
          </a:p>
          <a:p>
            <a:r>
              <a:rPr lang="en-US" dirty="0" smtClean="0"/>
              <a:t>Data Compression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Movement Graph Partitioning</a:t>
            </a:r>
          </a:p>
          <a:p>
            <a:r>
              <a:rPr lang="en-US" dirty="0" smtClean="0"/>
              <a:t>Storage Model</a:t>
            </a:r>
          </a:p>
          <a:p>
            <a:r>
              <a:rPr lang="en-US" dirty="0" smtClean="0"/>
              <a:t>Materialization Strategy</a:t>
            </a:r>
          </a:p>
          <a:p>
            <a:r>
              <a:rPr lang="en-US" dirty="0" smtClean="0"/>
              <a:t>RFID Cube</a:t>
            </a:r>
          </a:p>
          <a:p>
            <a:r>
              <a:rPr lang="en-US" dirty="0" smtClean="0"/>
              <a:t>Experimental Evaluation</a:t>
            </a:r>
          </a:p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2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 Graph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Gateway Identification</a:t>
            </a:r>
          </a:p>
          <a:p>
            <a:pPr lvl="1"/>
            <a:r>
              <a:rPr lang="en-US" dirty="0" smtClean="0"/>
              <a:t>Can be provided by the data analyst</a:t>
            </a:r>
          </a:p>
          <a:p>
            <a:pPr lvl="1"/>
            <a:r>
              <a:rPr lang="en-US" dirty="0" smtClean="0"/>
              <a:t>Sometimes need to discover automatically</a:t>
            </a:r>
          </a:p>
          <a:p>
            <a:pPr lvl="1"/>
            <a:r>
              <a:rPr lang="en-US" dirty="0" smtClean="0"/>
              <a:t>How?</a:t>
            </a:r>
          </a:p>
          <a:p>
            <a:pPr lvl="1"/>
            <a:r>
              <a:rPr lang="en-US" dirty="0" smtClean="0"/>
              <a:t>Take a movement graph and rank nodes based on the following 3 observation:</a:t>
            </a:r>
          </a:p>
          <a:p>
            <a:pPr marL="1428750" lvl="2" indent="-571500">
              <a:buFont typeface="+mj-lt"/>
              <a:buAutoNum type="romanLcPeriod"/>
            </a:pPr>
            <a:r>
              <a:rPr lang="en-US" dirty="0" smtClean="0"/>
              <a:t>Large volume of traffic goes through gateway nodes</a:t>
            </a:r>
          </a:p>
          <a:p>
            <a:pPr marL="1428750" lvl="2" indent="-571500">
              <a:buFont typeface="+mj-lt"/>
              <a:buAutoNum type="romanLcPeriod"/>
            </a:pPr>
            <a:r>
              <a:rPr lang="en-US" dirty="0" smtClean="0"/>
              <a:t>Gateway carry unbalanced traffic</a:t>
            </a:r>
          </a:p>
          <a:p>
            <a:pPr marL="1428750" lvl="2" indent="-571500">
              <a:buFont typeface="+mj-lt"/>
              <a:buAutoNum type="romanLcPeriod"/>
            </a:pPr>
            <a:r>
              <a:rPr lang="en-US" dirty="0" smtClean="0"/>
              <a:t>Gateway splits paths into largely disjoint sets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7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Movement Graph Partitioning Continue…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How </a:t>
            </a:r>
            <a:r>
              <a:rPr lang="en-US" i="1" dirty="0" smtClean="0"/>
              <a:t>gateway finding </a:t>
            </a:r>
            <a:r>
              <a:rPr lang="en-US" dirty="0" smtClean="0"/>
              <a:t>algorithm works:</a:t>
            </a:r>
          </a:p>
          <a:p>
            <a:pPr lvl="1"/>
            <a:r>
              <a:rPr lang="en-US" dirty="0" smtClean="0"/>
              <a:t>First eliminate low-traffic nodes </a:t>
            </a:r>
          </a:p>
          <a:p>
            <a:pPr lvl="1"/>
            <a:r>
              <a:rPr lang="en-US" dirty="0" smtClean="0"/>
              <a:t>Then eliminate the nodes with balanced traffic (checking #of incoming and outgoing edges and the ratio of their shipment sizes)</a:t>
            </a:r>
          </a:p>
          <a:p>
            <a:pPr lvl="1"/>
            <a:r>
              <a:rPr lang="en-US" dirty="0" smtClean="0"/>
              <a:t>Finally</a:t>
            </a:r>
            <a:r>
              <a:rPr lang="en-US" dirty="0"/>
              <a:t>, for the edges that pass the </a:t>
            </a:r>
            <a:r>
              <a:rPr lang="en-US" dirty="0" smtClean="0"/>
              <a:t>above two </a:t>
            </a:r>
            <a:r>
              <a:rPr lang="en-US" dirty="0"/>
              <a:t>filters, check which locations split the paths </a:t>
            </a:r>
            <a:r>
              <a:rPr lang="en-US" dirty="0" smtClean="0"/>
              <a:t>going through </a:t>
            </a:r>
            <a:r>
              <a:rPr lang="en-US" dirty="0"/>
              <a:t>the location into two largely disjoint sets; </a:t>
            </a:r>
            <a:r>
              <a:rPr lang="en-US" dirty="0" smtClean="0"/>
              <a:t>(</a:t>
            </a:r>
            <a:r>
              <a:rPr lang="en-US" dirty="0" err="1" smtClean="0"/>
              <a:t>e.g</a:t>
            </a:r>
            <a:r>
              <a:rPr lang="en-US" dirty="0" smtClean="0"/>
              <a:t> locations </a:t>
            </a:r>
            <a:r>
              <a:rPr lang="en-US" dirty="0"/>
              <a:t>occurring in the path before </a:t>
            </a:r>
            <a:r>
              <a:rPr lang="en-US" dirty="0" smtClean="0"/>
              <a:t>the gateway </a:t>
            </a:r>
            <a:r>
              <a:rPr lang="en-US" dirty="0"/>
              <a:t>and those occurring in the path after the </a:t>
            </a:r>
            <a:r>
              <a:rPr lang="en-US" dirty="0" smtClean="0"/>
              <a:t>gateway)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7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Movement Graph Partitioning Continue…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Partitioning Algorithm</a:t>
            </a:r>
          </a:p>
          <a:p>
            <a:r>
              <a:rPr lang="en-US" b="1" dirty="0" smtClean="0"/>
              <a:t>Key Idea: </a:t>
            </a:r>
            <a:r>
              <a:rPr lang="en-US" dirty="0" smtClean="0"/>
              <a:t>Very few items in Europe reach the major ports in USA without first having gone through Europe’s main shipping ports</a:t>
            </a:r>
          </a:p>
          <a:p>
            <a:pPr lvl="1"/>
            <a:r>
              <a:rPr lang="en-US" dirty="0" smtClean="0"/>
              <a:t>Associate each location to a set of gateways that it directly reaches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locatin</a:t>
            </a:r>
            <a:r>
              <a:rPr lang="en-US" dirty="0" smtClean="0"/>
              <a:t> </a:t>
            </a:r>
            <a:r>
              <a:rPr lang="en-US" i="1" dirty="0" err="1" smtClean="0"/>
              <a:t>l_i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err="1" smtClean="0"/>
              <a:t>l_j</a:t>
            </a:r>
            <a:r>
              <a:rPr lang="en-US" i="1" dirty="0" smtClean="0"/>
              <a:t> </a:t>
            </a:r>
            <a:r>
              <a:rPr lang="en-US" dirty="0" smtClean="0"/>
              <a:t>have a gateway in common merge their groups into a single partition containing </a:t>
            </a:r>
            <a:r>
              <a:rPr lang="en-US" i="1" dirty="0" err="1" smtClean="0"/>
              <a:t>l_i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err="1" smtClean="0"/>
              <a:t>l_j</a:t>
            </a:r>
            <a:r>
              <a:rPr lang="en-US" i="1" dirty="0" smtClean="0"/>
              <a:t> </a:t>
            </a:r>
            <a:r>
              <a:rPr lang="en-US" dirty="0" smtClean="0"/>
              <a:t>and their associated gateways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2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24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7776864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2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Movement Graph Partitioning Continue…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5832648" cy="2404864"/>
          </a:xfrm>
        </p:spPr>
        <p:txBody>
          <a:bodyPr>
            <a:normAutofit/>
          </a:bodyPr>
          <a:lstStyle/>
          <a:p>
            <a:r>
              <a:rPr lang="en-US" b="1" dirty="0" smtClean="0"/>
              <a:t>Handling Irregular Movements: </a:t>
            </a:r>
            <a:r>
              <a:rPr lang="en-US" i="1" dirty="0" smtClean="0"/>
              <a:t>Virtual Gateways</a:t>
            </a:r>
          </a:p>
          <a:p>
            <a:pPr lvl="1"/>
            <a:r>
              <a:rPr lang="en-US" dirty="0" smtClean="0"/>
              <a:t>Few items bypass gateways</a:t>
            </a:r>
          </a:p>
          <a:p>
            <a:pPr lvl="1"/>
            <a:r>
              <a:rPr lang="en-US" dirty="0" smtClean="0"/>
              <a:t>Solved by virtual gateways</a:t>
            </a:r>
          </a:p>
          <a:p>
            <a:pPr lvl="1"/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12776"/>
            <a:ext cx="309634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3717032"/>
            <a:ext cx="8208912" cy="2736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Example (In figure 1): Need to create a virtual gateway </a:t>
            </a:r>
            <a:r>
              <a:rPr lang="en-US" i="1" dirty="0" err="1" smtClean="0"/>
              <a:t>G</a:t>
            </a:r>
            <a:r>
              <a:rPr lang="en-US" i="1" baseline="-25000" dirty="0" err="1" smtClean="0"/>
              <a:t>x</a:t>
            </a:r>
            <a:r>
              <a:rPr lang="en-US" i="1" baseline="-25000" dirty="0" smtClean="0"/>
              <a:t> </a:t>
            </a:r>
            <a:r>
              <a:rPr lang="en-US" dirty="0" smtClean="0"/>
              <a:t>to send outgoing traffic from first partition (i.e., traffic from B) that skip </a:t>
            </a:r>
            <a:r>
              <a:rPr lang="en-US" i="1" dirty="0" smtClean="0"/>
              <a:t>G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en-US" dirty="0" smtClean="0"/>
              <a:t>and</a:t>
            </a:r>
            <a:r>
              <a:rPr lang="en-US" i="1" dirty="0" smtClean="0"/>
              <a:t> </a:t>
            </a:r>
            <a:r>
              <a:rPr lang="en-US" i="1" dirty="0" err="1" smtClean="0"/>
              <a:t>G</a:t>
            </a:r>
            <a:r>
              <a:rPr lang="en-US" i="1" baseline="-25000" dirty="0" err="1" smtClean="0"/>
              <a:t>y</a:t>
            </a:r>
            <a:r>
              <a:rPr lang="en-US" i="1" dirty="0" smtClean="0"/>
              <a:t> </a:t>
            </a:r>
            <a:r>
              <a:rPr lang="en-US" dirty="0" smtClean="0"/>
              <a:t>to receive incoming traffic into second partition (i.e.,  traffic to I) that skip </a:t>
            </a:r>
            <a:r>
              <a:rPr lang="en-US" i="1" dirty="0" smtClean="0"/>
              <a:t>G</a:t>
            </a:r>
            <a:r>
              <a:rPr lang="en-US" i="1" baseline="-25000" dirty="0" smtClean="0"/>
              <a:t>2</a:t>
            </a:r>
          </a:p>
          <a:p>
            <a:pPr lvl="1"/>
            <a:r>
              <a:rPr lang="en-US" dirty="0" smtClean="0"/>
              <a:t>Guarantee path related query by looking at gateway-related path traffic only.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17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Contribution</a:t>
            </a:r>
          </a:p>
          <a:p>
            <a:r>
              <a:rPr lang="en-US" dirty="0" smtClean="0"/>
              <a:t>RFID Data</a:t>
            </a:r>
          </a:p>
          <a:p>
            <a:r>
              <a:rPr lang="en-US" dirty="0" smtClean="0"/>
              <a:t>Gateway-Based  Movement Graph</a:t>
            </a:r>
          </a:p>
          <a:p>
            <a:r>
              <a:rPr lang="en-US" dirty="0" smtClean="0"/>
              <a:t>Data Compression</a:t>
            </a:r>
          </a:p>
          <a:p>
            <a:r>
              <a:rPr lang="en-US" dirty="0" smtClean="0"/>
              <a:t>Movement Graph Partitioning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Storage Model</a:t>
            </a:r>
          </a:p>
          <a:p>
            <a:r>
              <a:rPr lang="en-US" dirty="0" smtClean="0"/>
              <a:t>Materialization Strategy</a:t>
            </a:r>
          </a:p>
          <a:p>
            <a:r>
              <a:rPr lang="en-US" dirty="0" smtClean="0"/>
              <a:t>RFID Cube</a:t>
            </a:r>
          </a:p>
          <a:p>
            <a:r>
              <a:rPr lang="en-US" dirty="0" smtClean="0"/>
              <a:t>Experimental Evaluation</a:t>
            </a:r>
          </a:p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2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r>
              <a:rPr lang="en-US" dirty="0" smtClean="0"/>
              <a:t>Storage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Edge Table</a:t>
            </a:r>
          </a:p>
          <a:p>
            <a:pPr lvl="1"/>
            <a:r>
              <a:rPr lang="en-US" sz="2400" i="1" dirty="0" smtClean="0"/>
              <a:t>(From, to, </a:t>
            </a:r>
            <a:r>
              <a:rPr lang="en-US" sz="2400" i="1" dirty="0" err="1" smtClean="0"/>
              <a:t>t_start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t_end</a:t>
            </a:r>
            <a:r>
              <a:rPr lang="en-US" sz="2400" i="1" dirty="0" smtClean="0"/>
              <a:t>, direct, </a:t>
            </a:r>
            <a:r>
              <a:rPr lang="en-US" sz="2400" i="1" dirty="0" err="1" smtClean="0"/>
              <a:t>gid_list:measure_list</a:t>
            </a:r>
            <a:r>
              <a:rPr lang="en-US" sz="2400" i="1" dirty="0" smtClean="0"/>
              <a:t>)</a:t>
            </a:r>
          </a:p>
          <a:p>
            <a:r>
              <a:rPr lang="en-US" b="1" dirty="0" smtClean="0"/>
              <a:t>Map Table</a:t>
            </a:r>
          </a:p>
          <a:p>
            <a:pPr lvl="1"/>
            <a:r>
              <a:rPr lang="en-US" i="1" dirty="0" smtClean="0"/>
              <a:t>(</a:t>
            </a:r>
            <a:r>
              <a:rPr lang="en-US" i="1" dirty="0" err="1" smtClean="0"/>
              <a:t>partion</a:t>
            </a:r>
            <a:r>
              <a:rPr lang="en-US" i="1" dirty="0" smtClean="0"/>
              <a:t>, </a:t>
            </a:r>
            <a:r>
              <a:rPr lang="en-US" i="1" dirty="0" err="1" smtClean="0"/>
              <a:t>gid</a:t>
            </a:r>
            <a:r>
              <a:rPr lang="en-US" i="1" dirty="0" smtClean="0"/>
              <a:t>, </a:t>
            </a:r>
            <a:r>
              <a:rPr lang="en-US" i="1" dirty="0" err="1" smtClean="0"/>
              <a:t>contained_list</a:t>
            </a:r>
            <a:r>
              <a:rPr lang="en-US" i="1" dirty="0" smtClean="0"/>
              <a:t>, </a:t>
            </a:r>
            <a:r>
              <a:rPr lang="en-US" i="1" dirty="0" err="1" smtClean="0"/>
              <a:t>contains_list</a:t>
            </a:r>
            <a:r>
              <a:rPr lang="en-US" i="1" dirty="0" smtClean="0"/>
              <a:t>)</a:t>
            </a:r>
          </a:p>
          <a:p>
            <a:pPr lvl="1"/>
            <a:r>
              <a:rPr lang="en-US" i="1" dirty="0" err="1" smtClean="0"/>
              <a:t>contained_list</a:t>
            </a:r>
            <a:r>
              <a:rPr lang="en-US" i="1" dirty="0" smtClean="0"/>
              <a:t> </a:t>
            </a:r>
            <a:r>
              <a:rPr lang="en-US" dirty="0"/>
              <a:t>is the list of all </a:t>
            </a:r>
            <a:r>
              <a:rPr lang="en-US" dirty="0" err="1"/>
              <a:t>gids</a:t>
            </a:r>
            <a:r>
              <a:rPr lang="en-US" dirty="0"/>
              <a:t> </a:t>
            </a:r>
            <a:r>
              <a:rPr lang="en-US" dirty="0" smtClean="0"/>
              <a:t>with a </a:t>
            </a:r>
            <a:r>
              <a:rPr lang="en-US" dirty="0"/>
              <a:t>list of items that is a superset of the items </a:t>
            </a:r>
            <a:r>
              <a:rPr lang="en-US" dirty="0" err="1"/>
              <a:t>gid</a:t>
            </a:r>
            <a:r>
              <a:rPr lang="en-US" dirty="0"/>
              <a:t>, </a:t>
            </a:r>
            <a:r>
              <a:rPr lang="en-US" dirty="0" smtClean="0"/>
              <a:t>and</a:t>
            </a:r>
          </a:p>
          <a:p>
            <a:pPr lvl="1"/>
            <a:r>
              <a:rPr lang="en-US" i="1" dirty="0" err="1" smtClean="0"/>
              <a:t>Contains_list</a:t>
            </a:r>
            <a:r>
              <a:rPr lang="en-US" i="1" dirty="0" smtClean="0"/>
              <a:t> </a:t>
            </a:r>
            <a:r>
              <a:rPr lang="en-US" dirty="0"/>
              <a:t>is the list </a:t>
            </a:r>
            <a:r>
              <a:rPr lang="en-US" dirty="0" err="1"/>
              <a:t>gids</a:t>
            </a:r>
            <a:r>
              <a:rPr lang="en-US" dirty="0"/>
              <a:t> with item lists that are a </a:t>
            </a:r>
            <a:r>
              <a:rPr lang="en-US" dirty="0" smtClean="0"/>
              <a:t>subset of </a:t>
            </a:r>
            <a:r>
              <a:rPr lang="en-US" dirty="0" err="1"/>
              <a:t>gid</a:t>
            </a:r>
            <a:r>
              <a:rPr lang="en-US" dirty="0"/>
              <a:t>, or a list of individual tags if </a:t>
            </a:r>
            <a:r>
              <a:rPr lang="en-US" dirty="0" err="1"/>
              <a:t>gid</a:t>
            </a:r>
            <a:r>
              <a:rPr lang="en-US" dirty="0"/>
              <a:t> did not split </a:t>
            </a:r>
            <a:r>
              <a:rPr lang="en-US" dirty="0" smtClean="0"/>
              <a:t>into smaller </a:t>
            </a:r>
            <a:r>
              <a:rPr lang="en-US" dirty="0"/>
              <a:t>groups</a:t>
            </a:r>
            <a:r>
              <a:rPr lang="en-US" dirty="0" smtClean="0"/>
              <a:t>.</a:t>
            </a:r>
          </a:p>
          <a:p>
            <a:pPr lvl="1"/>
            <a:r>
              <a:rPr lang="en-US" i="1" dirty="0" smtClean="0"/>
              <a:t>Reasons: </a:t>
            </a:r>
          </a:p>
          <a:p>
            <a:pPr lvl="1"/>
            <a:r>
              <a:rPr lang="en-US" i="1" dirty="0"/>
              <a:t> </a:t>
            </a:r>
            <a:r>
              <a:rPr lang="en-US" b="1" i="1" dirty="0" smtClean="0"/>
              <a:t>1) Compression: </a:t>
            </a:r>
            <a:r>
              <a:rPr lang="en-US" i="1" dirty="0" smtClean="0"/>
              <a:t>10,000 items moves into 4 stages 10,000, 1,000, 100, 10. Instead of storing 40,000 units store 1,111 unit </a:t>
            </a:r>
            <a:r>
              <a:rPr lang="en-US" dirty="0"/>
              <a:t>(1,000 for the last </a:t>
            </a:r>
            <a:r>
              <a:rPr lang="en-US" dirty="0" smtClean="0"/>
              <a:t>stage and </a:t>
            </a:r>
            <a:r>
              <a:rPr lang="en-US" dirty="0"/>
              <a:t>100, 10, and 1 for the ones before</a:t>
            </a:r>
            <a:r>
              <a:rPr lang="en-US" dirty="0" smtClean="0"/>
              <a:t>)</a:t>
            </a:r>
          </a:p>
          <a:p>
            <a:pPr lvl="1"/>
            <a:r>
              <a:rPr lang="en-US" b="1" i="1" dirty="0" smtClean="0"/>
              <a:t> 2) Query Processing: </a:t>
            </a:r>
          </a:p>
          <a:p>
            <a:pPr lvl="2"/>
            <a:r>
              <a:rPr lang="en-US" i="1" dirty="0" smtClean="0"/>
              <a:t>GID list is much shorter than EPC list. </a:t>
            </a:r>
          </a:p>
          <a:p>
            <a:pPr lvl="2"/>
            <a:r>
              <a:rPr lang="en-US" i="1" dirty="0" smtClean="0"/>
              <a:t>Compute Path related query very quickly</a:t>
            </a:r>
          </a:p>
          <a:p>
            <a:pPr lvl="2"/>
            <a:r>
              <a:rPr lang="en-US" i="1" dirty="0" smtClean="0"/>
              <a:t>To find the </a:t>
            </a:r>
            <a:r>
              <a:rPr lang="en-US" i="1" dirty="0"/>
              <a:t>average </a:t>
            </a:r>
            <a:r>
              <a:rPr lang="en-US" i="1" dirty="0" smtClean="0"/>
              <a:t>duration for </a:t>
            </a:r>
            <a:r>
              <a:rPr lang="en-US" i="1" dirty="0"/>
              <a:t>milk to move from the distribution center (D), to </a:t>
            </a:r>
            <a:r>
              <a:rPr lang="en-US" i="1" dirty="0" smtClean="0"/>
              <a:t>the store </a:t>
            </a:r>
            <a:r>
              <a:rPr lang="en-US" i="1" dirty="0"/>
              <a:t>backroom (B), and finally to the shelf (S), </a:t>
            </a:r>
            <a:r>
              <a:rPr lang="en-US" dirty="0"/>
              <a:t>we need </a:t>
            </a:r>
            <a:r>
              <a:rPr lang="en-US" dirty="0" smtClean="0"/>
              <a:t>to locate </a:t>
            </a:r>
            <a:r>
              <a:rPr lang="en-US" dirty="0"/>
              <a:t>the edge records for milk between the stages </a:t>
            </a:r>
            <a:r>
              <a:rPr lang="en-US" dirty="0" smtClean="0"/>
              <a:t>and intersect </a:t>
            </a:r>
            <a:r>
              <a:rPr lang="en-US" dirty="0"/>
              <a:t>the EPC lists of each. </a:t>
            </a:r>
            <a:endParaRPr lang="en-US" dirty="0" smtClean="0"/>
          </a:p>
          <a:p>
            <a:r>
              <a:rPr lang="en-US" b="1" dirty="0" smtClean="0"/>
              <a:t>Path independent information</a:t>
            </a:r>
          </a:p>
          <a:p>
            <a:pPr lvl="1"/>
            <a:r>
              <a:rPr lang="en-US" i="1" dirty="0" smtClean="0"/>
              <a:t>(</a:t>
            </a:r>
            <a:r>
              <a:rPr lang="en-US" i="1" dirty="0" err="1" smtClean="0"/>
              <a:t>gid_list</a:t>
            </a:r>
            <a:r>
              <a:rPr lang="en-US" i="1" dirty="0" smtClean="0"/>
              <a:t>, D</a:t>
            </a:r>
            <a:r>
              <a:rPr lang="en-US" i="1" baseline="-25000" dirty="0" smtClean="0"/>
              <a:t>1,</a:t>
            </a:r>
            <a:r>
              <a:rPr lang="en-US" i="1" dirty="0" smtClean="0"/>
              <a:t> D</a:t>
            </a:r>
            <a:r>
              <a:rPr lang="en-US" i="1" baseline="-25000" dirty="0" smtClean="0"/>
              <a:t>2,…,</a:t>
            </a:r>
            <a:r>
              <a:rPr lang="en-US" i="1" dirty="0" smtClean="0"/>
              <a:t> 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)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2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Contribution</a:t>
            </a:r>
          </a:p>
          <a:p>
            <a:r>
              <a:rPr lang="en-US" dirty="0" smtClean="0"/>
              <a:t>RFID Data</a:t>
            </a:r>
          </a:p>
          <a:p>
            <a:r>
              <a:rPr lang="en-US" dirty="0" smtClean="0"/>
              <a:t>Gateway-Based  Movement Graph</a:t>
            </a:r>
          </a:p>
          <a:p>
            <a:r>
              <a:rPr lang="en-US" dirty="0" smtClean="0"/>
              <a:t>Data Compression</a:t>
            </a:r>
          </a:p>
          <a:p>
            <a:r>
              <a:rPr lang="en-US" dirty="0" smtClean="0"/>
              <a:t>Movement Graph Partitioning</a:t>
            </a:r>
          </a:p>
          <a:p>
            <a:r>
              <a:rPr lang="en-US" dirty="0" smtClean="0"/>
              <a:t>Storage Model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Materialization Strategy</a:t>
            </a:r>
          </a:p>
          <a:p>
            <a:r>
              <a:rPr lang="en-US" dirty="0" smtClean="0"/>
              <a:t>RFID Cube</a:t>
            </a:r>
          </a:p>
          <a:p>
            <a:r>
              <a:rPr lang="en-US" dirty="0" smtClean="0"/>
              <a:t>Experimental Evaluation</a:t>
            </a:r>
          </a:p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2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Materialization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Path Queries</a:t>
            </a:r>
          </a:p>
          <a:p>
            <a:r>
              <a:rPr lang="en-US" i="1" dirty="0"/>
              <a:t>q </a:t>
            </a:r>
            <a:r>
              <a:rPr lang="en-US" i="1" dirty="0" smtClean="0"/>
              <a:t>&lt;- (</a:t>
            </a:r>
            <a:r>
              <a:rPr lang="el-GR" i="1" dirty="0" smtClean="0"/>
              <a:t>σ</a:t>
            </a:r>
            <a:r>
              <a:rPr lang="en-US" i="1" baseline="-25000" dirty="0" err="1" smtClean="0"/>
              <a:t>c</a:t>
            </a:r>
            <a:r>
              <a:rPr lang="en-US" i="1" dirty="0" err="1" smtClean="0"/>
              <a:t>info</a:t>
            </a:r>
            <a:r>
              <a:rPr lang="en-US" i="1" dirty="0"/>
              <a:t>, </a:t>
            </a:r>
            <a:r>
              <a:rPr lang="en-US" i="1" dirty="0" err="1" smtClean="0"/>
              <a:t>path_expression</a:t>
            </a:r>
            <a:r>
              <a:rPr lang="en-US" i="1" dirty="0"/>
              <a:t>, </a:t>
            </a:r>
            <a:r>
              <a:rPr lang="en-US" i="1" dirty="0" smtClean="0"/>
              <a:t>measure)</a:t>
            </a:r>
          </a:p>
          <a:p>
            <a:r>
              <a:rPr lang="en-US" sz="2400" i="1" dirty="0" smtClean="0"/>
              <a:t>Example: </a:t>
            </a:r>
            <a:r>
              <a:rPr lang="el-GR" sz="2400" i="1" dirty="0" smtClean="0"/>
              <a:t>σ</a:t>
            </a:r>
            <a:r>
              <a:rPr lang="en-US" sz="2400" i="1" baseline="-25000" dirty="0" err="1" smtClean="0"/>
              <a:t>c</a:t>
            </a:r>
            <a:r>
              <a:rPr lang="en-US" sz="2400" i="1" dirty="0" err="1" smtClean="0"/>
              <a:t>info</a:t>
            </a:r>
            <a:r>
              <a:rPr lang="en-US" sz="2400" i="1" dirty="0" smtClean="0"/>
              <a:t>= {</a:t>
            </a:r>
            <a:r>
              <a:rPr lang="en-US" sz="2400" i="1" dirty="0" smtClean="0"/>
              <a:t>product = </a:t>
            </a:r>
            <a:r>
              <a:rPr lang="en-US" sz="2400" i="1" dirty="0"/>
              <a:t>beef, </a:t>
            </a:r>
            <a:r>
              <a:rPr lang="en-US" sz="2400" i="1" dirty="0" err="1"/>
              <a:t>sale_date</a:t>
            </a:r>
            <a:r>
              <a:rPr lang="en-US" sz="2400" i="1" dirty="0"/>
              <a:t> </a:t>
            </a:r>
            <a:r>
              <a:rPr lang="en-US" sz="2400" i="1" dirty="0" smtClean="0"/>
              <a:t>= 2006}, </a:t>
            </a:r>
            <a:r>
              <a:rPr lang="en-US" sz="2400" i="1" dirty="0" err="1" smtClean="0"/>
              <a:t>path_expression</a:t>
            </a:r>
            <a:r>
              <a:rPr lang="en-US" sz="2400" i="1" dirty="0" smtClean="0"/>
              <a:t>={</a:t>
            </a:r>
            <a:r>
              <a:rPr lang="en-US" sz="2400" i="1" dirty="0"/>
              <a:t>Argentina farm A, San Mateo store S}, and measure </a:t>
            </a:r>
            <a:r>
              <a:rPr lang="en-US" sz="2400" i="1" dirty="0" smtClean="0"/>
              <a:t>= average temperature</a:t>
            </a:r>
          </a:p>
          <a:p>
            <a:pPr lvl="1"/>
            <a:r>
              <a:rPr lang="en-US" sz="2000" dirty="0" smtClean="0"/>
              <a:t>retrieve </a:t>
            </a:r>
            <a:r>
              <a:rPr lang="en-US" sz="2000" dirty="0"/>
              <a:t>the appropriate </a:t>
            </a:r>
            <a:r>
              <a:rPr lang="en-US" sz="2000" dirty="0" smtClean="0"/>
              <a:t>tag </a:t>
            </a:r>
            <a:r>
              <a:rPr lang="en-US" sz="2400" dirty="0" smtClean="0"/>
              <a:t>lists </a:t>
            </a:r>
            <a:r>
              <a:rPr lang="en-US" sz="2400" dirty="0"/>
              <a:t>and measures for the edges along the paths </a:t>
            </a:r>
            <a:r>
              <a:rPr lang="en-US" sz="2400" dirty="0" smtClean="0"/>
              <a:t>involving the </a:t>
            </a:r>
            <a:r>
              <a:rPr lang="en-US" sz="2400" dirty="0"/>
              <a:t>locations in the path expression; </a:t>
            </a:r>
            <a:endParaRPr lang="en-US" sz="2400" dirty="0" smtClean="0"/>
          </a:p>
          <a:p>
            <a:pPr lvl="1"/>
            <a:r>
              <a:rPr lang="en-US" sz="2400" dirty="0" smtClean="0"/>
              <a:t>retrieve </a:t>
            </a:r>
            <a:r>
              <a:rPr lang="en-US" sz="2400" dirty="0"/>
              <a:t>the tag list </a:t>
            </a:r>
            <a:r>
              <a:rPr lang="en-US" sz="2400" dirty="0" smtClean="0"/>
              <a:t>for the </a:t>
            </a:r>
            <a:r>
              <a:rPr lang="en-US" sz="2400" dirty="0"/>
              <a:t>items matching the info selection; </a:t>
            </a:r>
            <a:endParaRPr lang="en-US" sz="2400" dirty="0" smtClean="0"/>
          </a:p>
          <a:p>
            <a:pPr lvl="1"/>
            <a:r>
              <a:rPr lang="en-US" sz="2400" dirty="0" smtClean="0"/>
              <a:t>intersect </a:t>
            </a:r>
            <a:r>
              <a:rPr lang="en-US" sz="2400" dirty="0"/>
              <a:t>the lists </a:t>
            </a:r>
            <a:r>
              <a:rPr lang="en-US" sz="2400" dirty="0" smtClean="0"/>
              <a:t>to get </a:t>
            </a:r>
            <a:r>
              <a:rPr lang="en-US" sz="2400" dirty="0"/>
              <a:t>the set of relevant tags; and </a:t>
            </a:r>
            <a:endParaRPr lang="en-US" sz="2400" dirty="0" smtClean="0"/>
          </a:p>
          <a:p>
            <a:pPr lvl="1"/>
            <a:r>
              <a:rPr lang="en-US" sz="2400" dirty="0" smtClean="0"/>
              <a:t>finally</a:t>
            </a:r>
            <a:r>
              <a:rPr lang="en-US" sz="2400" dirty="0"/>
              <a:t>, if needed, </a:t>
            </a:r>
            <a:r>
              <a:rPr lang="en-US" sz="2400" dirty="0" smtClean="0"/>
              <a:t>retrieve the </a:t>
            </a:r>
            <a:r>
              <a:rPr lang="en-US" sz="2400" dirty="0"/>
              <a:t>relevant paths to compute the measure.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7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Massive RFID data sets are expected to become commonplace in supply chain</a:t>
            </a:r>
          </a:p>
          <a:p>
            <a:r>
              <a:rPr lang="en-US" dirty="0" smtClean="0"/>
              <a:t>Warehousing and mining RFID data is an essential problem with great potential benefits for </a:t>
            </a:r>
          </a:p>
          <a:p>
            <a:pPr lvl="1"/>
            <a:r>
              <a:rPr lang="en-US" dirty="0" smtClean="0"/>
              <a:t>Inventory management</a:t>
            </a:r>
          </a:p>
          <a:p>
            <a:pPr lvl="1"/>
            <a:r>
              <a:rPr lang="en-US" dirty="0" smtClean="0"/>
              <a:t>Object Tracking</a:t>
            </a:r>
          </a:p>
          <a:p>
            <a:pPr lvl="1"/>
            <a:r>
              <a:rPr lang="en-US" dirty="0" smtClean="0"/>
              <a:t>Product procurement processes</a:t>
            </a:r>
          </a:p>
          <a:p>
            <a:r>
              <a:rPr lang="en-US" dirty="0" smtClean="0"/>
              <a:t>Need to develop compact and efficient RFID cube model for answering OLAP queries on both spatiotemporal and item information dimension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8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Materialization Strategy Continue…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Path Segment Materialization</a:t>
            </a:r>
          </a:p>
          <a:p>
            <a:pPr lvl="1"/>
            <a:r>
              <a:rPr lang="en-US" dirty="0" smtClean="0"/>
              <a:t>Materialize </a:t>
            </a:r>
            <a:r>
              <a:rPr lang="en-US" dirty="0"/>
              <a:t>an edge from </a:t>
            </a:r>
            <a:r>
              <a:rPr lang="en-US" dirty="0" smtClean="0"/>
              <a:t>l</a:t>
            </a:r>
            <a:r>
              <a:rPr lang="en-US" i="1" baseline="-25000" dirty="0" smtClean="0"/>
              <a:t>i</a:t>
            </a:r>
            <a:r>
              <a:rPr lang="en-US" dirty="0" smtClean="0"/>
              <a:t> to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j</a:t>
            </a:r>
            <a:r>
              <a:rPr lang="en-US" baseline="-25000" dirty="0" smtClean="0"/>
              <a:t> </a:t>
            </a:r>
            <a:r>
              <a:rPr lang="en-US" dirty="0" smtClean="0"/>
              <a:t>that </a:t>
            </a:r>
            <a:r>
              <a:rPr lang="en-US" dirty="0"/>
              <a:t>records a history of all tag movements between </a:t>
            </a:r>
            <a:r>
              <a:rPr lang="en-US" dirty="0" smtClean="0"/>
              <a:t>the nodes (Can have arbitrarily number </a:t>
            </a:r>
            <a:r>
              <a:rPr lang="en-US" dirty="0"/>
              <a:t>of intermediate </a:t>
            </a:r>
            <a:r>
              <a:rPr lang="en-US" dirty="0" smtClean="0"/>
              <a:t>locations)</a:t>
            </a:r>
          </a:p>
          <a:p>
            <a:pPr lvl="1"/>
            <a:r>
              <a:rPr lang="en-US" dirty="0" smtClean="0"/>
              <a:t>Node to Gateway</a:t>
            </a:r>
          </a:p>
          <a:p>
            <a:pPr lvl="2"/>
            <a:r>
              <a:rPr lang="en-US" dirty="0" smtClean="0"/>
              <a:t>would </a:t>
            </a:r>
            <a:r>
              <a:rPr lang="en-US" dirty="0"/>
              <a:t>allow us </a:t>
            </a:r>
            <a:r>
              <a:rPr lang="en-US" dirty="0" smtClean="0"/>
              <a:t>to quickly </a:t>
            </a:r>
            <a:r>
              <a:rPr lang="en-US" dirty="0"/>
              <a:t>determine the properties of shipments </a:t>
            </a:r>
            <a:r>
              <a:rPr lang="en-US" dirty="0" smtClean="0"/>
              <a:t>originating at </a:t>
            </a:r>
            <a:r>
              <a:rPr lang="en-US" dirty="0"/>
              <a:t>any location inside China and leaving the country</a:t>
            </a:r>
            <a:endParaRPr lang="en-US" dirty="0" smtClean="0"/>
          </a:p>
          <a:p>
            <a:pPr lvl="1"/>
            <a:r>
              <a:rPr lang="en-US" dirty="0" smtClean="0"/>
              <a:t>Gateway to Node</a:t>
            </a:r>
          </a:p>
          <a:p>
            <a:pPr lvl="2"/>
            <a:r>
              <a:rPr lang="en-US" dirty="0" smtClean="0"/>
              <a:t>determine </a:t>
            </a:r>
            <a:r>
              <a:rPr lang="en-US" dirty="0"/>
              <a:t>which items </a:t>
            </a:r>
            <a:r>
              <a:rPr lang="en-US" dirty="0" smtClean="0"/>
              <a:t>sold in </a:t>
            </a:r>
            <a:r>
              <a:rPr lang="en-US" dirty="0"/>
              <a:t>the United States have paths that involve locations </a:t>
            </a:r>
            <a:r>
              <a:rPr lang="en-US" dirty="0" smtClean="0"/>
              <a:t>in foreign </a:t>
            </a:r>
            <a:r>
              <a:rPr lang="en-US" dirty="0"/>
              <a:t>countries, </a:t>
            </a:r>
            <a:endParaRPr lang="en-US" dirty="0" smtClean="0"/>
          </a:p>
          <a:p>
            <a:pPr lvl="2"/>
            <a:r>
              <a:rPr lang="en-US" dirty="0" smtClean="0"/>
              <a:t>Can </a:t>
            </a:r>
            <a:r>
              <a:rPr lang="en-US" dirty="0"/>
              <a:t>easily get this information </a:t>
            </a:r>
            <a:r>
              <a:rPr lang="en-US" dirty="0" smtClean="0"/>
              <a:t>by pre-computing </a:t>
            </a:r>
            <a:r>
              <a:rPr lang="en-US" dirty="0"/>
              <a:t>the list of items that arrived at the </a:t>
            </a:r>
            <a:r>
              <a:rPr lang="en-US" dirty="0" smtClean="0"/>
              <a:t>location from </a:t>
            </a:r>
            <a:r>
              <a:rPr lang="en-US" dirty="0"/>
              <a:t>each of the In-gateways.</a:t>
            </a:r>
            <a:endParaRPr lang="en-US" dirty="0" smtClean="0"/>
          </a:p>
          <a:p>
            <a:pPr lvl="1"/>
            <a:r>
              <a:rPr lang="en-US" dirty="0" smtClean="0"/>
              <a:t>Gateway to Gateway</a:t>
            </a:r>
          </a:p>
          <a:p>
            <a:pPr lvl="2"/>
            <a:r>
              <a:rPr lang="en-US" dirty="0" smtClean="0"/>
              <a:t>Pre-compute </a:t>
            </a:r>
            <a:r>
              <a:rPr lang="en-US" dirty="0"/>
              <a:t>which items leaving the Shanghai </a:t>
            </a:r>
            <a:r>
              <a:rPr lang="en-US" dirty="0" smtClean="0"/>
              <a:t>port finally </a:t>
            </a:r>
            <a:r>
              <a:rPr lang="en-US" dirty="0"/>
              <a:t>arrive at the New York 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3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Contribution</a:t>
            </a:r>
          </a:p>
          <a:p>
            <a:r>
              <a:rPr lang="en-US" dirty="0" smtClean="0"/>
              <a:t>RFID Data</a:t>
            </a:r>
          </a:p>
          <a:p>
            <a:r>
              <a:rPr lang="en-US" dirty="0" smtClean="0"/>
              <a:t>Gateway-Based  Movement Graph</a:t>
            </a:r>
          </a:p>
          <a:p>
            <a:r>
              <a:rPr lang="en-US" dirty="0" smtClean="0"/>
              <a:t>Data Compression</a:t>
            </a:r>
          </a:p>
          <a:p>
            <a:r>
              <a:rPr lang="en-US" dirty="0" smtClean="0"/>
              <a:t>Movement Graph Partitioning</a:t>
            </a:r>
          </a:p>
          <a:p>
            <a:r>
              <a:rPr lang="en-US" dirty="0" smtClean="0"/>
              <a:t>Storage Model</a:t>
            </a:r>
          </a:p>
          <a:p>
            <a:r>
              <a:rPr lang="en-US" dirty="0" smtClean="0"/>
              <a:t>Materialization Strategy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RFID Cube</a:t>
            </a:r>
          </a:p>
          <a:p>
            <a:r>
              <a:rPr lang="en-US" dirty="0" smtClean="0"/>
              <a:t>Experimental Evaluation</a:t>
            </a:r>
          </a:p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2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RFID Cube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606" y="1628800"/>
            <a:ext cx="6491064" cy="485313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Movement Graph Aggregation</a:t>
            </a:r>
          </a:p>
          <a:p>
            <a:pPr lvl="1"/>
            <a:r>
              <a:rPr lang="en-US" b="1" dirty="0" smtClean="0"/>
              <a:t>Location Aggregation</a:t>
            </a:r>
          </a:p>
          <a:p>
            <a:pPr lvl="1"/>
            <a:r>
              <a:rPr lang="en-US" dirty="0" smtClean="0"/>
              <a:t>Factory-&gt;Dock-&gt;Hub-&gt;Backroom-&gt;shelf </a:t>
            </a:r>
          </a:p>
          <a:p>
            <a:pPr lvl="1"/>
            <a:r>
              <a:rPr lang="en-US" dirty="0" smtClean="0"/>
              <a:t>Factory -&gt;Transportation -&gt; Store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Factory -&gt; Store.</a:t>
            </a:r>
          </a:p>
          <a:p>
            <a:pPr lvl="1"/>
            <a:r>
              <a:rPr lang="en-US" b="1" dirty="0" smtClean="0"/>
              <a:t>Edge Aggregation Semantics</a:t>
            </a:r>
          </a:p>
          <a:p>
            <a:pPr lvl="1"/>
            <a:r>
              <a:rPr lang="en-US" b="1" dirty="0" err="1" smtClean="0"/>
              <a:t>gid</a:t>
            </a:r>
            <a:r>
              <a:rPr lang="en-US" b="1" dirty="0" smtClean="0"/>
              <a:t> </a:t>
            </a:r>
            <a:r>
              <a:rPr lang="en-US" b="1" dirty="0"/>
              <a:t>list for the edge (Factory, Store</a:t>
            </a:r>
            <a:r>
              <a:rPr lang="en-US" b="1" dirty="0" smtClean="0"/>
              <a:t>): </a:t>
            </a:r>
            <a:r>
              <a:rPr lang="en-US" dirty="0" smtClean="0"/>
              <a:t>Intersect the </a:t>
            </a:r>
            <a:r>
              <a:rPr lang="en-US" dirty="0" err="1"/>
              <a:t>gid</a:t>
            </a:r>
            <a:r>
              <a:rPr lang="en-US" dirty="0"/>
              <a:t> lists of all outgoing edges from the node </a:t>
            </a:r>
            <a:r>
              <a:rPr lang="en-US" dirty="0" smtClean="0"/>
              <a:t>Factory with </a:t>
            </a:r>
            <a:r>
              <a:rPr lang="en-US" dirty="0"/>
              <a:t>the incoming edges to </a:t>
            </a:r>
            <a:r>
              <a:rPr lang="en-US" dirty="0" smtClean="0"/>
              <a:t>Store</a:t>
            </a:r>
            <a:r>
              <a:rPr lang="en-US" dirty="0"/>
              <a:t>; </a:t>
            </a:r>
            <a:endParaRPr lang="en-US" dirty="0" smtClean="0"/>
          </a:p>
          <a:p>
            <a:pPr lvl="1"/>
            <a:r>
              <a:rPr lang="en-US" b="1" dirty="0" err="1" smtClean="0"/>
              <a:t>gid</a:t>
            </a:r>
            <a:r>
              <a:rPr lang="en-US" b="1" dirty="0" smtClean="0"/>
              <a:t> </a:t>
            </a:r>
            <a:r>
              <a:rPr lang="en-US" b="1" dirty="0"/>
              <a:t>list for the </a:t>
            </a:r>
            <a:r>
              <a:rPr lang="en-US" b="1" dirty="0" smtClean="0"/>
              <a:t>edge (</a:t>
            </a:r>
            <a:r>
              <a:rPr lang="en-US" b="1" dirty="0"/>
              <a:t>Transportation, Store</a:t>
            </a:r>
            <a:r>
              <a:rPr lang="en-US" b="1" dirty="0" smtClean="0"/>
              <a:t>): </a:t>
            </a:r>
            <a:r>
              <a:rPr lang="en-US" dirty="0" smtClean="0"/>
              <a:t>union </a:t>
            </a:r>
            <a:r>
              <a:rPr lang="en-US" dirty="0"/>
              <a:t>the </a:t>
            </a:r>
            <a:r>
              <a:rPr lang="en-US" dirty="0" err="1"/>
              <a:t>gid</a:t>
            </a:r>
            <a:r>
              <a:rPr lang="en-US" dirty="0"/>
              <a:t> lists </a:t>
            </a:r>
            <a:r>
              <a:rPr lang="en-US" dirty="0" smtClean="0"/>
              <a:t>of the </a:t>
            </a:r>
            <a:r>
              <a:rPr lang="en-US" dirty="0"/>
              <a:t>edges (</a:t>
            </a:r>
            <a:r>
              <a:rPr lang="en-US" dirty="0" smtClean="0"/>
              <a:t>Hub, Store) </a:t>
            </a:r>
            <a:r>
              <a:rPr lang="en-US" dirty="0"/>
              <a:t>and </a:t>
            </a:r>
            <a:r>
              <a:rPr lang="en-US" dirty="0" smtClean="0"/>
              <a:t>(Weighting, Store).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32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980728"/>
            <a:ext cx="2718155" cy="175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019" y="2852936"/>
            <a:ext cx="2646147" cy="209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11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RFID Cube Continue…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Cube Structure</a:t>
            </a:r>
          </a:p>
          <a:p>
            <a:pPr lvl="1"/>
            <a:r>
              <a:rPr lang="en-US" b="1" dirty="0" smtClean="0"/>
              <a:t>Fact table</a:t>
            </a:r>
          </a:p>
          <a:p>
            <a:pPr lvl="1"/>
            <a:r>
              <a:rPr lang="en-US" i="1" dirty="0" smtClean="0"/>
              <a:t>(from</a:t>
            </a:r>
            <a:r>
              <a:rPr lang="en-US" i="1" dirty="0"/>
              <a:t>, to, </a:t>
            </a:r>
            <a:r>
              <a:rPr lang="en-US" i="1" dirty="0" err="1" smtClean="0"/>
              <a:t>t_start</a:t>
            </a:r>
            <a:r>
              <a:rPr lang="en-US" i="1" dirty="0" smtClean="0"/>
              <a:t>, </a:t>
            </a:r>
            <a:r>
              <a:rPr lang="en-US" i="1" dirty="0" err="1" smtClean="0"/>
              <a:t>t_end</a:t>
            </a:r>
            <a:r>
              <a:rPr lang="en-US" i="1" dirty="0"/>
              <a:t>, </a:t>
            </a:r>
            <a:r>
              <a:rPr lang="en-US" i="1" dirty="0" smtClean="0"/>
              <a:t>d</a:t>
            </a:r>
            <a:r>
              <a:rPr lang="en-US" i="1" baseline="-25000" dirty="0" smtClean="0"/>
              <a:t>1</a:t>
            </a:r>
            <a:r>
              <a:rPr lang="en-US" i="1" dirty="0" smtClean="0"/>
              <a:t>, d</a:t>
            </a:r>
            <a:r>
              <a:rPr lang="en-US" i="1" baseline="-25000" dirty="0" smtClean="0"/>
              <a:t>2</a:t>
            </a:r>
            <a:r>
              <a:rPr lang="en-US" i="1" dirty="0"/>
              <a:t>,</a:t>
            </a:r>
            <a:r>
              <a:rPr lang="en-US" i="1" dirty="0" smtClean="0"/>
              <a:t> </a:t>
            </a:r>
            <a:r>
              <a:rPr lang="en-US" i="1" dirty="0"/>
              <a:t>. . . </a:t>
            </a:r>
            <a:r>
              <a:rPr lang="en-US" i="1" dirty="0" smtClean="0"/>
              <a:t>, 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: </a:t>
            </a:r>
            <a:r>
              <a:rPr lang="en-US" i="1" dirty="0" err="1" smtClean="0"/>
              <a:t>gid_list</a:t>
            </a:r>
            <a:r>
              <a:rPr lang="en-US" i="1" dirty="0"/>
              <a:t>: measure </a:t>
            </a:r>
            <a:r>
              <a:rPr lang="en-US" i="1" dirty="0" smtClean="0"/>
              <a:t>list)</a:t>
            </a:r>
            <a:endParaRPr lang="en-US" i="1" dirty="0" smtClean="0"/>
          </a:p>
          <a:p>
            <a:pPr lvl="1"/>
            <a:r>
              <a:rPr lang="en-US" b="1" dirty="0" smtClean="0"/>
              <a:t>Measure</a:t>
            </a:r>
          </a:p>
          <a:p>
            <a:pPr lvl="1"/>
            <a:r>
              <a:rPr lang="en-US" i="1" dirty="0"/>
              <a:t>average temperature, total weight, or </a:t>
            </a:r>
            <a:r>
              <a:rPr lang="en-US" i="1" dirty="0" smtClean="0"/>
              <a:t>count</a:t>
            </a:r>
          </a:p>
          <a:p>
            <a:pPr lvl="1"/>
            <a:r>
              <a:rPr lang="en-US" dirty="0"/>
              <a:t>use </a:t>
            </a:r>
            <a:r>
              <a:rPr lang="en-US" dirty="0" smtClean="0"/>
              <a:t>the </a:t>
            </a:r>
            <a:r>
              <a:rPr lang="en-US" dirty="0" err="1" smtClean="0"/>
              <a:t>gid</a:t>
            </a:r>
            <a:r>
              <a:rPr lang="en-US" dirty="0" smtClean="0"/>
              <a:t> </a:t>
            </a:r>
            <a:r>
              <a:rPr lang="en-US" dirty="0"/>
              <a:t>list to quickly retrieve those paths that match a </a:t>
            </a:r>
            <a:r>
              <a:rPr lang="en-US" dirty="0" smtClean="0"/>
              <a:t>given slice</a:t>
            </a:r>
            <a:r>
              <a:rPr lang="en-US" dirty="0"/>
              <a:t>, dice, or path selection query at any level of </a:t>
            </a:r>
            <a:r>
              <a:rPr lang="en-US" dirty="0" smtClean="0"/>
              <a:t>abstraction</a:t>
            </a:r>
          </a:p>
          <a:p>
            <a:pPr lvl="1"/>
            <a:r>
              <a:rPr lang="en-US" dirty="0" smtClean="0"/>
              <a:t>No need to access path database if it’s already </a:t>
            </a:r>
            <a:r>
              <a:rPr lang="en-US" dirty="0" err="1" smtClean="0"/>
              <a:t>precomputed</a:t>
            </a:r>
            <a:endParaRPr lang="en-US" dirty="0" smtClean="0"/>
          </a:p>
          <a:p>
            <a:pPr lvl="1"/>
            <a:r>
              <a:rPr lang="en-US" dirty="0" smtClean="0"/>
              <a:t>If not </a:t>
            </a:r>
            <a:r>
              <a:rPr lang="en-US" dirty="0" err="1" smtClean="0"/>
              <a:t>precomputed</a:t>
            </a:r>
            <a:r>
              <a:rPr lang="en-US" dirty="0" smtClean="0"/>
              <a:t>: use </a:t>
            </a:r>
            <a:r>
              <a:rPr lang="en-US" dirty="0"/>
              <a:t>the aggregated cells to </a:t>
            </a:r>
            <a:r>
              <a:rPr lang="en-US" dirty="0" smtClean="0"/>
              <a:t>quickly determine </a:t>
            </a:r>
            <a:r>
              <a:rPr lang="en-US" dirty="0"/>
              <a:t>the list of relevant </a:t>
            </a:r>
            <a:r>
              <a:rPr lang="en-US" dirty="0" err="1"/>
              <a:t>gids</a:t>
            </a:r>
            <a:r>
              <a:rPr lang="en-US" dirty="0"/>
              <a:t> and retrieve </a:t>
            </a:r>
            <a:r>
              <a:rPr lang="en-US" dirty="0" smtClean="0"/>
              <a:t>the corresponding </a:t>
            </a:r>
            <a:r>
              <a:rPr lang="en-US" dirty="0"/>
              <a:t>paths to compute the measure on the fly</a:t>
            </a:r>
            <a:r>
              <a:rPr lang="en-US" dirty="0" smtClean="0"/>
              <a:t>.</a:t>
            </a:r>
            <a:endParaRPr lang="en-US" b="1" dirty="0" smtClean="0"/>
          </a:p>
          <a:p>
            <a:pPr lvl="1"/>
            <a:r>
              <a:rPr lang="en-US" b="1" dirty="0" smtClean="0"/>
              <a:t>RFID Cuboids</a:t>
            </a:r>
          </a:p>
          <a:p>
            <a:pPr lvl="1"/>
            <a:r>
              <a:rPr lang="en-US" dirty="0" smtClean="0"/>
              <a:t>Path </a:t>
            </a:r>
            <a:r>
              <a:rPr lang="en-US" dirty="0"/>
              <a:t>aggregation is </a:t>
            </a:r>
            <a:r>
              <a:rPr lang="en-US" dirty="0" smtClean="0"/>
              <a:t>used to </a:t>
            </a:r>
            <a:r>
              <a:rPr lang="en-US" dirty="0"/>
              <a:t>collapse uninteresting locations,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/>
              <a:t>item aggregation </a:t>
            </a:r>
            <a:r>
              <a:rPr lang="en-US" dirty="0" smtClean="0"/>
              <a:t>is used </a:t>
            </a:r>
            <a:r>
              <a:rPr lang="en-US" dirty="0"/>
              <a:t>to group-related items. </a:t>
            </a:r>
            <a:endParaRPr lang="en-US" dirty="0" smtClean="0"/>
          </a:p>
          <a:p>
            <a:pPr lvl="1"/>
            <a:r>
              <a:rPr lang="en-US" dirty="0" smtClean="0"/>
              <a:t>Cells </a:t>
            </a:r>
            <a:r>
              <a:rPr lang="en-US" dirty="0"/>
              <a:t>in a movement graph </a:t>
            </a:r>
            <a:r>
              <a:rPr lang="en-US" dirty="0" err="1" smtClean="0"/>
              <a:t>RFIDcuboids</a:t>
            </a:r>
            <a:r>
              <a:rPr lang="en-US" dirty="0" smtClean="0"/>
              <a:t> group </a:t>
            </a:r>
            <a:r>
              <a:rPr lang="en-US" dirty="0"/>
              <a:t>both items, and edges that share the </a:t>
            </a:r>
            <a:r>
              <a:rPr lang="en-US" dirty="0" smtClean="0"/>
              <a:t>same values </a:t>
            </a:r>
            <a:r>
              <a:rPr lang="en-US" dirty="0"/>
              <a:t>at the RFID-cuboid abstraction level.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1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RFID Cube Continue…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Cube Computation</a:t>
            </a:r>
          </a:p>
          <a:p>
            <a:pPr lvl="1"/>
            <a:r>
              <a:rPr lang="en-US" b="1" dirty="0" smtClean="0"/>
              <a:t>Partition based Aggregation</a:t>
            </a:r>
          </a:p>
          <a:p>
            <a:pPr lvl="2"/>
            <a:r>
              <a:rPr lang="en-US" dirty="0" smtClean="0"/>
              <a:t>Aggregate each partition of the graph independently</a:t>
            </a:r>
            <a:endParaRPr lang="en-US" dirty="0" smtClean="0"/>
          </a:p>
          <a:p>
            <a:pPr lvl="1"/>
            <a:r>
              <a:rPr lang="en-US" b="1" dirty="0" smtClean="0"/>
              <a:t>Path prefix tree</a:t>
            </a:r>
          </a:p>
          <a:p>
            <a:pPr lvl="2"/>
            <a:r>
              <a:rPr lang="en-US" dirty="0" smtClean="0"/>
              <a:t>Next slide</a:t>
            </a:r>
            <a:endParaRPr lang="en-US" dirty="0" smtClean="0"/>
          </a:p>
          <a:p>
            <a:pPr lvl="1"/>
            <a:r>
              <a:rPr lang="en-US" b="1" dirty="0" smtClean="0"/>
              <a:t>Cuboid materialization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one </a:t>
            </a:r>
            <a:r>
              <a:rPr lang="en-US" dirty="0"/>
              <a:t>by traversing each prefix tree, </a:t>
            </a:r>
            <a:r>
              <a:rPr lang="en-US" dirty="0" smtClean="0"/>
              <a:t>one branch </a:t>
            </a:r>
            <a:r>
              <a:rPr lang="en-US" dirty="0"/>
              <a:t>at a time, and generating all possible edges from </a:t>
            </a:r>
            <a:r>
              <a:rPr lang="en-US" dirty="0" smtClean="0"/>
              <a:t>the branch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the cells involving these edges are </a:t>
            </a:r>
            <a:r>
              <a:rPr lang="en-US" dirty="0" smtClean="0"/>
              <a:t>then updated </a:t>
            </a:r>
            <a:r>
              <a:rPr lang="en-US" dirty="0"/>
              <a:t>to include the </a:t>
            </a:r>
            <a:r>
              <a:rPr lang="en-US" dirty="0" err="1"/>
              <a:t>gids</a:t>
            </a:r>
            <a:r>
              <a:rPr lang="en-US" dirty="0"/>
              <a:t> associated with the edge </a:t>
            </a:r>
            <a:r>
              <a:rPr lang="en-US" dirty="0" smtClean="0"/>
              <a:t>and their </a:t>
            </a:r>
            <a:r>
              <a:rPr lang="en-US" dirty="0"/>
              <a:t>measures adjusted. </a:t>
            </a:r>
            <a:endParaRPr lang="en-US" dirty="0" smtClean="0"/>
          </a:p>
          <a:p>
            <a:pPr lvl="1"/>
            <a:r>
              <a:rPr lang="en-US" dirty="0" smtClean="0"/>
              <a:t>Also </a:t>
            </a:r>
            <a:r>
              <a:rPr lang="en-US" dirty="0"/>
              <a:t>do aggregation of </a:t>
            </a:r>
            <a:r>
              <a:rPr lang="en-US" dirty="0" err="1" smtClean="0"/>
              <a:t>RFIDcuboids</a:t>
            </a:r>
            <a:r>
              <a:rPr lang="en-US" dirty="0" smtClean="0"/>
              <a:t> that </a:t>
            </a:r>
            <a:r>
              <a:rPr lang="en-US" dirty="0"/>
              <a:t>include only item dimensions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35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12976"/>
            <a:ext cx="424847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4286871" cy="296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70485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8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36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88640"/>
            <a:ext cx="70866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77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Contribution</a:t>
            </a:r>
          </a:p>
          <a:p>
            <a:r>
              <a:rPr lang="en-US" dirty="0" smtClean="0"/>
              <a:t>RFID Data</a:t>
            </a:r>
          </a:p>
          <a:p>
            <a:r>
              <a:rPr lang="en-US" dirty="0" smtClean="0"/>
              <a:t>Gateway-Based  Movement Graph</a:t>
            </a:r>
          </a:p>
          <a:p>
            <a:r>
              <a:rPr lang="en-US" dirty="0" smtClean="0"/>
              <a:t>Data Compression</a:t>
            </a:r>
          </a:p>
          <a:p>
            <a:r>
              <a:rPr lang="en-US" dirty="0" smtClean="0"/>
              <a:t>Movement Graph Partitioning</a:t>
            </a:r>
          </a:p>
          <a:p>
            <a:r>
              <a:rPr lang="en-US" dirty="0" smtClean="0"/>
              <a:t>Storage Model</a:t>
            </a:r>
          </a:p>
          <a:p>
            <a:r>
              <a:rPr lang="en-US" dirty="0" smtClean="0"/>
              <a:t>Materialization Strategy</a:t>
            </a:r>
          </a:p>
          <a:p>
            <a:r>
              <a:rPr lang="en-US" dirty="0" smtClean="0"/>
              <a:t>RFID Cube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Experimental Evaluation</a:t>
            </a:r>
          </a:p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2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38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792088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9424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Experimental Evaluation Continue…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39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698477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06676"/>
            <a:ext cx="3261577" cy="250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947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256584"/>
          </a:xfrm>
        </p:spPr>
        <p:txBody>
          <a:bodyPr/>
          <a:lstStyle/>
          <a:p>
            <a:r>
              <a:rPr lang="en-US" dirty="0" smtClean="0"/>
              <a:t>A large retailer store with global supplier and distribution network</a:t>
            </a:r>
          </a:p>
          <a:p>
            <a:r>
              <a:rPr lang="en-US" dirty="0" smtClean="0"/>
              <a:t>Sells millions of items per day through thousands of stores around the world</a:t>
            </a:r>
          </a:p>
          <a:p>
            <a:r>
              <a:rPr lang="en-US" dirty="0" smtClean="0"/>
              <a:t>For each item it records the complete set of movement</a:t>
            </a:r>
          </a:p>
          <a:p>
            <a:pPr lvl="1"/>
            <a:r>
              <a:rPr lang="en-US" dirty="0" smtClean="0"/>
              <a:t>Starting at factories in producing countries and finally arriving at particular store</a:t>
            </a:r>
          </a:p>
          <a:p>
            <a:pPr lvl="1"/>
            <a:r>
              <a:rPr lang="en-US" dirty="0" smtClean="0"/>
              <a:t>Also for each object movement shipping cost, temperature and humidity can be recorded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6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Contribution</a:t>
            </a:r>
          </a:p>
          <a:p>
            <a:r>
              <a:rPr lang="en-US" dirty="0" smtClean="0"/>
              <a:t>RFID Data</a:t>
            </a:r>
          </a:p>
          <a:p>
            <a:r>
              <a:rPr lang="en-US" dirty="0" smtClean="0"/>
              <a:t>Gateway-Based  Movement Graph</a:t>
            </a:r>
          </a:p>
          <a:p>
            <a:r>
              <a:rPr lang="en-US" dirty="0" smtClean="0"/>
              <a:t>Data Compression</a:t>
            </a:r>
          </a:p>
          <a:p>
            <a:r>
              <a:rPr lang="en-US" dirty="0" smtClean="0"/>
              <a:t>Movement Graph Partitioning</a:t>
            </a:r>
          </a:p>
          <a:p>
            <a:r>
              <a:rPr lang="en-US" dirty="0" smtClean="0"/>
              <a:t>Storage Model</a:t>
            </a:r>
          </a:p>
          <a:p>
            <a:r>
              <a:rPr lang="en-US" dirty="0" smtClean="0"/>
              <a:t>Materialization Strategy</a:t>
            </a:r>
          </a:p>
          <a:p>
            <a:r>
              <a:rPr lang="en-US" dirty="0" smtClean="0"/>
              <a:t>RFID Cube</a:t>
            </a:r>
          </a:p>
          <a:p>
            <a:r>
              <a:rPr lang="en-US" dirty="0" smtClean="0"/>
              <a:t>Experimental Evaluation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Conclusions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2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Presented a new gateway based movement graph model for warehousing massive transportation based RFID datasets</a:t>
            </a:r>
          </a:p>
          <a:p>
            <a:r>
              <a:rPr lang="en-US" dirty="0" smtClean="0"/>
              <a:t>sets </a:t>
            </a:r>
            <a:r>
              <a:rPr lang="en-US" dirty="0"/>
              <a:t>up a solid </a:t>
            </a:r>
            <a:r>
              <a:rPr lang="en-US" dirty="0" smtClean="0"/>
              <a:t>foundation for </a:t>
            </a:r>
            <a:r>
              <a:rPr lang="en-US" dirty="0"/>
              <a:t>modeling RFID data and facilitates efficient and </a:t>
            </a:r>
            <a:r>
              <a:rPr lang="en-US" dirty="0" smtClean="0"/>
              <a:t>effective RFID </a:t>
            </a:r>
            <a:r>
              <a:rPr lang="en-US" dirty="0"/>
              <a:t>data compression, data cleaning, </a:t>
            </a:r>
            <a:r>
              <a:rPr lang="en-US" dirty="0" smtClean="0"/>
              <a:t>multidimensional data </a:t>
            </a:r>
            <a:r>
              <a:rPr lang="en-US" dirty="0"/>
              <a:t>aggregation, query processing, and data mining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849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09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948264" y="6442545"/>
            <a:ext cx="2133600" cy="365125"/>
          </a:xfrm>
        </p:spPr>
        <p:txBody>
          <a:bodyPr/>
          <a:lstStyle/>
          <a:p>
            <a:pPr algn="r"/>
            <a:fld id="{EEBC1F17-A7A1-4982-9F2B-0B03AC82AF54}" type="slidenum">
              <a:rPr lang="en-US"/>
              <a:pPr algn="r"/>
              <a:t>5</a:t>
            </a:fld>
            <a:endParaRPr lang="en-US" dirty="0"/>
          </a:p>
        </p:txBody>
      </p:sp>
      <p:sp>
        <p:nvSpPr>
          <p:cNvPr id="230912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r>
              <a:rPr lang="en-US" dirty="0" smtClean="0"/>
              <a:t>Example Trajectory</a:t>
            </a:r>
            <a:endParaRPr lang="en-US" dirty="0"/>
          </a:p>
        </p:txBody>
      </p:sp>
      <p:pic>
        <p:nvPicPr>
          <p:cNvPr id="2309123" name="Picture 7" descr="http://www.arb.ca.gov/msprog/onroad/porttruck/reportcomments/truckpi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43000"/>
            <a:ext cx="23256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09124" name="Picture 9" descr="Factory Flo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2400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09125" name="Picture 10" descr="C:\Documents and Settings\hgonzalez\Desktop\prelim_present\images\AX036757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66800"/>
            <a:ext cx="25019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09126" name="Picture 12" descr="http://pro.corbis.com/images/DWF15-844353.jpg?size=67&amp;uid=%7bb4fe95e3-e396-4d88-bcfe-ecebd9b58821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951413"/>
            <a:ext cx="2743200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09127" name="Picture 15" descr="http://pro.corbis.com/images/42-15174842.jpg?size=67&amp;uid=%7b0d16eb9f-0b64-4175-84dd-52b299210fb4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54575"/>
            <a:ext cx="2895600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urved Left Arrow 23"/>
          <p:cNvSpPr>
            <a:spLocks noChangeArrowheads="1"/>
          </p:cNvSpPr>
          <p:nvPr/>
        </p:nvSpPr>
        <p:spPr bwMode="auto">
          <a:xfrm>
            <a:off x="685800" y="2819400"/>
            <a:ext cx="8001000" cy="1981200"/>
          </a:xfrm>
          <a:prstGeom prst="curvedLeftArrow">
            <a:avLst>
              <a:gd name="adj1" fmla="val 25963"/>
              <a:gd name="adj2" fmla="val 49519"/>
              <a:gd name="adj3" fmla="val 24997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309129" name="TextBox 25"/>
          <p:cNvSpPr txBox="1">
            <a:spLocks noChangeArrowheads="1"/>
          </p:cNvSpPr>
          <p:nvPr/>
        </p:nvSpPr>
        <p:spPr bwMode="auto">
          <a:xfrm>
            <a:off x="838200" y="2895600"/>
            <a:ext cx="1974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(Factory, T</a:t>
            </a:r>
            <a:r>
              <a:rPr lang="en-US" sz="2000" b="1" baseline="-25000" dirty="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,T</a:t>
            </a:r>
            <a:r>
              <a:rPr lang="en-US" sz="2000" b="1" baseline="-25000" dirty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09130" name="TextBox 27"/>
          <p:cNvSpPr txBox="1">
            <a:spLocks noChangeArrowheads="1"/>
          </p:cNvSpPr>
          <p:nvPr/>
        </p:nvSpPr>
        <p:spPr bwMode="auto">
          <a:xfrm rot="164976">
            <a:off x="3698875" y="2978150"/>
            <a:ext cx="207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(Shipping,T</a:t>
            </a:r>
            <a:r>
              <a:rPr lang="en-US" sz="2000" b="1" baseline="-2500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,T</a:t>
            </a:r>
            <a:r>
              <a:rPr lang="en-US" sz="2000" b="1" baseline="-25000">
                <a:solidFill>
                  <a:schemeClr val="bg1"/>
                </a:solidFill>
                <a:latin typeface="Calibri" pitchFamily="34" charset="0"/>
              </a:rPr>
              <a:t>4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en-US" sz="2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09131" name="TextBox 28"/>
          <p:cNvSpPr txBox="1">
            <a:spLocks noChangeArrowheads="1"/>
          </p:cNvSpPr>
          <p:nvPr/>
        </p:nvSpPr>
        <p:spPr bwMode="auto">
          <a:xfrm rot="447783">
            <a:off x="6230938" y="3208338"/>
            <a:ext cx="2427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(Warehouse, T</a:t>
            </a:r>
            <a:r>
              <a:rPr lang="en-US" sz="2000" b="1" baseline="-25000">
                <a:solidFill>
                  <a:schemeClr val="bg1"/>
                </a:solidFill>
                <a:latin typeface="Calibri" pitchFamily="34" charset="0"/>
              </a:rPr>
              <a:t>5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,T</a:t>
            </a:r>
            <a:r>
              <a:rPr lang="en-US" sz="2000" b="1" baseline="-25000">
                <a:solidFill>
                  <a:schemeClr val="bg1"/>
                </a:solidFill>
                <a:latin typeface="Calibri" pitchFamily="34" charset="0"/>
              </a:rPr>
              <a:t>6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en-US" sz="2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09132" name="TextBox 29"/>
          <p:cNvSpPr txBox="1">
            <a:spLocks noChangeArrowheads="1"/>
          </p:cNvSpPr>
          <p:nvPr/>
        </p:nvSpPr>
        <p:spPr bwMode="auto">
          <a:xfrm>
            <a:off x="5715000" y="3962400"/>
            <a:ext cx="1522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(Self, T</a:t>
            </a:r>
            <a:r>
              <a:rPr lang="en-US" sz="2000" b="1" baseline="-25000">
                <a:solidFill>
                  <a:schemeClr val="bg1"/>
                </a:solidFill>
                <a:latin typeface="Calibri" pitchFamily="34" charset="0"/>
              </a:rPr>
              <a:t>7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,T</a:t>
            </a:r>
            <a:r>
              <a:rPr lang="en-US" sz="2000" b="1" baseline="-25000">
                <a:solidFill>
                  <a:schemeClr val="bg1"/>
                </a:solidFill>
                <a:latin typeface="Calibri" pitchFamily="34" charset="0"/>
              </a:rPr>
              <a:t>8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en-US" sz="2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09133" name="TextBox 30"/>
          <p:cNvSpPr txBox="1">
            <a:spLocks noChangeArrowheads="1"/>
          </p:cNvSpPr>
          <p:nvPr/>
        </p:nvSpPr>
        <p:spPr bwMode="auto">
          <a:xfrm>
            <a:off x="1828800" y="4114800"/>
            <a:ext cx="2238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(Checkout,T</a:t>
            </a:r>
            <a:r>
              <a:rPr lang="en-US" sz="2000" b="1" baseline="-25000">
                <a:solidFill>
                  <a:schemeClr val="bg1"/>
                </a:solidFill>
                <a:latin typeface="Calibri" pitchFamily="34" charset="0"/>
              </a:rPr>
              <a:t>9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,T</a:t>
            </a:r>
            <a:r>
              <a:rPr lang="en-US" sz="2000" b="1" baseline="-25000">
                <a:solidFill>
                  <a:schemeClr val="bg1"/>
                </a:solidFill>
                <a:latin typeface="Calibri" pitchFamily="34" charset="0"/>
              </a:rPr>
              <a:t>10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en-US" sz="200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014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High-level aggregate/OLAP query: </a:t>
            </a:r>
            <a:r>
              <a:rPr lang="en-US" i="1" dirty="0" smtClean="0"/>
              <a:t>What is the average shipping cost of transporting electronic goods from factories in shanghai to stores in san Francisco in 2007? And then click to drill-down to month and see the trend.</a:t>
            </a:r>
          </a:p>
          <a:p>
            <a:r>
              <a:rPr lang="en-US" b="1" dirty="0" smtClean="0"/>
              <a:t>Path query: </a:t>
            </a:r>
            <a:r>
              <a:rPr lang="en-US" i="1" dirty="0" smtClean="0"/>
              <a:t>Print the transportation paths for beef products from Argentina sold in California on 5 April that were exposed to over 40 degree centigrade heat for over 5 hours on the route.</a:t>
            </a:r>
            <a:endParaRPr lang="en-US" b="1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0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Movement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5554960" cy="24482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directed graph </a:t>
            </a:r>
            <a:r>
              <a:rPr lang="en-US" sz="2800" i="1" dirty="0" smtClean="0"/>
              <a:t>G(V,E)</a:t>
            </a:r>
          </a:p>
          <a:p>
            <a:pPr lvl="1"/>
            <a:r>
              <a:rPr lang="en-US" sz="2400" i="1" dirty="0" smtClean="0"/>
              <a:t>V</a:t>
            </a:r>
            <a:r>
              <a:rPr lang="en-US" sz="2400" dirty="0" smtClean="0"/>
              <a:t> is set of location  and </a:t>
            </a:r>
            <a:r>
              <a:rPr lang="en-US" sz="2400" i="1" dirty="0" smtClean="0"/>
              <a:t>E</a:t>
            </a:r>
            <a:r>
              <a:rPr lang="en-US" sz="2400" dirty="0" smtClean="0"/>
              <a:t> is set of transitions between locations</a:t>
            </a:r>
          </a:p>
          <a:p>
            <a:r>
              <a:rPr lang="en-US" sz="2800" i="1" dirty="0" smtClean="0"/>
              <a:t>E(</a:t>
            </a:r>
            <a:r>
              <a:rPr lang="en-US" sz="2800" i="1" dirty="0" err="1" smtClean="0"/>
              <a:t>i,j</a:t>
            </a:r>
            <a:r>
              <a:rPr lang="en-US" sz="2800" i="1" dirty="0" smtClean="0"/>
              <a:t>) indicates objects moved from location v</a:t>
            </a:r>
            <a:r>
              <a:rPr lang="en-US" sz="2800" i="1" baseline="-25000" dirty="0" smtClean="0"/>
              <a:t>i</a:t>
            </a:r>
            <a:r>
              <a:rPr lang="en-US" sz="2800" i="1" dirty="0" smtClean="0"/>
              <a:t> to </a:t>
            </a:r>
            <a:r>
              <a:rPr lang="en-US" sz="2800" i="1" dirty="0" err="1" smtClean="0"/>
              <a:t>v</a:t>
            </a:r>
            <a:r>
              <a:rPr lang="en-US" sz="2800" i="1" baseline="-25000" dirty="0" err="1" smtClean="0"/>
              <a:t>j</a:t>
            </a:r>
            <a:r>
              <a:rPr lang="en-US" sz="2800" i="1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80728"/>
            <a:ext cx="316835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51520" y="3212976"/>
            <a:ext cx="8496944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Each edge is annotated with the history of object movements. </a:t>
            </a:r>
          </a:p>
          <a:p>
            <a:pPr lvl="1"/>
            <a:r>
              <a:rPr lang="en-US" sz="2400" dirty="0" smtClean="0"/>
              <a:t>Each history is a tuple of the form 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t</a:t>
            </a:r>
            <a:r>
              <a:rPr lang="en-US" sz="2400" i="1" baseline="-25000" dirty="0" err="1" smtClean="0"/>
              <a:t>start</a:t>
            </a:r>
            <a:r>
              <a:rPr lang="en-US" sz="2400" i="1" dirty="0" smtClean="0"/>
              <a:t>, t</a:t>
            </a:r>
            <a:r>
              <a:rPr lang="en-US" sz="2400" i="1" baseline="-25000" dirty="0" smtClean="0"/>
              <a:t>end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tag_list:measure_list</a:t>
            </a:r>
            <a:r>
              <a:rPr lang="en-US" sz="2400" i="1" dirty="0" smtClean="0"/>
              <a:t>)</a:t>
            </a:r>
          </a:p>
          <a:p>
            <a:pPr lvl="1"/>
            <a:r>
              <a:rPr lang="en-US" sz="2400" dirty="0" smtClean="0"/>
              <a:t>Where all the objects in the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taglist</a:t>
            </a:r>
            <a:r>
              <a:rPr lang="en-US" sz="2400" i="1" dirty="0" smtClean="0"/>
              <a:t> </a:t>
            </a:r>
            <a:r>
              <a:rPr lang="en-US" sz="2400" dirty="0" smtClean="0"/>
              <a:t>took the transition together starting at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</a:t>
            </a:r>
            <a:r>
              <a:rPr lang="en-US" sz="2400" i="1" baseline="-25000" dirty="0" err="1" smtClean="0"/>
              <a:t>start</a:t>
            </a:r>
            <a:r>
              <a:rPr lang="en-US" sz="2400" i="1" baseline="-25000" dirty="0" smtClean="0"/>
              <a:t> </a:t>
            </a:r>
            <a:r>
              <a:rPr lang="en-US" sz="2400" i="1" dirty="0" smtClean="0"/>
              <a:t> </a:t>
            </a:r>
            <a:r>
              <a:rPr lang="en-US" sz="2400" dirty="0" smtClean="0"/>
              <a:t>and ending at time </a:t>
            </a:r>
            <a:r>
              <a:rPr lang="en-US" sz="2400" i="1" dirty="0" smtClean="0"/>
              <a:t>t</a:t>
            </a:r>
            <a:r>
              <a:rPr lang="en-US" sz="2400" i="1" baseline="-25000" dirty="0" smtClean="0"/>
              <a:t>end</a:t>
            </a:r>
            <a:r>
              <a:rPr lang="en-US" sz="2400" i="1" dirty="0" smtClean="0"/>
              <a:t> and </a:t>
            </a:r>
            <a:r>
              <a:rPr lang="en-US" sz="2400" i="1" dirty="0" err="1" smtClean="0"/>
              <a:t>measure_list</a:t>
            </a:r>
            <a:r>
              <a:rPr lang="en-US" sz="2400" i="1" dirty="0" smtClean="0"/>
              <a:t> records properties of the shipment.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82543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Summery of proposed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r>
              <a:rPr lang="en-US" dirty="0" smtClean="0"/>
              <a:t>Items movement is recorded in the database and based on the structure of the paths movement graph is constructed.</a:t>
            </a:r>
          </a:p>
          <a:p>
            <a:r>
              <a:rPr lang="en-US" dirty="0" smtClean="0"/>
              <a:t>The path is partitioned along the gateway nodes</a:t>
            </a:r>
          </a:p>
          <a:p>
            <a:r>
              <a:rPr lang="en-US" dirty="0" smtClean="0"/>
              <a:t>Each partition is cubed independently</a:t>
            </a:r>
          </a:p>
          <a:p>
            <a:r>
              <a:rPr lang="en-US" dirty="0" smtClean="0"/>
              <a:t>Query processing module answer OLAP queries over aggregated movement graph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0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Contribution</a:t>
            </a:r>
          </a:p>
          <a:p>
            <a:r>
              <a:rPr lang="en-US" dirty="0" smtClean="0"/>
              <a:t>RFID Data</a:t>
            </a:r>
          </a:p>
          <a:p>
            <a:r>
              <a:rPr lang="en-US" dirty="0" smtClean="0"/>
              <a:t>Gateway-Based  Movement Graph</a:t>
            </a:r>
          </a:p>
          <a:p>
            <a:r>
              <a:rPr lang="en-US" dirty="0" smtClean="0"/>
              <a:t>Data Compression</a:t>
            </a:r>
          </a:p>
          <a:p>
            <a:r>
              <a:rPr lang="en-US" dirty="0" smtClean="0"/>
              <a:t>Movement Graph Partitioning</a:t>
            </a:r>
          </a:p>
          <a:p>
            <a:r>
              <a:rPr lang="en-US" dirty="0" smtClean="0"/>
              <a:t>Storage Model</a:t>
            </a:r>
          </a:p>
          <a:p>
            <a:r>
              <a:rPr lang="en-US" dirty="0" smtClean="0"/>
              <a:t>Materialization Strategy</a:t>
            </a:r>
          </a:p>
          <a:p>
            <a:r>
              <a:rPr lang="en-US" dirty="0" smtClean="0"/>
              <a:t>RFID Cube</a:t>
            </a:r>
          </a:p>
          <a:p>
            <a:r>
              <a:rPr lang="en-US" dirty="0" smtClean="0"/>
              <a:t>Experimental Evaluation</a:t>
            </a:r>
          </a:p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964-6DFF-47AB-A2E9-3D7A4253F5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2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2911</TotalTime>
  <Words>2429</Words>
  <Application>Microsoft Office PowerPoint</Application>
  <PresentationFormat>On-screen Show (4:3)</PresentationFormat>
  <Paragraphs>376</Paragraphs>
  <Slides>42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  Modeling Massive RFID Data Sets: A Gateway-Based Movement Graph Approach  Hector Gonzalez, Jiawei Han, Hong Cheng, Xiaolei Li, Diego Klabjan, Tianyi Wu, IEEE Trans. Knowl. Data Eng. 22(1): 90-104 (2010)  </vt:lpstr>
      <vt:lpstr>Outline</vt:lpstr>
      <vt:lpstr>Motivation</vt:lpstr>
      <vt:lpstr>Example Scenario</vt:lpstr>
      <vt:lpstr>Example Trajectory</vt:lpstr>
      <vt:lpstr>Example Query</vt:lpstr>
      <vt:lpstr>Movement Graph</vt:lpstr>
      <vt:lpstr>Summery of proposed Architecture</vt:lpstr>
      <vt:lpstr>Outline</vt:lpstr>
      <vt:lpstr>Contribution</vt:lpstr>
      <vt:lpstr>Outline</vt:lpstr>
      <vt:lpstr>RFID Data</vt:lpstr>
      <vt:lpstr>RFID Data Continue…</vt:lpstr>
      <vt:lpstr>RFID Data Continue…</vt:lpstr>
      <vt:lpstr>Outline</vt:lpstr>
      <vt:lpstr>Gateway-Based Movement Graph</vt:lpstr>
      <vt:lpstr>Outline</vt:lpstr>
      <vt:lpstr>Data Compression</vt:lpstr>
      <vt:lpstr>Data Compression Continue…</vt:lpstr>
      <vt:lpstr>Outline</vt:lpstr>
      <vt:lpstr>Movement Graph Partitioning</vt:lpstr>
      <vt:lpstr>Movement Graph Partitioning Continue…</vt:lpstr>
      <vt:lpstr>Movement Graph Partitioning Continue…</vt:lpstr>
      <vt:lpstr>PowerPoint Presentation</vt:lpstr>
      <vt:lpstr>Movement Graph Partitioning Continue…</vt:lpstr>
      <vt:lpstr>Outline</vt:lpstr>
      <vt:lpstr>Storage Model</vt:lpstr>
      <vt:lpstr>Outline</vt:lpstr>
      <vt:lpstr>Materialization Strategy</vt:lpstr>
      <vt:lpstr>Materialization Strategy Continue…</vt:lpstr>
      <vt:lpstr>Outline</vt:lpstr>
      <vt:lpstr>RFID Cube</vt:lpstr>
      <vt:lpstr>RFID Cube Continue…</vt:lpstr>
      <vt:lpstr>RFID Cube Continue…</vt:lpstr>
      <vt:lpstr>PowerPoint Presentation</vt:lpstr>
      <vt:lpstr>PowerPoint Presentation</vt:lpstr>
      <vt:lpstr>Outline</vt:lpstr>
      <vt:lpstr>Experimental Evaluation</vt:lpstr>
      <vt:lpstr>Experimental Evaluation Continue…</vt:lpstr>
      <vt:lpstr>Outline</vt:lpstr>
      <vt:lpstr>Conclusion</vt:lpstr>
      <vt:lpstr>Thank You</vt:lpstr>
    </vt:vector>
  </TitlesOfParts>
  <Company>AAU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Tanvir</dc:creator>
  <cp:lastModifiedBy>Ahmed Tanvir</cp:lastModifiedBy>
  <cp:revision>257</cp:revision>
  <dcterms:created xsi:type="dcterms:W3CDTF">2012-06-11T09:58:06Z</dcterms:created>
  <dcterms:modified xsi:type="dcterms:W3CDTF">2012-06-13T10:29:40Z</dcterms:modified>
</cp:coreProperties>
</file>