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2" r:id="rId13"/>
    <p:sldId id="266" r:id="rId14"/>
    <p:sldId id="267" r:id="rId15"/>
    <p:sldId id="265" r:id="rId16"/>
    <p:sldId id="273" r:id="rId17"/>
    <p:sldId id="274" r:id="rId18"/>
    <p:sldId id="268" r:id="rId19"/>
    <p:sldId id="269" r:id="rId20"/>
    <p:sldId id="270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Bpedia-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1"/>
          <p:cNvSpPr txBox="1">
            <a:spLocks noChangeArrowheads="1"/>
          </p:cNvSpPr>
          <p:nvPr/>
        </p:nvSpPr>
        <p:spPr bwMode="auto">
          <a:xfrm>
            <a:off x="8072438" y="6500813"/>
            <a:ext cx="2143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e-DE" sz="1200">
                <a:solidFill>
                  <a:srgbClr val="555555"/>
                </a:solidFill>
                <a:latin typeface="Calibri" pitchFamily="34" charset="0"/>
              </a:rPr>
              <a:t>|</a:t>
            </a:r>
          </a:p>
        </p:txBody>
      </p:sp>
      <p:sp>
        <p:nvSpPr>
          <p:cNvPr id="5" name="Textfeld 12"/>
          <p:cNvSpPr txBox="1">
            <a:spLocks noChangeArrowheads="1"/>
          </p:cNvSpPr>
          <p:nvPr/>
        </p:nvSpPr>
        <p:spPr bwMode="auto">
          <a:xfrm>
            <a:off x="8358188" y="6429375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3F0BD93-2CB4-4967-96E1-E89F728A8A3A}" type="slidenum">
              <a:rPr lang="de-DE" sz="2000">
                <a:solidFill>
                  <a:srgbClr val="555555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de-DE" sz="2000">
              <a:solidFill>
                <a:srgbClr val="555555"/>
              </a:solidFill>
              <a:latin typeface="Calibri" pitchFamily="34" charset="0"/>
            </a:endParaRPr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285750" y="209550"/>
            <a:ext cx="214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>
                <a:solidFill>
                  <a:srgbClr val="B2E928"/>
                </a:solidFill>
                <a:latin typeface="Calibri" pitchFamily="34" charset="0"/>
              </a:rPr>
              <a:t>&gt;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03200"/>
            <a:ext cx="5143536" cy="511156"/>
          </a:xfrm>
          <a:prstGeom prst="rect">
            <a:avLst/>
          </a:prstGeom>
        </p:spPr>
        <p:txBody>
          <a:bodyPr/>
          <a:lstStyle>
            <a:lvl1pPr algn="l">
              <a:buFont typeface="Wingdings" pitchFamily="2" charset="2"/>
              <a:buNone/>
              <a:defRPr sz="2400" b="1">
                <a:solidFill>
                  <a:srgbClr val="5555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8"/>
          <p:cNvSpPr>
            <a:spLocks noGrp="1"/>
          </p:cNvSpPr>
          <p:nvPr>
            <p:ph sz="quarter" idx="14"/>
          </p:nvPr>
        </p:nvSpPr>
        <p:spPr>
          <a:xfrm>
            <a:off x="285750" y="1116000"/>
            <a:ext cx="8572500" cy="5148000"/>
          </a:xfrm>
          <a:prstGeom prst="rect">
            <a:avLst/>
          </a:prstGeom>
        </p:spPr>
        <p:txBody>
          <a:bodyPr/>
          <a:lstStyle>
            <a:lvl1pPr marL="252000" indent="-144000" algn="l">
              <a:spcBef>
                <a:spcPts val="300"/>
              </a:spcBef>
              <a:spcAft>
                <a:spcPts val="400"/>
              </a:spcAft>
              <a:buClr>
                <a:srgbClr val="555555"/>
              </a:buClr>
              <a:buFontTx/>
              <a:buBlip>
                <a:blip r:embed="rId2"/>
              </a:buBlip>
              <a:defRPr sz="2000" b="0" i="0" cap="small" baseline="0">
                <a:solidFill>
                  <a:srgbClr val="555555"/>
                </a:solidFill>
                <a:latin typeface="+mn-lt"/>
              </a:defRPr>
            </a:lvl1pPr>
            <a:lvl2pPr marL="900000" indent="-216000" algn="l">
              <a:spcBef>
                <a:spcPts val="0"/>
              </a:spcBef>
              <a:spcAft>
                <a:spcPts val="0"/>
              </a:spcAft>
              <a:buClr>
                <a:srgbClr val="B2E928"/>
              </a:buClr>
              <a:buFontTx/>
              <a:buBlip>
                <a:blip r:embed="rId3"/>
              </a:buBlip>
              <a:defRPr sz="1600">
                <a:solidFill>
                  <a:srgbClr val="555555"/>
                </a:solidFill>
                <a:latin typeface="+mn-lt"/>
              </a:defRPr>
            </a:lvl2pPr>
            <a:lvl3pPr marL="720000" indent="-18000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Font typeface="Wingdings" pitchFamily="2" charset="2"/>
              <a:buChar char="§"/>
              <a:defRPr sz="1500" baseline="0">
                <a:solidFill>
                  <a:srgbClr val="555555"/>
                </a:solidFill>
                <a:latin typeface="+mn-lt"/>
              </a:defRPr>
            </a:lvl3pPr>
            <a:lvl4pPr marL="900000" indent="-18000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Font typeface="Arial" pitchFamily="34" charset="0"/>
              <a:buNone/>
              <a:defRPr sz="1600">
                <a:solidFill>
                  <a:srgbClr val="555555"/>
                </a:solidFill>
                <a:latin typeface="+mn-lt"/>
              </a:defRPr>
            </a:lvl4pPr>
            <a:lvl5pPr marL="1188000" indent="-288000" algn="l">
              <a:spcBef>
                <a:spcPts val="0"/>
              </a:spcBef>
              <a:buFont typeface="Calibri" pitchFamily="34" charset="0"/>
              <a:buChar char="»"/>
              <a:defRPr sz="18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 smtClean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5"/>
          </p:nvPr>
        </p:nvSpPr>
        <p:spPr>
          <a:xfrm>
            <a:off x="2714625" y="6500813"/>
            <a:ext cx="5356225" cy="277812"/>
          </a:xfrm>
        </p:spPr>
        <p:txBody>
          <a:bodyPr/>
          <a:lstStyle>
            <a:lvl1pPr algn="r">
              <a:defRPr dirty="0" smtClean="0">
                <a:solidFill>
                  <a:srgbClr val="555555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Bpedia-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1"/>
          <p:cNvSpPr txBox="1">
            <a:spLocks noChangeArrowheads="1"/>
          </p:cNvSpPr>
          <p:nvPr/>
        </p:nvSpPr>
        <p:spPr bwMode="auto">
          <a:xfrm>
            <a:off x="8072438" y="6500813"/>
            <a:ext cx="2143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e-DE" sz="1200">
                <a:solidFill>
                  <a:srgbClr val="555555"/>
                </a:solidFill>
                <a:latin typeface="Calibri" pitchFamily="34" charset="0"/>
              </a:rPr>
              <a:t>|</a:t>
            </a:r>
          </a:p>
        </p:txBody>
      </p:sp>
      <p:sp>
        <p:nvSpPr>
          <p:cNvPr id="5" name="Textfeld 12"/>
          <p:cNvSpPr txBox="1">
            <a:spLocks noChangeArrowheads="1"/>
          </p:cNvSpPr>
          <p:nvPr/>
        </p:nvSpPr>
        <p:spPr bwMode="auto">
          <a:xfrm>
            <a:off x="8358188" y="6429375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62ACE7A-670B-4390-9100-7732CB9F71D7}" type="slidenum">
              <a:rPr lang="de-DE" sz="2000">
                <a:solidFill>
                  <a:srgbClr val="555555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de-DE" sz="2000">
              <a:solidFill>
                <a:srgbClr val="555555"/>
              </a:solidFill>
              <a:latin typeface="Calibri" pitchFamily="34" charset="0"/>
            </a:endParaRPr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285750" y="209550"/>
            <a:ext cx="214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>
                <a:solidFill>
                  <a:srgbClr val="B2E928"/>
                </a:solidFill>
                <a:latin typeface="Calibri" pitchFamily="34" charset="0"/>
              </a:rPr>
              <a:t>&gt;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03200"/>
            <a:ext cx="5143536" cy="511156"/>
          </a:xfrm>
          <a:prstGeom prst="rect">
            <a:avLst/>
          </a:prstGeom>
        </p:spPr>
        <p:txBody>
          <a:bodyPr/>
          <a:lstStyle>
            <a:lvl1pPr algn="l">
              <a:buFont typeface="Wingdings" pitchFamily="2" charset="2"/>
              <a:buNone/>
              <a:defRPr sz="2400" b="1">
                <a:solidFill>
                  <a:srgbClr val="5555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8"/>
          <p:cNvSpPr>
            <a:spLocks noGrp="1"/>
          </p:cNvSpPr>
          <p:nvPr>
            <p:ph sz="quarter" idx="14"/>
          </p:nvPr>
        </p:nvSpPr>
        <p:spPr>
          <a:xfrm>
            <a:off x="285750" y="1116000"/>
            <a:ext cx="8572500" cy="5148000"/>
          </a:xfrm>
          <a:prstGeom prst="rect">
            <a:avLst/>
          </a:prstGeom>
        </p:spPr>
        <p:txBody>
          <a:bodyPr/>
          <a:lstStyle>
            <a:lvl1pPr marL="252000" indent="-144000" algn="l">
              <a:spcBef>
                <a:spcPts val="300"/>
              </a:spcBef>
              <a:spcAft>
                <a:spcPts val="400"/>
              </a:spcAft>
              <a:buClr>
                <a:srgbClr val="555555"/>
              </a:buClr>
              <a:buFont typeface="Calibri" pitchFamily="34" charset="0"/>
              <a:buChar char=" "/>
              <a:defRPr sz="2000" b="0" i="1">
                <a:solidFill>
                  <a:srgbClr val="555555"/>
                </a:solidFill>
                <a:latin typeface="+mn-lt"/>
              </a:defRPr>
            </a:lvl1pPr>
            <a:lvl2pPr marL="504000" indent="-216000" algn="l">
              <a:spcAft>
                <a:spcPts val="0"/>
              </a:spcAft>
              <a:buClr>
                <a:srgbClr val="555555"/>
              </a:buClr>
              <a:buFont typeface="Wingdings" pitchFamily="2" charset="2"/>
              <a:buChar char="§"/>
              <a:defRPr sz="1800">
                <a:solidFill>
                  <a:srgbClr val="555555"/>
                </a:solidFill>
                <a:latin typeface="+mn-lt"/>
              </a:defRPr>
            </a:lvl2pPr>
            <a:lvl3pPr marL="720000" indent="-18000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Font typeface="Wingdings" pitchFamily="2" charset="2"/>
              <a:buChar char="§"/>
              <a:defRPr sz="1500" baseline="0">
                <a:solidFill>
                  <a:srgbClr val="555555"/>
                </a:solidFill>
                <a:latin typeface="+mn-lt"/>
              </a:defRPr>
            </a:lvl3pPr>
            <a:lvl4pPr marL="900000" indent="-18000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Font typeface="Arial" pitchFamily="34" charset="0"/>
              <a:buNone/>
              <a:defRPr sz="1600">
                <a:solidFill>
                  <a:srgbClr val="555555"/>
                </a:solidFill>
                <a:latin typeface="+mn-lt"/>
              </a:defRPr>
            </a:lvl4pPr>
            <a:lvl5pPr marL="1188000" indent="-288000" algn="l">
              <a:spcBef>
                <a:spcPts val="0"/>
              </a:spcBef>
              <a:buFont typeface="Calibri" pitchFamily="34" charset="0"/>
              <a:buChar char="»"/>
              <a:defRPr sz="18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5"/>
          </p:nvPr>
        </p:nvSpPr>
        <p:spPr>
          <a:xfrm>
            <a:off x="2714625" y="6500813"/>
            <a:ext cx="5356225" cy="277812"/>
          </a:xfrm>
        </p:spPr>
        <p:txBody>
          <a:bodyPr/>
          <a:lstStyle>
            <a:lvl1pPr algn="r">
              <a:defRPr dirty="0" smtClean="0">
                <a:solidFill>
                  <a:srgbClr val="555555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1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Bpedia-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1"/>
          <p:cNvSpPr txBox="1">
            <a:spLocks noChangeArrowheads="1"/>
          </p:cNvSpPr>
          <p:nvPr/>
        </p:nvSpPr>
        <p:spPr bwMode="auto">
          <a:xfrm>
            <a:off x="8072438" y="6500813"/>
            <a:ext cx="2143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e-DE" sz="1200">
                <a:solidFill>
                  <a:srgbClr val="555555"/>
                </a:solidFill>
                <a:latin typeface="Calibri" pitchFamily="34" charset="0"/>
              </a:rPr>
              <a:t>|</a:t>
            </a:r>
          </a:p>
        </p:txBody>
      </p:sp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8358188" y="6429375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0020887-F590-4015-B7D5-AD569872EAFC}" type="slidenum">
              <a:rPr lang="de-DE" sz="2000">
                <a:solidFill>
                  <a:srgbClr val="555555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de-DE" sz="2000">
              <a:solidFill>
                <a:srgbClr val="555555"/>
              </a:solidFill>
              <a:latin typeface="Calibri" pitchFamily="34" charset="0"/>
            </a:endParaRPr>
          </a:p>
        </p:txBody>
      </p:sp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285750" y="209550"/>
            <a:ext cx="214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>
                <a:solidFill>
                  <a:srgbClr val="B2E928"/>
                </a:solidFill>
                <a:latin typeface="Calibri" pitchFamily="34" charset="0"/>
              </a:rPr>
              <a:t>&gt;</a:t>
            </a:r>
          </a:p>
        </p:txBody>
      </p:sp>
      <p:sp>
        <p:nvSpPr>
          <p:cNvPr id="6" name="Rechteck 5"/>
          <p:cNvSpPr/>
          <p:nvPr/>
        </p:nvSpPr>
        <p:spPr>
          <a:xfrm>
            <a:off x="214313" y="285750"/>
            <a:ext cx="357187" cy="28575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3143248"/>
            <a:ext cx="7786742" cy="511156"/>
          </a:xfrm>
          <a:prstGeom prst="rect">
            <a:avLst/>
          </a:prstGeom>
        </p:spPr>
        <p:txBody>
          <a:bodyPr/>
          <a:lstStyle>
            <a:lvl1pPr algn="ctr">
              <a:buFont typeface="Wingdings" pitchFamily="2" charset="2"/>
              <a:buNone/>
              <a:defRPr sz="3200" b="0" i="1">
                <a:solidFill>
                  <a:srgbClr val="5555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0"/>
          </p:nvPr>
        </p:nvSpPr>
        <p:spPr>
          <a:xfrm>
            <a:off x="2714625" y="6500813"/>
            <a:ext cx="5356225" cy="277812"/>
          </a:xfrm>
        </p:spPr>
        <p:txBody>
          <a:bodyPr/>
          <a:lstStyle>
            <a:lvl1pPr algn="r">
              <a:defRPr dirty="0" smtClean="0">
                <a:solidFill>
                  <a:srgbClr val="555555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2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Bpedia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1"/>
          <p:cNvSpPr txBox="1">
            <a:spLocks noChangeArrowheads="1"/>
          </p:cNvSpPr>
          <p:nvPr/>
        </p:nvSpPr>
        <p:spPr bwMode="auto">
          <a:xfrm>
            <a:off x="8072438" y="6500813"/>
            <a:ext cx="2143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e-DE" sz="1200">
                <a:solidFill>
                  <a:srgbClr val="555555"/>
                </a:solidFill>
                <a:latin typeface="Calibri" pitchFamily="34" charset="0"/>
              </a:rPr>
              <a:t>|</a:t>
            </a:r>
          </a:p>
        </p:txBody>
      </p:sp>
      <p:sp>
        <p:nvSpPr>
          <p:cNvPr id="6" name="Textfeld 12"/>
          <p:cNvSpPr txBox="1">
            <a:spLocks noChangeArrowheads="1"/>
          </p:cNvSpPr>
          <p:nvPr/>
        </p:nvSpPr>
        <p:spPr bwMode="auto">
          <a:xfrm>
            <a:off x="8358188" y="6429375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3E31CFC-03E9-4DDD-B190-353842E96A66}" type="slidenum">
              <a:rPr lang="de-DE" sz="2000">
                <a:solidFill>
                  <a:srgbClr val="555555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de-DE" sz="2000">
              <a:solidFill>
                <a:srgbClr val="555555"/>
              </a:solidFill>
              <a:latin typeface="Calibri" pitchFamily="34" charset="0"/>
            </a:endParaRPr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285750" y="209550"/>
            <a:ext cx="214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>
                <a:solidFill>
                  <a:srgbClr val="B2E928"/>
                </a:solidFill>
                <a:latin typeface="Calibri" pitchFamily="34" charset="0"/>
              </a:rPr>
              <a:t>&gt;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01600"/>
            <a:ext cx="5357850" cy="51115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5555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8"/>
          <p:cNvSpPr>
            <a:spLocks noGrp="1"/>
          </p:cNvSpPr>
          <p:nvPr>
            <p:ph sz="quarter" idx="14"/>
          </p:nvPr>
        </p:nvSpPr>
        <p:spPr>
          <a:xfrm>
            <a:off x="285750" y="1116000"/>
            <a:ext cx="4286250" cy="5148000"/>
          </a:xfrm>
          <a:prstGeom prst="rect">
            <a:avLst/>
          </a:prstGeom>
        </p:spPr>
        <p:txBody>
          <a:bodyPr/>
          <a:lstStyle>
            <a:lvl1pPr marL="252000" indent="-144000" algn="l">
              <a:spcBef>
                <a:spcPts val="300"/>
              </a:spcBef>
              <a:spcAft>
                <a:spcPts val="400"/>
              </a:spcAft>
              <a:buClr>
                <a:srgbClr val="555555"/>
              </a:buClr>
              <a:buFont typeface="Calibri" pitchFamily="34" charset="0"/>
              <a:buChar char=" "/>
              <a:defRPr sz="2000" b="0" i="1">
                <a:solidFill>
                  <a:srgbClr val="555555"/>
                </a:solidFill>
                <a:latin typeface="+mn-lt"/>
              </a:defRPr>
            </a:lvl1pPr>
            <a:lvl2pPr marL="504000" indent="-216000" algn="l">
              <a:spcAft>
                <a:spcPts val="0"/>
              </a:spcAft>
              <a:buClr>
                <a:srgbClr val="555555"/>
              </a:buClr>
              <a:buFont typeface="Wingdings" pitchFamily="2" charset="2"/>
              <a:buChar char="§"/>
              <a:defRPr sz="1800">
                <a:solidFill>
                  <a:srgbClr val="555555"/>
                </a:solidFill>
                <a:latin typeface="+mn-lt"/>
              </a:defRPr>
            </a:lvl2pPr>
            <a:lvl3pPr marL="720000" indent="-18000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Font typeface="Wingdings" pitchFamily="2" charset="2"/>
              <a:buChar char="§"/>
              <a:defRPr sz="1500" baseline="0">
                <a:solidFill>
                  <a:srgbClr val="555555"/>
                </a:solidFill>
                <a:latin typeface="+mn-lt"/>
              </a:defRPr>
            </a:lvl3pPr>
            <a:lvl4pPr marL="900000" indent="-18000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Font typeface="Arial" pitchFamily="34" charset="0"/>
              <a:buNone/>
              <a:defRPr sz="1600">
                <a:solidFill>
                  <a:srgbClr val="555555"/>
                </a:solidFill>
                <a:latin typeface="+mn-lt"/>
              </a:defRPr>
            </a:lvl4pPr>
            <a:lvl5pPr marL="1188000" indent="-288000" algn="l">
              <a:spcBef>
                <a:spcPts val="0"/>
              </a:spcBef>
              <a:buFont typeface="Calibri" pitchFamily="34" charset="0"/>
              <a:buChar char="»"/>
              <a:defRPr sz="18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Inhaltsplatzhalter 8"/>
          <p:cNvSpPr>
            <a:spLocks noGrp="1"/>
          </p:cNvSpPr>
          <p:nvPr>
            <p:ph sz="quarter" idx="16"/>
          </p:nvPr>
        </p:nvSpPr>
        <p:spPr>
          <a:xfrm>
            <a:off x="4572000" y="1116000"/>
            <a:ext cx="4286220" cy="5148000"/>
          </a:xfrm>
          <a:prstGeom prst="rect">
            <a:avLst/>
          </a:prstGeom>
        </p:spPr>
        <p:txBody>
          <a:bodyPr/>
          <a:lstStyle>
            <a:lvl1pPr marL="252000" indent="-144000" algn="l">
              <a:spcBef>
                <a:spcPts val="300"/>
              </a:spcBef>
              <a:spcAft>
                <a:spcPts val="400"/>
              </a:spcAft>
              <a:buClr>
                <a:srgbClr val="555555"/>
              </a:buClr>
              <a:buFont typeface="Calibri" pitchFamily="34" charset="0"/>
              <a:buChar char=" "/>
              <a:defRPr sz="2000" b="0" i="1">
                <a:solidFill>
                  <a:srgbClr val="555555"/>
                </a:solidFill>
                <a:latin typeface="+mn-lt"/>
              </a:defRPr>
            </a:lvl1pPr>
            <a:lvl2pPr marL="504000" indent="-216000" algn="l">
              <a:spcAft>
                <a:spcPts val="0"/>
              </a:spcAft>
              <a:buClr>
                <a:srgbClr val="555555"/>
              </a:buClr>
              <a:buFont typeface="Wingdings" pitchFamily="2" charset="2"/>
              <a:buChar char="§"/>
              <a:defRPr sz="1800">
                <a:solidFill>
                  <a:srgbClr val="555555"/>
                </a:solidFill>
                <a:latin typeface="+mn-lt"/>
              </a:defRPr>
            </a:lvl2pPr>
            <a:lvl3pPr marL="720000" indent="-18000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Font typeface="Wingdings" pitchFamily="2" charset="2"/>
              <a:buChar char="§"/>
              <a:defRPr sz="1500" baseline="0">
                <a:solidFill>
                  <a:srgbClr val="555555"/>
                </a:solidFill>
                <a:latin typeface="+mn-lt"/>
              </a:defRPr>
            </a:lvl3pPr>
            <a:lvl4pPr marL="900000" indent="-18000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Font typeface="Arial" pitchFamily="34" charset="0"/>
              <a:buNone/>
              <a:defRPr sz="1600">
                <a:solidFill>
                  <a:srgbClr val="555555"/>
                </a:solidFill>
                <a:latin typeface="+mn-lt"/>
              </a:defRPr>
            </a:lvl4pPr>
            <a:lvl5pPr marL="1188000" indent="-288000" algn="l">
              <a:spcBef>
                <a:spcPts val="0"/>
              </a:spcBef>
              <a:buFont typeface="Calibri" pitchFamily="34" charset="0"/>
              <a:buChar char="»"/>
              <a:defRPr sz="18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7"/>
          </p:nvPr>
        </p:nvSpPr>
        <p:spPr>
          <a:xfrm>
            <a:off x="2714625" y="6500813"/>
            <a:ext cx="5356225" cy="277812"/>
          </a:xfrm>
        </p:spPr>
        <p:txBody>
          <a:bodyPr/>
          <a:lstStyle>
            <a:lvl1pPr algn="r">
              <a:defRPr dirty="0" smtClean="0">
                <a:solidFill>
                  <a:srgbClr val="555555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01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8D9CF2-C2E8-4828-85FA-10DCC0419882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31F771-1A3A-4835-BE72-768B3BCBA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Bpedia-Modu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571472" y="2857500"/>
            <a:ext cx="7858180" cy="1571632"/>
          </a:xfrm>
          <a:prstGeom prst="rect">
            <a:avLst/>
          </a:prstGeom>
        </p:spPr>
        <p:txBody>
          <a:bodyPr/>
          <a:lstStyle>
            <a:lvl1pPr algn="l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71472" y="2071678"/>
            <a:ext cx="4286280" cy="642942"/>
          </a:xfrm>
          <a:prstGeom prst="rect">
            <a:avLst/>
          </a:prstGeom>
        </p:spPr>
        <p:txBody>
          <a:bodyPr/>
          <a:lstStyle>
            <a:lvl1pPr algn="l">
              <a:defRPr sz="3600" i="0" u="none" cap="small" baseline="0">
                <a:solidFill>
                  <a:srgbClr val="B2E92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28" name="Picture 4" descr="http://people.cs.aau.dk/~asif/images/AAU_LOGO_RGB_U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847" y="6324600"/>
            <a:ext cx="700153" cy="4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aisy.aau.dk/images/daisy-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" y="6324600"/>
            <a:ext cx="787253" cy="493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39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pedia-Themen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1428728" y="2857500"/>
            <a:ext cx="7000924" cy="1571632"/>
          </a:xfrm>
          <a:prstGeom prst="rect">
            <a:avLst/>
          </a:prstGeom>
        </p:spPr>
        <p:txBody>
          <a:bodyPr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28596" y="2571754"/>
            <a:ext cx="1000132" cy="928684"/>
          </a:xfrm>
          <a:prstGeom prst="rect">
            <a:avLst/>
          </a:prstGeom>
        </p:spPr>
        <p:txBody>
          <a:bodyPr/>
          <a:lstStyle>
            <a:lvl1pPr algn="r">
              <a:defRPr sz="5700">
                <a:solidFill>
                  <a:srgbClr val="B2E92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16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pedia-Modu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571472" y="2857500"/>
            <a:ext cx="7858180" cy="1571632"/>
          </a:xfrm>
          <a:prstGeom prst="rect">
            <a:avLst/>
          </a:prstGeom>
        </p:spPr>
        <p:txBody>
          <a:bodyPr/>
          <a:lstStyle>
            <a:lvl1pPr algn="l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71472" y="2071678"/>
            <a:ext cx="4286280" cy="642942"/>
          </a:xfrm>
          <a:prstGeom prst="rect">
            <a:avLst/>
          </a:prstGeom>
        </p:spPr>
        <p:txBody>
          <a:bodyPr/>
          <a:lstStyle>
            <a:lvl1pPr algn="l">
              <a:defRPr sz="3600" i="0" u="none" cap="small" baseline="0">
                <a:solidFill>
                  <a:srgbClr val="B2E92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28" name="Picture 4" descr="http://people.cs.aau.dk/~asif/images/AAU_LOGO_RGB_U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847" y="6324600"/>
            <a:ext cx="700153" cy="4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aisy.aau.dk/images/daisy-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" y="6324600"/>
            <a:ext cx="787253" cy="493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3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pedia-Vortrags-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571472" y="2857500"/>
            <a:ext cx="7858180" cy="1571632"/>
          </a:xfrm>
          <a:prstGeom prst="rect">
            <a:avLst/>
          </a:prstGeom>
        </p:spPr>
        <p:txBody>
          <a:bodyPr/>
          <a:lstStyle>
            <a:lvl1pPr algn="l">
              <a:defRPr sz="3200" b="0" i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71472" y="2071678"/>
            <a:ext cx="4286280" cy="642942"/>
          </a:xfrm>
          <a:prstGeom prst="rect">
            <a:avLst/>
          </a:prstGeom>
        </p:spPr>
        <p:txBody>
          <a:bodyPr/>
          <a:lstStyle>
            <a:lvl1pPr algn="l">
              <a:defRPr sz="3200" i="0" u="none">
                <a:solidFill>
                  <a:srgbClr val="B2E92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73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0" y="6472238"/>
            <a:ext cx="2000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1" dirty="0">
                <a:solidFill>
                  <a:srgbClr val="555555"/>
                </a:solidFill>
                <a:latin typeface="+mn-lt"/>
                <a:cs typeface="+mn-cs"/>
              </a:rPr>
              <a:t>©</a:t>
            </a:r>
            <a:r>
              <a:rPr lang="de-DE" sz="1400" dirty="0">
                <a:solidFill>
                  <a:srgbClr val="555555"/>
                </a:solidFill>
                <a:latin typeface="+mn-lt"/>
                <a:cs typeface="+mn-cs"/>
              </a:rPr>
              <a:t> </a:t>
            </a:r>
            <a:r>
              <a:rPr lang="de-DE" sz="1000" dirty="0" smtClean="0">
                <a:solidFill>
                  <a:srgbClr val="555555"/>
                </a:solidFill>
                <a:latin typeface="+mn-lt"/>
                <a:cs typeface="+mn-cs"/>
              </a:rPr>
              <a:t>Kasun S Perera|</a:t>
            </a:r>
            <a:endParaRPr lang="de-DE" sz="1000" dirty="0">
              <a:solidFill>
                <a:srgbClr val="555555"/>
              </a:solidFill>
              <a:latin typeface="+mn-lt"/>
              <a:cs typeface="+mn-cs"/>
            </a:endParaRPr>
          </a:p>
        </p:txBody>
      </p:sp>
      <p:pic>
        <p:nvPicPr>
          <p:cNvPr id="1027" name="Grafik 17" descr="logo_blau_425x123.gif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6584731"/>
            <a:ext cx="4968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0" y="6821488"/>
            <a:ext cx="9144000" cy="36512"/>
          </a:xfrm>
          <a:prstGeom prst="rect">
            <a:avLst/>
          </a:prstGeom>
          <a:solidFill>
            <a:srgbClr val="55555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noFill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0" y="6786563"/>
            <a:ext cx="9144000" cy="36512"/>
          </a:xfrm>
          <a:prstGeom prst="rect">
            <a:avLst/>
          </a:prstGeom>
          <a:solidFill>
            <a:srgbClr val="B2E928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B2E928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flipV="1">
            <a:off x="8858250" y="671513"/>
            <a:ext cx="276225" cy="0"/>
          </a:xfrm>
          <a:prstGeom prst="line">
            <a:avLst/>
          </a:prstGeom>
          <a:ln w="12700">
            <a:solidFill>
              <a:srgbClr val="55555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8964613" y="642938"/>
            <a:ext cx="179387" cy="0"/>
          </a:xfrm>
          <a:prstGeom prst="line">
            <a:avLst/>
          </a:prstGeom>
          <a:ln w="12700">
            <a:solidFill>
              <a:srgbClr val="B2E9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0" y="642938"/>
            <a:ext cx="8345488" cy="1587"/>
          </a:xfrm>
          <a:prstGeom prst="line">
            <a:avLst/>
          </a:prstGeom>
          <a:ln w="12700">
            <a:solidFill>
              <a:srgbClr val="55555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0" y="671513"/>
            <a:ext cx="8172450" cy="1587"/>
          </a:xfrm>
          <a:prstGeom prst="line">
            <a:avLst/>
          </a:prstGeom>
          <a:ln w="12700">
            <a:solidFill>
              <a:srgbClr val="B2E9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1035" name="Picture 3" descr="C:\Dokumente und Einstellungen\Martin\Desktop\Bilder\logo-tes_0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209550"/>
            <a:ext cx="30749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0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buFont typeface="Arial" charset="0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55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0" y="6472238"/>
            <a:ext cx="2000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1" dirty="0">
                <a:solidFill>
                  <a:srgbClr val="555555"/>
                </a:solidFill>
                <a:latin typeface="+mn-lt"/>
                <a:cs typeface="+mn-cs"/>
              </a:rPr>
              <a:t>©</a:t>
            </a:r>
            <a:r>
              <a:rPr lang="de-DE" sz="1400" dirty="0">
                <a:solidFill>
                  <a:srgbClr val="555555"/>
                </a:solidFill>
                <a:latin typeface="+mn-lt"/>
                <a:cs typeface="+mn-cs"/>
              </a:rPr>
              <a:t> </a:t>
            </a:r>
            <a:r>
              <a:rPr lang="de-DE" sz="1000" dirty="0">
                <a:solidFill>
                  <a:srgbClr val="555555"/>
                </a:solidFill>
                <a:latin typeface="+mn-lt"/>
                <a:cs typeface="+mn-cs"/>
              </a:rPr>
              <a:t>Prof. Dr.-Ing. Wolfgang Lehner |</a:t>
            </a:r>
          </a:p>
        </p:txBody>
      </p:sp>
      <p:pic>
        <p:nvPicPr>
          <p:cNvPr id="2051" name="Picture 3" descr="C:\Dokumente und Einstellungen\Martin\Desktop\Bilder\logo-tes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80963"/>
            <a:ext cx="307498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/>
          <p:cNvSpPr/>
          <p:nvPr/>
        </p:nvSpPr>
        <p:spPr>
          <a:xfrm>
            <a:off x="0" y="6821488"/>
            <a:ext cx="9144000" cy="36512"/>
          </a:xfrm>
          <a:prstGeom prst="rect">
            <a:avLst/>
          </a:prstGeom>
          <a:solidFill>
            <a:srgbClr val="B2E928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noFill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>
            <a:off x="0" y="528638"/>
            <a:ext cx="2571750" cy="158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0" y="500063"/>
            <a:ext cx="2143125" cy="1587"/>
          </a:xfrm>
          <a:prstGeom prst="line">
            <a:avLst/>
          </a:prstGeom>
          <a:ln w="12700">
            <a:solidFill>
              <a:srgbClr val="B2E9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3143250" y="500063"/>
            <a:ext cx="6000750" cy="158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3384550" y="528638"/>
            <a:ext cx="5759450" cy="1587"/>
          </a:xfrm>
          <a:prstGeom prst="line">
            <a:avLst/>
          </a:prstGeom>
          <a:ln w="12700">
            <a:solidFill>
              <a:srgbClr val="B2E9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2" descr="C:\Dokumente und Einstellungen\Martin\Desktop\logo_weiss_266x77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2875"/>
            <a:ext cx="889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buFont typeface="Arial" charset="0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Framework for Geo-Social Query Processing</a:t>
            </a:r>
            <a:br>
              <a:rPr lang="en-US" dirty="0" smtClean="0"/>
            </a:br>
            <a:r>
              <a:rPr lang="en-US" sz="1800" dirty="0" smtClean="0"/>
              <a:t>Nikos </a:t>
            </a:r>
            <a:r>
              <a:rPr lang="en-US" sz="1800" dirty="0" err="1" smtClean="0"/>
              <a:t>Armenatzoglou</a:t>
            </a:r>
            <a:r>
              <a:rPr lang="en-US" sz="1800" dirty="0" smtClean="0"/>
              <a:t>, Stavros Papadopoulos and </a:t>
            </a:r>
            <a:r>
              <a:rPr lang="en-US" sz="1800" dirty="0" err="1" smtClean="0"/>
              <a:t>Dimitris</a:t>
            </a:r>
            <a:r>
              <a:rPr lang="en-US" sz="1800" dirty="0" smtClean="0"/>
              <a:t> </a:t>
            </a:r>
            <a:r>
              <a:rPr lang="en-US" sz="1800" dirty="0" err="1" smtClean="0"/>
              <a:t>Papadias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VLDB 2013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Kasun</a:t>
            </a:r>
            <a:r>
              <a:rPr lang="en-US" dirty="0" smtClean="0"/>
              <a:t> s </a:t>
            </a:r>
            <a:r>
              <a:rPr lang="en-US" dirty="0" err="1" smtClean="0"/>
              <a:t>Perera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Star Group Query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NSG in R is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𝑁𝑆𝐺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𝑁𝑆𝐺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𝑎𝑑𝑖𝑠𝑡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𝑁𝑆𝐺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𝑎𝑑𝑖𝑠𝑡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𝑁𝑆𝐺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⋀(∄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𝑁𝑆𝐺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𝑁𝑆𝐺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𝑁𝑆𝐺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𝑁𝑆𝐺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𝑎𝑑𝑖𝑠𝑡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𝑁𝑆𝐺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𝑎𝑑𝑖𝑠𝑡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𝑁𝑆𝐺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Running Example</a:t>
                </a:r>
              </a:p>
              <a:p>
                <a:pPr lvl="1"/>
                <a:r>
                  <a:rPr lang="en-US" dirty="0" smtClean="0"/>
                  <a:t>Restaurant at location q,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2"/>
                <a:stretch>
                  <a:fillRect t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4466244" cy="224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4572000" y="2438400"/>
            <a:ext cx="1600200" cy="4038600"/>
          </a:xfrm>
          <a:prstGeom prst="line">
            <a:avLst/>
          </a:prstGeom>
          <a:ln w="1905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18209" b="24255"/>
          <a:stretch/>
        </p:blipFill>
        <p:spPr bwMode="auto">
          <a:xfrm>
            <a:off x="6135255" y="3703782"/>
            <a:ext cx="2492577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7381543" y="4191000"/>
            <a:ext cx="162257" cy="266700"/>
          </a:xfrm>
          <a:prstGeom prst="ellipse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6904180" y="4504458"/>
            <a:ext cx="76200" cy="95250"/>
          </a:xfrm>
          <a:prstGeom prst="ellipse">
            <a:avLst/>
          </a:prstGeom>
          <a:solidFill>
            <a:schemeClr val="bg2">
              <a:lumMod val="65000"/>
            </a:schemeClr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29400" y="3733800"/>
            <a:ext cx="533400" cy="381000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522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en-US" dirty="0" smtClean="0"/>
              <a:t>Skeleton of NSG Algorithm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775074" cy="342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124200" y="1676400"/>
            <a:ext cx="3733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1447800"/>
            <a:ext cx="107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555555"/>
                </a:solidFill>
              </a:rPr>
              <a:t>Lower Bounds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20938" y="3048000"/>
            <a:ext cx="3894262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33599" y="277100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555555"/>
                </a:solidFill>
              </a:rPr>
              <a:t>NSG of user q</a:t>
            </a:r>
          </a:p>
        </p:txBody>
      </p:sp>
    </p:spTree>
    <p:extLst>
      <p:ext uri="{BB962C8B-B14F-4D97-AF65-F5344CB8AC3E}">
        <p14:creationId xmlns:p14="http://schemas.microsoft.com/office/powerpoint/2010/main" val="30497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NSG Eager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Every new 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eagerly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𝑁𝑆𝐺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Returns only the Nearest Star Group (not a set k as in definition)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2"/>
                <a:stretch>
                  <a:fillRect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11400"/>
            <a:ext cx="5701964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429000" y="4292600"/>
            <a:ext cx="1524000" cy="3810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13182" y="4247573"/>
            <a:ext cx="2406818" cy="3810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619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NSG</a:t>
            </a:r>
            <a:r>
              <a:rPr lang="en-US" baseline="-25000" dirty="0" err="1" smtClean="0"/>
              <a:t>eager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NSG</a:t>
            </a:r>
            <a:r>
              <a:rPr lang="en-US" baseline="-25000" dirty="0" err="1" smtClean="0"/>
              <a:t>eager</a:t>
            </a:r>
            <a:endParaRPr lang="en-US" baseline="-25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080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9960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54531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8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NSG Lazy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Similar to </a:t>
            </a:r>
            <a:r>
              <a:rPr lang="en-US" dirty="0" err="1" smtClean="0"/>
              <a:t>NSG</a:t>
            </a:r>
            <a:r>
              <a:rPr lang="en-US" baseline="-25000" dirty="0" err="1" smtClean="0"/>
              <a:t>eager</a:t>
            </a:r>
            <a:endParaRPr lang="en-US" baseline="-25000" dirty="0" smtClean="0"/>
          </a:p>
          <a:p>
            <a:pPr lvl="1"/>
            <a:r>
              <a:rPr lang="en-US" dirty="0" smtClean="0"/>
              <a:t>But lazily build NSG of seen users</a:t>
            </a:r>
          </a:p>
          <a:p>
            <a:pPr lvl="1"/>
            <a:r>
              <a:rPr lang="en-US" dirty="0" smtClean="0"/>
              <a:t>Elements in List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seen</a:t>
            </a:r>
            <a:r>
              <a:rPr lang="en-US" dirty="0" smtClean="0"/>
              <a:t> is in ascending order of distance to q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13" y="2209800"/>
            <a:ext cx="43390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181600" y="3763820"/>
            <a:ext cx="2819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6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NSG</a:t>
            </a:r>
            <a:r>
              <a:rPr lang="en-US" baseline="-25000" dirty="0" err="1" smtClean="0"/>
              <a:t>lazy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NSG</a:t>
            </a:r>
            <a:r>
              <a:rPr lang="en-US" baseline="-25000" dirty="0" err="1" smtClean="0"/>
              <a:t>lazy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77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54531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0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NSG*</a:t>
            </a:r>
            <a:r>
              <a:rPr lang="en-US" baseline="-25000" dirty="0" smtClean="0"/>
              <a:t>eager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Optimization to </a:t>
            </a:r>
            <a:r>
              <a:rPr lang="en-US" dirty="0" err="1" smtClean="0"/>
              <a:t>NSG</a:t>
            </a:r>
            <a:r>
              <a:rPr lang="en-US" baseline="-25000" dirty="0" err="1" smtClean="0"/>
              <a:t>eager</a:t>
            </a:r>
            <a:endParaRPr lang="en-US" baseline="-25000" dirty="0" smtClean="0"/>
          </a:p>
          <a:p>
            <a:pPr lvl="1"/>
            <a:r>
              <a:rPr lang="en-US" dirty="0" smtClean="0"/>
              <a:t>Construct </a:t>
            </a:r>
            <a:r>
              <a:rPr lang="en-US" dirty="0" err="1" smtClean="0"/>
              <a:t>NSG</a:t>
            </a:r>
            <a:r>
              <a:rPr lang="en-US" baseline="-25000" dirty="0" err="1" smtClean="0"/>
              <a:t>ui</a:t>
            </a:r>
            <a:r>
              <a:rPr lang="en-US" dirty="0" smtClean="0"/>
              <a:t> using only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err="1" smtClean="0"/>
              <a:t>’s</a:t>
            </a:r>
            <a:r>
              <a:rPr lang="en-US" dirty="0" smtClean="0"/>
              <a:t> friends in range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endParaRPr lang="en-US" baseline="-25000" dirty="0" smtClean="0"/>
          </a:p>
          <a:p>
            <a:pPr lvl="1"/>
            <a:r>
              <a:rPr lang="en-US" dirty="0" smtClean="0"/>
              <a:t>Increase b</a:t>
            </a:r>
            <a:r>
              <a:rPr lang="en-US" baseline="-25000" dirty="0" smtClean="0"/>
              <a:t>un</a:t>
            </a:r>
            <a:r>
              <a:rPr lang="en-US" dirty="0" smtClean="0"/>
              <a:t> more aggressively to terminate faster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33" y="2057400"/>
            <a:ext cx="441396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4312554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32099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4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Storage approaches for SM and GM</a:t>
            </a:r>
          </a:p>
          <a:p>
            <a:pPr lvl="2"/>
            <a:r>
              <a:rPr lang="en-US" dirty="0" smtClean="0"/>
              <a:t>Disk-based (with cache)</a:t>
            </a:r>
          </a:p>
          <a:p>
            <a:pPr lvl="2"/>
            <a:r>
              <a:rPr lang="en-US" dirty="0" smtClean="0"/>
              <a:t>Memory based</a:t>
            </a:r>
          </a:p>
          <a:p>
            <a:pPr lvl="1"/>
            <a:r>
              <a:rPr lang="en-US" dirty="0" smtClean="0"/>
              <a:t>Disk-based Social Module / Geographical Module</a:t>
            </a:r>
          </a:p>
          <a:p>
            <a:pPr lvl="2"/>
            <a:r>
              <a:rPr lang="en-US" dirty="0" err="1" smtClean="0"/>
              <a:t>mongoDB</a:t>
            </a:r>
            <a:endParaRPr lang="en-US" dirty="0" smtClean="0"/>
          </a:p>
          <a:p>
            <a:pPr lvl="2"/>
            <a:r>
              <a:rPr lang="en-US" dirty="0" smtClean="0"/>
              <a:t>One document for one user (</a:t>
            </a:r>
            <a:r>
              <a:rPr lang="en-US" dirty="0" err="1" smtClean="0"/>
              <a:t>UserID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U’s friends are in a sorted list (adjacency list) / coordinates </a:t>
            </a:r>
          </a:p>
          <a:p>
            <a:pPr lvl="2"/>
            <a:r>
              <a:rPr lang="en-US" dirty="0" smtClean="0"/>
              <a:t>Indexed using B</a:t>
            </a:r>
            <a:r>
              <a:rPr lang="en-US" baseline="30000" dirty="0" smtClean="0"/>
              <a:t>+</a:t>
            </a:r>
            <a:r>
              <a:rPr lang="en-US" dirty="0" smtClean="0"/>
              <a:t>-Tree</a:t>
            </a:r>
          </a:p>
          <a:p>
            <a:pPr lvl="1"/>
            <a:r>
              <a:rPr lang="en-US" dirty="0" smtClean="0"/>
              <a:t>Memory-based SM/GM</a:t>
            </a:r>
          </a:p>
          <a:p>
            <a:pPr lvl="2"/>
            <a:r>
              <a:rPr lang="en-US" dirty="0" smtClean="0"/>
              <a:t>Hash table for SM</a:t>
            </a:r>
          </a:p>
          <a:p>
            <a:pPr lvl="2"/>
            <a:r>
              <a:rPr lang="en-US" dirty="0" smtClean="0"/>
              <a:t>300x300 Grid for GM with hash table for faster lookups </a:t>
            </a:r>
          </a:p>
          <a:p>
            <a:pPr lvl="1"/>
            <a:r>
              <a:rPr lang="en-US" dirty="0" smtClean="0"/>
              <a:t>Datasets</a:t>
            </a:r>
          </a:p>
          <a:p>
            <a:pPr lvl="2"/>
            <a:r>
              <a:rPr lang="en-US" dirty="0" smtClean="0"/>
              <a:t>Real, Foursquare and Twitter</a:t>
            </a:r>
          </a:p>
          <a:p>
            <a:pPr lvl="2"/>
            <a:r>
              <a:rPr lang="en-US" dirty="0" smtClean="0"/>
              <a:t>Synthetic, 5 sets with 1-5 Million users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45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Query Time for RF </a:t>
            </a:r>
            <a:r>
              <a:rPr lang="en-US" dirty="0" err="1" smtClean="0"/>
              <a:t>vs</a:t>
            </a:r>
            <a:r>
              <a:rPr lang="en-US" dirty="0" smtClean="0"/>
              <a:t> Range (r)		         Query Time for RF </a:t>
            </a:r>
            <a:r>
              <a:rPr lang="en-US" dirty="0" err="1" smtClean="0"/>
              <a:t>Vs</a:t>
            </a:r>
            <a:r>
              <a:rPr lang="en-US" dirty="0" smtClean="0"/>
              <a:t> 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4181"/>
            <a:ext cx="4333875" cy="351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47" y="2057400"/>
            <a:ext cx="3880253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0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Query Time for NF </a:t>
            </a:r>
            <a:r>
              <a:rPr lang="en-US" dirty="0" err="1" smtClean="0"/>
              <a:t>Vs</a:t>
            </a:r>
            <a:r>
              <a:rPr lang="en-US" dirty="0" smtClean="0"/>
              <a:t> k (number of friends)</a:t>
            </a:r>
          </a:p>
          <a:p>
            <a:pPr marL="288000" lvl="1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41" y="1905000"/>
            <a:ext cx="53721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2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Geo-Social Query Processing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Geographical (Location Based) Information + Social Interaction Information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Personalized and localized advertisements</a:t>
            </a:r>
          </a:p>
          <a:p>
            <a:pPr lvl="1"/>
            <a:r>
              <a:rPr lang="en-US" dirty="0" smtClean="0"/>
              <a:t>4 in 1 menu for group of 4 people, to be sent to close by groups of 4 friends</a:t>
            </a:r>
          </a:p>
          <a:p>
            <a:endParaRPr lang="en-US" dirty="0" smtClean="0"/>
          </a:p>
        </p:txBody>
      </p:sp>
      <p:pic>
        <p:nvPicPr>
          <p:cNvPr id="2050" name="Picture 2" descr="https://gigaom2.files.wordpress.com/2012/05/banjo11-e1338470135622.jpg?w=300&amp;h=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28575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irelessduniya.com/wp-content/uploads/2014/04/location-based-advertis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2013842" cy="1343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Query time for NSG </a:t>
            </a:r>
            <a:r>
              <a:rPr lang="en-US" dirty="0" err="1" smtClean="0"/>
              <a:t>Vs</a:t>
            </a:r>
            <a:r>
              <a:rPr lang="en-US" dirty="0" smtClean="0"/>
              <a:t> m 		Query time for NSG </a:t>
            </a:r>
            <a:r>
              <a:rPr lang="en-US" dirty="0" err="1" smtClean="0"/>
              <a:t>vs</a:t>
            </a:r>
            <a:r>
              <a:rPr lang="en-US" dirty="0" smtClean="0"/>
              <a:t> 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08" y="1524000"/>
            <a:ext cx="419441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7350"/>
            <a:ext cx="4254121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2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Geo-Social Query Processing</a:t>
            </a:r>
          </a:p>
          <a:p>
            <a:r>
              <a:rPr lang="en-US" dirty="0" smtClean="0"/>
              <a:t>Framework </a:t>
            </a:r>
            <a:r>
              <a:rPr lang="en-US" dirty="0" smtClean="0"/>
              <a:t>for </a:t>
            </a:r>
            <a:r>
              <a:rPr lang="en-US" dirty="0" err="1" smtClean="0"/>
              <a:t>GeoSN</a:t>
            </a:r>
            <a:r>
              <a:rPr lang="en-US" dirty="0" smtClean="0"/>
              <a:t> Query Processing</a:t>
            </a:r>
          </a:p>
          <a:p>
            <a:pPr lvl="1"/>
            <a:r>
              <a:rPr lang="en-US" dirty="0" smtClean="0"/>
              <a:t>Segregation of SM, GM and QM</a:t>
            </a:r>
          </a:p>
          <a:p>
            <a:pPr lvl="1"/>
            <a:r>
              <a:rPr lang="en-US" dirty="0" smtClean="0"/>
              <a:t>Query </a:t>
            </a:r>
            <a:r>
              <a:rPr lang="en-US" dirty="0" smtClean="0"/>
              <a:t>Primitives</a:t>
            </a:r>
          </a:p>
          <a:p>
            <a:pPr lvl="1"/>
            <a:r>
              <a:rPr lang="en-US" dirty="0" smtClean="0"/>
              <a:t>Basic Queries</a:t>
            </a:r>
          </a:p>
          <a:p>
            <a:pPr lvl="1"/>
            <a:r>
              <a:rPr lang="en-US" dirty="0" smtClean="0"/>
              <a:t>Advance Queries</a:t>
            </a:r>
          </a:p>
          <a:p>
            <a:r>
              <a:rPr lang="en-US" dirty="0" smtClean="0"/>
              <a:t>Different </a:t>
            </a:r>
            <a:r>
              <a:rPr lang="en-US" dirty="0" smtClean="0"/>
              <a:t>algorithms for each query</a:t>
            </a:r>
            <a:endParaRPr lang="en-US" dirty="0" smtClean="0"/>
          </a:p>
          <a:p>
            <a:pPr lvl="1"/>
            <a:r>
              <a:rPr lang="en-US" dirty="0" smtClean="0"/>
              <a:t>3 algorithms for </a:t>
            </a:r>
            <a:r>
              <a:rPr lang="en-US" dirty="0" smtClean="0"/>
              <a:t>Nearest Friends, Range Friends</a:t>
            </a:r>
            <a:endParaRPr lang="en-US" dirty="0" smtClean="0"/>
          </a:p>
          <a:p>
            <a:pPr lvl="1"/>
            <a:r>
              <a:rPr lang="en-US" dirty="0" smtClean="0"/>
              <a:t>Nearest Star Group</a:t>
            </a:r>
          </a:p>
          <a:p>
            <a:pPr lvl="2"/>
            <a:r>
              <a:rPr lang="en-US" dirty="0" err="1" smtClean="0"/>
              <a:t>NSG</a:t>
            </a:r>
            <a:r>
              <a:rPr lang="en-US" baseline="-25000" dirty="0" err="1" smtClean="0"/>
              <a:t>eager</a:t>
            </a:r>
            <a:r>
              <a:rPr lang="en-US" dirty="0" smtClean="0"/>
              <a:t>, </a:t>
            </a:r>
            <a:r>
              <a:rPr lang="en-US" dirty="0" err="1" smtClean="0"/>
              <a:t>NSG</a:t>
            </a:r>
            <a:r>
              <a:rPr lang="en-US" baseline="-25000" dirty="0" err="1" smtClean="0"/>
              <a:t>lazy</a:t>
            </a:r>
            <a:r>
              <a:rPr lang="en-US" dirty="0" smtClean="0"/>
              <a:t>, NSG*</a:t>
            </a:r>
            <a:r>
              <a:rPr lang="en-US" baseline="-25000" dirty="0" smtClean="0"/>
              <a:t>eager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8396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Framework for Geo-Social Query Processing</a:t>
            </a:r>
            <a:br>
              <a:rPr lang="en-US" dirty="0" smtClean="0"/>
            </a:br>
            <a:r>
              <a:rPr lang="en-US" sz="1800" dirty="0" smtClean="0"/>
              <a:t>Nikos </a:t>
            </a:r>
            <a:r>
              <a:rPr lang="en-US" sz="1800" dirty="0" err="1" smtClean="0"/>
              <a:t>Armenatzoglou</a:t>
            </a:r>
            <a:r>
              <a:rPr lang="en-US" sz="1800" dirty="0" smtClean="0"/>
              <a:t>, Stavros Papadopoulos and </a:t>
            </a:r>
            <a:r>
              <a:rPr lang="en-US" sz="1800" dirty="0" err="1" smtClean="0"/>
              <a:t>Dimitris</a:t>
            </a:r>
            <a:r>
              <a:rPr lang="en-US" sz="1800" dirty="0" smtClean="0"/>
              <a:t> </a:t>
            </a:r>
            <a:r>
              <a:rPr lang="en-US" sz="1800" dirty="0" err="1" smtClean="0"/>
              <a:t>Papadias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Kasun</a:t>
            </a:r>
            <a:r>
              <a:rPr lang="en-US" dirty="0" smtClean="0"/>
              <a:t> s </a:t>
            </a:r>
            <a:r>
              <a:rPr lang="en-US" dirty="0" err="1" smtClean="0"/>
              <a:t>Perera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Geo-social query processing framework</a:t>
            </a:r>
          </a:p>
          <a:p>
            <a:pPr lvl="1"/>
            <a:r>
              <a:rPr lang="en-US" dirty="0" smtClean="0"/>
              <a:t>Architecture </a:t>
            </a:r>
          </a:p>
          <a:p>
            <a:pPr lvl="1"/>
            <a:r>
              <a:rPr lang="en-US" dirty="0" smtClean="0"/>
              <a:t>Primitive queries</a:t>
            </a:r>
          </a:p>
          <a:p>
            <a:r>
              <a:rPr lang="en-US" dirty="0" smtClean="0"/>
              <a:t>Query processing</a:t>
            </a:r>
          </a:p>
          <a:p>
            <a:pPr lvl="1"/>
            <a:r>
              <a:rPr lang="en-US" dirty="0" smtClean="0"/>
              <a:t>Basic queries</a:t>
            </a:r>
          </a:p>
          <a:p>
            <a:pPr lvl="1"/>
            <a:r>
              <a:rPr lang="en-US" dirty="0" smtClean="0"/>
              <a:t>Advanced queries</a:t>
            </a:r>
          </a:p>
          <a:p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Results </a:t>
            </a:r>
          </a:p>
          <a:p>
            <a:r>
              <a:rPr lang="en-US" dirty="0" smtClean="0"/>
              <a:t>Summary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GeoSN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Social Module (SM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Own indexing and algorithms</a:t>
            </a:r>
            <a:endParaRPr lang="en-US" dirty="0" smtClean="0"/>
          </a:p>
          <a:p>
            <a:r>
              <a:rPr lang="en-US" dirty="0" smtClean="0"/>
              <a:t>Geographical Module (GM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Own indexing and </a:t>
            </a:r>
            <a:r>
              <a:rPr lang="en-US" dirty="0" smtClean="0"/>
              <a:t>algorithms</a:t>
            </a:r>
            <a:endParaRPr lang="en-US" dirty="0" smtClean="0"/>
          </a:p>
          <a:p>
            <a:r>
              <a:rPr lang="en-US" dirty="0" smtClean="0"/>
              <a:t>Query Processing Module (QM)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6400800" y="2514600"/>
            <a:ext cx="1371600" cy="76200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ysClr val="windowText" lastClr="000000"/>
                </a:solidFill>
              </a:rPr>
              <a:t>Social Module (SM)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6477000" y="4724400"/>
            <a:ext cx="1447800" cy="83820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ysClr val="windowText" lastClr="000000"/>
                </a:solidFill>
              </a:rPr>
              <a:t>Geographical Module (GM)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3581400" y="3581400"/>
            <a:ext cx="1447800" cy="890155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ysClr val="windowText" lastClr="000000"/>
                </a:solidFill>
              </a:rPr>
              <a:t>Query Processing Module (QM)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http://www2.psd100.com/ppp/2013/11/0601/Phone-msn-icon-11060910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745922"/>
            <a:ext cx="561109" cy="56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181600" y="3124200"/>
            <a:ext cx="1143000" cy="62172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9200" y="4307031"/>
            <a:ext cx="1295400" cy="645969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71600" y="4026476"/>
            <a:ext cx="2057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371600" y="4191000"/>
            <a:ext cx="2057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33478" y="3779980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555555"/>
                </a:solidFill>
              </a:rPr>
              <a:t>GeoSN</a:t>
            </a:r>
            <a:r>
              <a:rPr lang="en-US" sz="1200" dirty="0" smtClean="0">
                <a:solidFill>
                  <a:srgbClr val="555555"/>
                </a:solidFill>
              </a:rPr>
              <a:t> Queries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4163385"/>
            <a:ext cx="6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555555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09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Social Module</a:t>
            </a:r>
          </a:p>
          <a:p>
            <a:pPr lvl="1"/>
            <a:r>
              <a:rPr lang="en-US" dirty="0" err="1" smtClean="0"/>
              <a:t>GetFriends</a:t>
            </a:r>
            <a:r>
              <a:rPr lang="en-US" dirty="0" smtClean="0"/>
              <a:t>(u)</a:t>
            </a:r>
          </a:p>
          <a:p>
            <a:pPr lvl="2"/>
            <a:r>
              <a:rPr lang="en-US" dirty="0" smtClean="0"/>
              <a:t>Returns friends of given user U</a:t>
            </a:r>
          </a:p>
          <a:p>
            <a:pPr lvl="1"/>
            <a:r>
              <a:rPr lang="en-US" dirty="0" err="1" smtClean="0"/>
              <a:t>AreFriends</a:t>
            </a:r>
            <a:r>
              <a:rPr lang="en-US" dirty="0" smtClean="0"/>
              <a:t>(</a:t>
            </a:r>
            <a:r>
              <a:rPr lang="en-US" dirty="0" err="1" smtClean="0"/>
              <a:t>u</a:t>
            </a:r>
            <a:r>
              <a:rPr lang="en-US" sz="1600" baseline="-25000" dirty="0" err="1" smtClean="0"/>
              <a:t>i</a:t>
            </a:r>
            <a:r>
              <a:rPr lang="en-US" dirty="0" err="1" smtClean="0"/>
              <a:t>,u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Decides whether given two users are friends</a:t>
            </a:r>
          </a:p>
          <a:p>
            <a:r>
              <a:rPr lang="en-US" dirty="0" smtClean="0"/>
              <a:t>Geographical Module</a:t>
            </a:r>
          </a:p>
          <a:p>
            <a:pPr lvl="1"/>
            <a:r>
              <a:rPr lang="en-US" dirty="0" err="1" smtClean="0"/>
              <a:t>GetUserLocation</a:t>
            </a:r>
            <a:r>
              <a:rPr lang="en-US" dirty="0" smtClean="0"/>
              <a:t>(u)</a:t>
            </a:r>
          </a:p>
          <a:p>
            <a:pPr lvl="2"/>
            <a:r>
              <a:rPr lang="en-US" dirty="0" smtClean="0"/>
              <a:t>Returns the location of a given user</a:t>
            </a:r>
          </a:p>
          <a:p>
            <a:pPr lvl="1"/>
            <a:r>
              <a:rPr lang="en-US" dirty="0" err="1" smtClean="0"/>
              <a:t>RangeUsers</a:t>
            </a:r>
            <a:r>
              <a:rPr lang="en-US" dirty="0" smtClean="0"/>
              <a:t>(</a:t>
            </a:r>
            <a:r>
              <a:rPr lang="en-US" dirty="0" err="1" smtClean="0"/>
              <a:t>q,r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Returns all the users within a range of radius r to a given location q</a:t>
            </a:r>
          </a:p>
          <a:p>
            <a:pPr lvl="1"/>
            <a:r>
              <a:rPr lang="en-US" dirty="0" err="1" smtClean="0"/>
              <a:t>NearestUsers</a:t>
            </a:r>
            <a:r>
              <a:rPr lang="en-US" dirty="0" smtClean="0"/>
              <a:t>(</a:t>
            </a:r>
            <a:r>
              <a:rPr lang="en-US" dirty="0" err="1" smtClean="0"/>
              <a:t>q,k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Given a location q and integer k, this returns nearest k users to the location q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64" y="1885950"/>
            <a:ext cx="62484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4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Friends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user u, a 2D point q and a positive real number r, a </a:t>
                </a:r>
                <a:r>
                  <a:rPr lang="en-US" dirty="0" err="1" smtClean="0"/>
                  <a:t>RangeFriends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u,q,r</a:t>
                </a:r>
                <a:r>
                  <a:rPr lang="en-US" dirty="0" smtClean="0"/>
                  <a:t>) returns a set R defined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𝐴𝑟𝑒𝐹𝑟𝑖𝑒𝑛𝑑𝑠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2"/>
                <a:stretch>
                  <a:fillRect t="-592" r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03" y="2228850"/>
            <a:ext cx="4731297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r="49409" b="23939"/>
          <a:stretch/>
        </p:blipFill>
        <p:spPr bwMode="auto">
          <a:xfrm>
            <a:off x="334819" y="2743200"/>
            <a:ext cx="2854036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981200" y="3100387"/>
            <a:ext cx="1752600" cy="1624013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860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Friends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user u, a 2D point q and a positive integer k, a </a:t>
                </a:r>
                <a:r>
                  <a:rPr lang="en-US" dirty="0" err="1" smtClean="0"/>
                  <a:t>NearestFriend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u,q,k</a:t>
                </a:r>
                <a:r>
                  <a:rPr lang="en-US" dirty="0" smtClean="0"/>
                  <a:t>) returns a list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..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𝑠𝑢𝑐h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𝑡h𝑎𝑡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𝑓𝑜𝑟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𝑒𝑎𝑐h</m:t>
                    </m:r>
                    <m:r>
                      <a:rPr lang="en-US" b="0" i="1" smtClean="0">
                        <a:latin typeface="Cambria Math"/>
                      </a:rPr>
                      <m:t> 1≤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𝐴𝑟𝑒𝐹𝑟𝑖𝑒𝑛𝑑𝑠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∧(∄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𝐴𝑟𝑒𝐹𝑟𝑖𝑒𝑛𝑑𝑠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)⋀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2"/>
                <a:stretch>
                  <a:fillRect t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599"/>
            <a:ext cx="3810000" cy="399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r="18145" b="23655"/>
          <a:stretch/>
        </p:blipFill>
        <p:spPr bwMode="auto">
          <a:xfrm>
            <a:off x="152400" y="2971800"/>
            <a:ext cx="4705927" cy="239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1900526" y="3573449"/>
            <a:ext cx="1605148" cy="1448649"/>
          </a:xfrm>
          <a:custGeom>
            <a:avLst/>
            <a:gdLst>
              <a:gd name="connsiteX0" fmla="*/ 131474 w 1605148"/>
              <a:gd name="connsiteY0" fmla="*/ 1395715 h 1448649"/>
              <a:gd name="connsiteX1" fmla="*/ 131474 w 1605148"/>
              <a:gd name="connsiteY1" fmla="*/ 1395715 h 1448649"/>
              <a:gd name="connsiteX2" fmla="*/ 94529 w 1605148"/>
              <a:gd name="connsiteY2" fmla="*/ 1321824 h 1448649"/>
              <a:gd name="connsiteX3" fmla="*/ 57583 w 1605148"/>
              <a:gd name="connsiteY3" fmla="*/ 1266406 h 1448649"/>
              <a:gd name="connsiteX4" fmla="*/ 39110 w 1605148"/>
              <a:gd name="connsiteY4" fmla="*/ 1210987 h 1448649"/>
              <a:gd name="connsiteX5" fmla="*/ 11401 w 1605148"/>
              <a:gd name="connsiteY5" fmla="*/ 1155569 h 1448649"/>
              <a:gd name="connsiteX6" fmla="*/ 11401 w 1605148"/>
              <a:gd name="connsiteY6" fmla="*/ 933896 h 1448649"/>
              <a:gd name="connsiteX7" fmla="*/ 20638 w 1605148"/>
              <a:gd name="connsiteY7" fmla="*/ 850769 h 1448649"/>
              <a:gd name="connsiteX8" fmla="*/ 39110 w 1605148"/>
              <a:gd name="connsiteY8" fmla="*/ 795351 h 1448649"/>
              <a:gd name="connsiteX9" fmla="*/ 76056 w 1605148"/>
              <a:gd name="connsiteY9" fmla="*/ 739933 h 1448649"/>
              <a:gd name="connsiteX10" fmla="*/ 103765 w 1605148"/>
              <a:gd name="connsiteY10" fmla="*/ 656806 h 1448649"/>
              <a:gd name="connsiteX11" fmla="*/ 113001 w 1605148"/>
              <a:gd name="connsiteY11" fmla="*/ 629096 h 1448649"/>
              <a:gd name="connsiteX12" fmla="*/ 131474 w 1605148"/>
              <a:gd name="connsiteY12" fmla="*/ 601387 h 1448649"/>
              <a:gd name="connsiteX13" fmla="*/ 149947 w 1605148"/>
              <a:gd name="connsiteY13" fmla="*/ 527496 h 1448649"/>
              <a:gd name="connsiteX14" fmla="*/ 168419 w 1605148"/>
              <a:gd name="connsiteY14" fmla="*/ 499787 h 1448649"/>
              <a:gd name="connsiteX15" fmla="*/ 186892 w 1605148"/>
              <a:gd name="connsiteY15" fmla="*/ 444369 h 1448649"/>
              <a:gd name="connsiteX16" fmla="*/ 233074 w 1605148"/>
              <a:gd name="connsiteY16" fmla="*/ 388951 h 1448649"/>
              <a:gd name="connsiteX17" fmla="*/ 270019 w 1605148"/>
              <a:gd name="connsiteY17" fmla="*/ 333533 h 1448649"/>
              <a:gd name="connsiteX18" fmla="*/ 297729 w 1605148"/>
              <a:gd name="connsiteY18" fmla="*/ 315060 h 1448649"/>
              <a:gd name="connsiteX19" fmla="*/ 353147 w 1605148"/>
              <a:gd name="connsiteY19" fmla="*/ 268878 h 1448649"/>
              <a:gd name="connsiteX20" fmla="*/ 417801 w 1605148"/>
              <a:gd name="connsiteY20" fmla="*/ 250406 h 1448649"/>
              <a:gd name="connsiteX21" fmla="*/ 491692 w 1605148"/>
              <a:gd name="connsiteY21" fmla="*/ 213460 h 1448649"/>
              <a:gd name="connsiteX22" fmla="*/ 528638 w 1605148"/>
              <a:gd name="connsiteY22" fmla="*/ 194987 h 1448649"/>
              <a:gd name="connsiteX23" fmla="*/ 556347 w 1605148"/>
              <a:gd name="connsiteY23" fmla="*/ 185751 h 1448649"/>
              <a:gd name="connsiteX24" fmla="*/ 639474 w 1605148"/>
              <a:gd name="connsiteY24" fmla="*/ 148806 h 1448649"/>
              <a:gd name="connsiteX25" fmla="*/ 667183 w 1605148"/>
              <a:gd name="connsiteY25" fmla="*/ 139569 h 1448649"/>
              <a:gd name="connsiteX26" fmla="*/ 694892 w 1605148"/>
              <a:gd name="connsiteY26" fmla="*/ 121096 h 1448649"/>
              <a:gd name="connsiteX27" fmla="*/ 750310 w 1605148"/>
              <a:gd name="connsiteY27" fmla="*/ 102624 h 1448649"/>
              <a:gd name="connsiteX28" fmla="*/ 805729 w 1605148"/>
              <a:gd name="connsiteY28" fmla="*/ 84151 h 1448649"/>
              <a:gd name="connsiteX29" fmla="*/ 833438 w 1605148"/>
              <a:gd name="connsiteY29" fmla="*/ 74915 h 1448649"/>
              <a:gd name="connsiteX30" fmla="*/ 861147 w 1605148"/>
              <a:gd name="connsiteY30" fmla="*/ 65678 h 1448649"/>
              <a:gd name="connsiteX31" fmla="*/ 898092 w 1605148"/>
              <a:gd name="connsiteY31" fmla="*/ 56442 h 1448649"/>
              <a:gd name="connsiteX32" fmla="*/ 953510 w 1605148"/>
              <a:gd name="connsiteY32" fmla="*/ 37969 h 1448649"/>
              <a:gd name="connsiteX33" fmla="*/ 1129001 w 1605148"/>
              <a:gd name="connsiteY33" fmla="*/ 19496 h 1448649"/>
              <a:gd name="connsiteX34" fmla="*/ 1156710 w 1605148"/>
              <a:gd name="connsiteY34" fmla="*/ 10260 h 1448649"/>
              <a:gd name="connsiteX35" fmla="*/ 1452274 w 1605148"/>
              <a:gd name="connsiteY35" fmla="*/ 10260 h 1448649"/>
              <a:gd name="connsiteX36" fmla="*/ 1489219 w 1605148"/>
              <a:gd name="connsiteY36" fmla="*/ 65678 h 1448649"/>
              <a:gd name="connsiteX37" fmla="*/ 1535401 w 1605148"/>
              <a:gd name="connsiteY37" fmla="*/ 121096 h 1448649"/>
              <a:gd name="connsiteX38" fmla="*/ 1544638 w 1605148"/>
              <a:gd name="connsiteY38" fmla="*/ 148806 h 1448649"/>
              <a:gd name="connsiteX39" fmla="*/ 1563110 w 1605148"/>
              <a:gd name="connsiteY39" fmla="*/ 176515 h 1448649"/>
              <a:gd name="connsiteX40" fmla="*/ 1590819 w 1605148"/>
              <a:gd name="connsiteY40" fmla="*/ 231933 h 1448649"/>
              <a:gd name="connsiteX41" fmla="*/ 1590819 w 1605148"/>
              <a:gd name="connsiteY41" fmla="*/ 610624 h 1448649"/>
              <a:gd name="connsiteX42" fmla="*/ 1581583 w 1605148"/>
              <a:gd name="connsiteY42" fmla="*/ 675278 h 1448649"/>
              <a:gd name="connsiteX43" fmla="*/ 1553874 w 1605148"/>
              <a:gd name="connsiteY43" fmla="*/ 776878 h 1448649"/>
              <a:gd name="connsiteX44" fmla="*/ 1535401 w 1605148"/>
              <a:gd name="connsiteY44" fmla="*/ 804587 h 1448649"/>
              <a:gd name="connsiteX45" fmla="*/ 1507692 w 1605148"/>
              <a:gd name="connsiteY45" fmla="*/ 869242 h 1448649"/>
              <a:gd name="connsiteX46" fmla="*/ 1489219 w 1605148"/>
              <a:gd name="connsiteY46" fmla="*/ 924660 h 1448649"/>
              <a:gd name="connsiteX47" fmla="*/ 1452274 w 1605148"/>
              <a:gd name="connsiteY47" fmla="*/ 980078 h 1448649"/>
              <a:gd name="connsiteX48" fmla="*/ 1406092 w 1605148"/>
              <a:gd name="connsiteY48" fmla="*/ 1063206 h 1448649"/>
              <a:gd name="connsiteX49" fmla="*/ 1359910 w 1605148"/>
              <a:gd name="connsiteY49" fmla="*/ 1118624 h 1448649"/>
              <a:gd name="connsiteX50" fmla="*/ 1304492 w 1605148"/>
              <a:gd name="connsiteY50" fmla="*/ 1164806 h 1448649"/>
              <a:gd name="connsiteX51" fmla="*/ 1286019 w 1605148"/>
              <a:gd name="connsiteY51" fmla="*/ 1192515 h 1448649"/>
              <a:gd name="connsiteX52" fmla="*/ 1230601 w 1605148"/>
              <a:gd name="connsiteY52" fmla="*/ 1210987 h 1448649"/>
              <a:gd name="connsiteX53" fmla="*/ 1175183 w 1605148"/>
              <a:gd name="connsiteY53" fmla="*/ 1238696 h 1448649"/>
              <a:gd name="connsiteX54" fmla="*/ 1147474 w 1605148"/>
              <a:gd name="connsiteY54" fmla="*/ 1257169 h 1448649"/>
              <a:gd name="connsiteX55" fmla="*/ 1110529 w 1605148"/>
              <a:gd name="connsiteY55" fmla="*/ 1275642 h 1448649"/>
              <a:gd name="connsiteX56" fmla="*/ 1082819 w 1605148"/>
              <a:gd name="connsiteY56" fmla="*/ 1294115 h 1448649"/>
              <a:gd name="connsiteX57" fmla="*/ 1008929 w 1605148"/>
              <a:gd name="connsiteY57" fmla="*/ 1312587 h 1448649"/>
              <a:gd name="connsiteX58" fmla="*/ 925801 w 1605148"/>
              <a:gd name="connsiteY58" fmla="*/ 1340296 h 1448649"/>
              <a:gd name="connsiteX59" fmla="*/ 898092 w 1605148"/>
              <a:gd name="connsiteY59" fmla="*/ 1349533 h 1448649"/>
              <a:gd name="connsiteX60" fmla="*/ 861147 w 1605148"/>
              <a:gd name="connsiteY60" fmla="*/ 1358769 h 1448649"/>
              <a:gd name="connsiteX61" fmla="*/ 833438 w 1605148"/>
              <a:gd name="connsiteY61" fmla="*/ 1377242 h 1448649"/>
              <a:gd name="connsiteX62" fmla="*/ 713365 w 1605148"/>
              <a:gd name="connsiteY62" fmla="*/ 1395715 h 1448649"/>
              <a:gd name="connsiteX63" fmla="*/ 657947 w 1605148"/>
              <a:gd name="connsiteY63" fmla="*/ 1414187 h 1448649"/>
              <a:gd name="connsiteX64" fmla="*/ 528638 w 1605148"/>
              <a:gd name="connsiteY64" fmla="*/ 1432660 h 1448649"/>
              <a:gd name="connsiteX65" fmla="*/ 500929 w 1605148"/>
              <a:gd name="connsiteY65" fmla="*/ 1441896 h 1448649"/>
              <a:gd name="connsiteX66" fmla="*/ 149947 w 1605148"/>
              <a:gd name="connsiteY66" fmla="*/ 1423424 h 1448649"/>
              <a:gd name="connsiteX67" fmla="*/ 94529 w 1605148"/>
              <a:gd name="connsiteY67" fmla="*/ 1386478 h 1448649"/>
              <a:gd name="connsiteX68" fmla="*/ 76056 w 1605148"/>
              <a:gd name="connsiteY68" fmla="*/ 1331060 h 1448649"/>
              <a:gd name="connsiteX69" fmla="*/ 66819 w 1605148"/>
              <a:gd name="connsiteY69" fmla="*/ 1303351 h 1448649"/>
              <a:gd name="connsiteX70" fmla="*/ 66819 w 1605148"/>
              <a:gd name="connsiteY70" fmla="*/ 1284878 h 1448649"/>
              <a:gd name="connsiteX71" fmla="*/ 66819 w 1605148"/>
              <a:gd name="connsiteY71" fmla="*/ 1284878 h 144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05148" h="1448649">
                <a:moveTo>
                  <a:pt x="131474" y="1395715"/>
                </a:moveTo>
                <a:lnTo>
                  <a:pt x="131474" y="1395715"/>
                </a:lnTo>
                <a:cubicBezTo>
                  <a:pt x="119159" y="1371085"/>
                  <a:pt x="108191" y="1345733"/>
                  <a:pt x="94529" y="1321824"/>
                </a:cubicBezTo>
                <a:cubicBezTo>
                  <a:pt x="83514" y="1302548"/>
                  <a:pt x="57583" y="1266406"/>
                  <a:pt x="57583" y="1266406"/>
                </a:cubicBezTo>
                <a:cubicBezTo>
                  <a:pt x="51425" y="1247933"/>
                  <a:pt x="49911" y="1227189"/>
                  <a:pt x="39110" y="1210987"/>
                </a:cubicBezTo>
                <a:cubicBezTo>
                  <a:pt x="15238" y="1175177"/>
                  <a:pt x="24149" y="1193809"/>
                  <a:pt x="11401" y="1155569"/>
                </a:cubicBezTo>
                <a:cubicBezTo>
                  <a:pt x="-6159" y="1050204"/>
                  <a:pt x="-1245" y="1104620"/>
                  <a:pt x="11401" y="933896"/>
                </a:cubicBezTo>
                <a:cubicBezTo>
                  <a:pt x="13461" y="906093"/>
                  <a:pt x="15170" y="878107"/>
                  <a:pt x="20638" y="850769"/>
                </a:cubicBezTo>
                <a:cubicBezTo>
                  <a:pt x="24457" y="831675"/>
                  <a:pt x="28309" y="811552"/>
                  <a:pt x="39110" y="795351"/>
                </a:cubicBezTo>
                <a:lnTo>
                  <a:pt x="76056" y="739933"/>
                </a:lnTo>
                <a:lnTo>
                  <a:pt x="103765" y="656806"/>
                </a:lnTo>
                <a:cubicBezTo>
                  <a:pt x="106844" y="647569"/>
                  <a:pt x="107600" y="637197"/>
                  <a:pt x="113001" y="629096"/>
                </a:cubicBezTo>
                <a:lnTo>
                  <a:pt x="131474" y="601387"/>
                </a:lnTo>
                <a:cubicBezTo>
                  <a:pt x="137632" y="576757"/>
                  <a:pt x="135864" y="548621"/>
                  <a:pt x="149947" y="527496"/>
                </a:cubicBezTo>
                <a:cubicBezTo>
                  <a:pt x="156104" y="518260"/>
                  <a:pt x="163911" y="509931"/>
                  <a:pt x="168419" y="499787"/>
                </a:cubicBezTo>
                <a:cubicBezTo>
                  <a:pt x="176327" y="481993"/>
                  <a:pt x="176091" y="460571"/>
                  <a:pt x="186892" y="444369"/>
                </a:cubicBezTo>
                <a:cubicBezTo>
                  <a:pt x="252910" y="345344"/>
                  <a:pt x="150096" y="495638"/>
                  <a:pt x="233074" y="388951"/>
                </a:cubicBezTo>
                <a:cubicBezTo>
                  <a:pt x="246704" y="371426"/>
                  <a:pt x="251546" y="345848"/>
                  <a:pt x="270019" y="333533"/>
                </a:cubicBezTo>
                <a:cubicBezTo>
                  <a:pt x="279256" y="327375"/>
                  <a:pt x="289201" y="322167"/>
                  <a:pt x="297729" y="315060"/>
                </a:cubicBezTo>
                <a:cubicBezTo>
                  <a:pt x="328369" y="289527"/>
                  <a:pt x="318750" y="286077"/>
                  <a:pt x="353147" y="268878"/>
                </a:cubicBezTo>
                <a:cubicBezTo>
                  <a:pt x="366396" y="262253"/>
                  <a:pt x="405965" y="253365"/>
                  <a:pt x="417801" y="250406"/>
                </a:cubicBezTo>
                <a:lnTo>
                  <a:pt x="491692" y="213460"/>
                </a:lnTo>
                <a:cubicBezTo>
                  <a:pt x="504007" y="207302"/>
                  <a:pt x="515576" y="199341"/>
                  <a:pt x="528638" y="194987"/>
                </a:cubicBezTo>
                <a:lnTo>
                  <a:pt x="556347" y="185751"/>
                </a:lnTo>
                <a:cubicBezTo>
                  <a:pt x="600259" y="156476"/>
                  <a:pt x="573522" y="170790"/>
                  <a:pt x="639474" y="148806"/>
                </a:cubicBezTo>
                <a:cubicBezTo>
                  <a:pt x="648710" y="145727"/>
                  <a:pt x="659082" y="144970"/>
                  <a:pt x="667183" y="139569"/>
                </a:cubicBezTo>
                <a:cubicBezTo>
                  <a:pt x="676419" y="133411"/>
                  <a:pt x="684748" y="125604"/>
                  <a:pt x="694892" y="121096"/>
                </a:cubicBezTo>
                <a:cubicBezTo>
                  <a:pt x="712686" y="113188"/>
                  <a:pt x="731837" y="108782"/>
                  <a:pt x="750310" y="102624"/>
                </a:cubicBezTo>
                <a:lnTo>
                  <a:pt x="805729" y="84151"/>
                </a:lnTo>
                <a:lnTo>
                  <a:pt x="833438" y="74915"/>
                </a:lnTo>
                <a:cubicBezTo>
                  <a:pt x="842674" y="71836"/>
                  <a:pt x="851702" y="68039"/>
                  <a:pt x="861147" y="65678"/>
                </a:cubicBezTo>
                <a:cubicBezTo>
                  <a:pt x="873462" y="62599"/>
                  <a:pt x="885933" y="60090"/>
                  <a:pt x="898092" y="56442"/>
                </a:cubicBezTo>
                <a:cubicBezTo>
                  <a:pt x="916743" y="50847"/>
                  <a:pt x="934135" y="39906"/>
                  <a:pt x="953510" y="37969"/>
                </a:cubicBezTo>
                <a:cubicBezTo>
                  <a:pt x="1073615" y="25959"/>
                  <a:pt x="1015122" y="32150"/>
                  <a:pt x="1129001" y="19496"/>
                </a:cubicBezTo>
                <a:cubicBezTo>
                  <a:pt x="1138237" y="16417"/>
                  <a:pt x="1147131" y="12002"/>
                  <a:pt x="1156710" y="10260"/>
                </a:cubicBezTo>
                <a:cubicBezTo>
                  <a:pt x="1266542" y="-9709"/>
                  <a:pt x="1317359" y="4639"/>
                  <a:pt x="1452274" y="10260"/>
                </a:cubicBezTo>
                <a:cubicBezTo>
                  <a:pt x="1464589" y="28733"/>
                  <a:pt x="1473520" y="49980"/>
                  <a:pt x="1489219" y="65678"/>
                </a:cubicBezTo>
                <a:cubicBezTo>
                  <a:pt x="1509649" y="86107"/>
                  <a:pt x="1522541" y="95375"/>
                  <a:pt x="1535401" y="121096"/>
                </a:cubicBezTo>
                <a:cubicBezTo>
                  <a:pt x="1539755" y="129804"/>
                  <a:pt x="1540284" y="140098"/>
                  <a:pt x="1544638" y="148806"/>
                </a:cubicBezTo>
                <a:cubicBezTo>
                  <a:pt x="1549602" y="158735"/>
                  <a:pt x="1558146" y="166586"/>
                  <a:pt x="1563110" y="176515"/>
                </a:cubicBezTo>
                <a:cubicBezTo>
                  <a:pt x="1601350" y="252995"/>
                  <a:pt x="1537881" y="152524"/>
                  <a:pt x="1590819" y="231933"/>
                </a:cubicBezTo>
                <a:cubicBezTo>
                  <a:pt x="1613860" y="393204"/>
                  <a:pt x="1605544" y="308761"/>
                  <a:pt x="1590819" y="610624"/>
                </a:cubicBezTo>
                <a:cubicBezTo>
                  <a:pt x="1589758" y="632368"/>
                  <a:pt x="1585162" y="653804"/>
                  <a:pt x="1581583" y="675278"/>
                </a:cubicBezTo>
                <a:cubicBezTo>
                  <a:pt x="1577727" y="698412"/>
                  <a:pt x="1565901" y="758837"/>
                  <a:pt x="1553874" y="776878"/>
                </a:cubicBezTo>
                <a:lnTo>
                  <a:pt x="1535401" y="804587"/>
                </a:lnTo>
                <a:cubicBezTo>
                  <a:pt x="1510970" y="902315"/>
                  <a:pt x="1544140" y="787236"/>
                  <a:pt x="1507692" y="869242"/>
                </a:cubicBezTo>
                <a:cubicBezTo>
                  <a:pt x="1499784" y="887036"/>
                  <a:pt x="1500020" y="908458"/>
                  <a:pt x="1489219" y="924660"/>
                </a:cubicBezTo>
                <a:lnTo>
                  <a:pt x="1452274" y="980078"/>
                </a:lnTo>
                <a:cubicBezTo>
                  <a:pt x="1436018" y="1028849"/>
                  <a:pt x="1448438" y="999687"/>
                  <a:pt x="1406092" y="1063206"/>
                </a:cubicBezTo>
                <a:cubicBezTo>
                  <a:pt x="1387929" y="1090450"/>
                  <a:pt x="1386577" y="1096401"/>
                  <a:pt x="1359910" y="1118624"/>
                </a:cubicBezTo>
                <a:cubicBezTo>
                  <a:pt x="1320276" y="1151652"/>
                  <a:pt x="1341293" y="1120645"/>
                  <a:pt x="1304492" y="1164806"/>
                </a:cubicBezTo>
                <a:cubicBezTo>
                  <a:pt x="1297386" y="1173334"/>
                  <a:pt x="1295432" y="1186632"/>
                  <a:pt x="1286019" y="1192515"/>
                </a:cubicBezTo>
                <a:cubicBezTo>
                  <a:pt x="1269507" y="1202835"/>
                  <a:pt x="1230601" y="1210987"/>
                  <a:pt x="1230601" y="1210987"/>
                </a:cubicBezTo>
                <a:cubicBezTo>
                  <a:pt x="1151190" y="1263928"/>
                  <a:pt x="1251663" y="1200456"/>
                  <a:pt x="1175183" y="1238696"/>
                </a:cubicBezTo>
                <a:cubicBezTo>
                  <a:pt x="1165254" y="1243660"/>
                  <a:pt x="1157112" y="1251661"/>
                  <a:pt x="1147474" y="1257169"/>
                </a:cubicBezTo>
                <a:cubicBezTo>
                  <a:pt x="1135520" y="1264000"/>
                  <a:pt x="1122484" y="1268811"/>
                  <a:pt x="1110529" y="1275642"/>
                </a:cubicBezTo>
                <a:cubicBezTo>
                  <a:pt x="1100891" y="1281150"/>
                  <a:pt x="1093252" y="1290321"/>
                  <a:pt x="1082819" y="1294115"/>
                </a:cubicBezTo>
                <a:cubicBezTo>
                  <a:pt x="1058960" y="1302791"/>
                  <a:pt x="1033014" y="1304559"/>
                  <a:pt x="1008929" y="1312587"/>
                </a:cubicBezTo>
                <a:lnTo>
                  <a:pt x="925801" y="1340296"/>
                </a:lnTo>
                <a:cubicBezTo>
                  <a:pt x="916565" y="1343375"/>
                  <a:pt x="907537" y="1347172"/>
                  <a:pt x="898092" y="1349533"/>
                </a:cubicBezTo>
                <a:lnTo>
                  <a:pt x="861147" y="1358769"/>
                </a:lnTo>
                <a:cubicBezTo>
                  <a:pt x="851911" y="1364927"/>
                  <a:pt x="843969" y="1373732"/>
                  <a:pt x="833438" y="1377242"/>
                </a:cubicBezTo>
                <a:cubicBezTo>
                  <a:pt x="823834" y="1380443"/>
                  <a:pt x="718339" y="1395004"/>
                  <a:pt x="713365" y="1395715"/>
                </a:cubicBezTo>
                <a:cubicBezTo>
                  <a:pt x="694892" y="1401872"/>
                  <a:pt x="677041" y="1410368"/>
                  <a:pt x="657947" y="1414187"/>
                </a:cubicBezTo>
                <a:cubicBezTo>
                  <a:pt x="584427" y="1428892"/>
                  <a:pt x="627368" y="1421690"/>
                  <a:pt x="528638" y="1432660"/>
                </a:cubicBezTo>
                <a:cubicBezTo>
                  <a:pt x="519402" y="1435739"/>
                  <a:pt x="510665" y="1441896"/>
                  <a:pt x="500929" y="1441896"/>
                </a:cubicBezTo>
                <a:cubicBezTo>
                  <a:pt x="196467" y="1441896"/>
                  <a:pt x="277348" y="1465890"/>
                  <a:pt x="149947" y="1423424"/>
                </a:cubicBezTo>
                <a:cubicBezTo>
                  <a:pt x="131474" y="1411109"/>
                  <a:pt x="101550" y="1407540"/>
                  <a:pt x="94529" y="1386478"/>
                </a:cubicBezTo>
                <a:lnTo>
                  <a:pt x="76056" y="1331060"/>
                </a:lnTo>
                <a:cubicBezTo>
                  <a:pt x="72977" y="1321824"/>
                  <a:pt x="66819" y="1313087"/>
                  <a:pt x="66819" y="1303351"/>
                </a:cubicBezTo>
                <a:lnTo>
                  <a:pt x="66819" y="1284878"/>
                </a:lnTo>
                <a:lnTo>
                  <a:pt x="66819" y="1284878"/>
                </a:ln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Star Group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Returns k nearest groups of m users (friends) to a query location q</a:t>
                </a:r>
              </a:p>
              <a:p>
                <a:pPr lvl="1"/>
                <a:r>
                  <a:rPr lang="en-US" dirty="0" smtClean="0"/>
                  <a:t>Users in every group are connected through a common friend</a:t>
                </a:r>
              </a:p>
              <a:p>
                <a:pPr lvl="1"/>
                <a:r>
                  <a:rPr lang="en-US" dirty="0" smtClean="0"/>
                  <a:t>Based on aggregate distance</a:t>
                </a:r>
              </a:p>
              <a:p>
                <a:r>
                  <a:rPr lang="en-US" dirty="0" smtClean="0"/>
                  <a:t>Aggregate distance of a set of users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…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𝑎𝑑𝑖𝑠𝑡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where </a:t>
                </a:r>
                <a:r>
                  <a:rPr lang="en-US" b="0" i="1" dirty="0" smtClean="0"/>
                  <a:t>f</a:t>
                </a:r>
                <a:r>
                  <a:rPr lang="en-US" b="0" dirty="0" smtClean="0"/>
                  <a:t> is a monotonically increasing function</a:t>
                </a:r>
              </a:p>
              <a:p>
                <a:pPr lvl="2"/>
                <a:r>
                  <a:rPr lang="en-US" dirty="0" smtClean="0"/>
                  <a:t>f = sum, max .. </a:t>
                </a:r>
                <a:r>
                  <a:rPr lang="en-US" dirty="0" err="1" smtClean="0"/>
                  <a:t>Etc</a:t>
                </a:r>
                <a:endParaRPr lang="en-US" dirty="0" smtClean="0"/>
              </a:p>
              <a:p>
                <a:r>
                  <a:rPr lang="en-US" b="0" dirty="0" smtClean="0"/>
                  <a:t>Definition 1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𝐺𝑒𝑡𝐹𝑟𝑖𝑒𝑛𝑑𝑠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⋀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Definition 2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𝑁𝑆𝐺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⋀(∄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𝑎𝑑𝑖𝑠𝑡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𝑎𝑑𝑖𝑠𝑡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𝑁𝑆𝐺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Problem 3</a:t>
                </a:r>
              </a:p>
              <a:p>
                <a:pPr lvl="1"/>
                <a:r>
                  <a:rPr lang="en-US" dirty="0" smtClean="0"/>
                  <a:t>Given a 2D point q and integers </a:t>
                </a:r>
                <a:r>
                  <a:rPr lang="en-US" dirty="0" err="1" smtClean="0"/>
                  <a:t>m,k</a:t>
                </a:r>
                <a:r>
                  <a:rPr lang="en-US" dirty="0" smtClean="0"/>
                  <a:t>: a NSG query NSG(</a:t>
                </a:r>
                <a:r>
                  <a:rPr lang="en-US" dirty="0" err="1" smtClean="0"/>
                  <a:t>q,m,k</a:t>
                </a:r>
                <a:r>
                  <a:rPr lang="en-US" dirty="0" smtClean="0"/>
                  <a:t>) returns a list ,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𝑁𝑆𝐺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𝑁𝑆𝐺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2"/>
                <a:stretch>
                  <a:fillRect t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8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group">
  <a:themeElements>
    <a:clrScheme name="dbpedia">
      <a:dk1>
        <a:srgbClr val="555555"/>
      </a:dk1>
      <a:lt1>
        <a:sysClr val="window" lastClr="FFFFFF"/>
      </a:lt1>
      <a:dk2>
        <a:srgbClr val="555555"/>
      </a:dk2>
      <a:lt2>
        <a:srgbClr val="FFFFFF"/>
      </a:lt2>
      <a:accent1>
        <a:srgbClr val="B2E92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548DD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noFill/>
        </a:ln>
      </a:spPr>
      <a:bodyPr rtlCol="0" anchor="ctr"/>
      <a:lstStyle>
        <a:defPPr algn="ctr">
          <a:defRPr dirty="0">
            <a:noFill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r">
          <a:defRPr sz="1200" dirty="0" smtClean="0">
            <a:solidFill>
              <a:srgbClr val="55555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Bpedia-Titel">
  <a:themeElements>
    <a:clrScheme name="dbpedia">
      <a:dk1>
        <a:srgbClr val="555555"/>
      </a:dk1>
      <a:lt1>
        <a:sysClr val="window" lastClr="FFFFFF"/>
      </a:lt1>
      <a:dk2>
        <a:srgbClr val="555555"/>
      </a:dk2>
      <a:lt2>
        <a:srgbClr val="FFFFFF"/>
      </a:lt2>
      <a:accent1>
        <a:srgbClr val="B2E92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548DD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noFill/>
        </a:ln>
      </a:spPr>
      <a:bodyPr rtlCol="0" anchor="ctr"/>
      <a:lstStyle>
        <a:defPPr algn="ctr">
          <a:defRPr dirty="0">
            <a:noFill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DBgroup</Template>
  <TotalTime>1412</TotalTime>
  <Words>878</Words>
  <Application>Microsoft Office PowerPoint</Application>
  <PresentationFormat>On-screen Show 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DBgroup</vt:lpstr>
      <vt:lpstr>DBpedia-Titel</vt:lpstr>
      <vt:lpstr>A general Framework for Geo-Social Query Processing Nikos Armenatzoglou, Stavros Papadopoulos and Dimitris Papadias VLDB 2013</vt:lpstr>
      <vt:lpstr>Geo-Social Query Processing</vt:lpstr>
      <vt:lpstr>Outline</vt:lpstr>
      <vt:lpstr>GeoSN Architecture</vt:lpstr>
      <vt:lpstr>Primitive Queries</vt:lpstr>
      <vt:lpstr>Query Processing</vt:lpstr>
      <vt:lpstr>Range Friends</vt:lpstr>
      <vt:lpstr>Nearest Friends</vt:lpstr>
      <vt:lpstr>Nearest Star Group</vt:lpstr>
      <vt:lpstr>Nearest Star Group Query</vt:lpstr>
      <vt:lpstr>NSG Algorithm</vt:lpstr>
      <vt:lpstr>NSG Eager</vt:lpstr>
      <vt:lpstr>NSGeager</vt:lpstr>
      <vt:lpstr>NSG Lazy</vt:lpstr>
      <vt:lpstr>NSGlazy</vt:lpstr>
      <vt:lpstr>NSG*eager</vt:lpstr>
      <vt:lpstr>Experiments</vt:lpstr>
      <vt:lpstr>Experiments</vt:lpstr>
      <vt:lpstr>Experiments</vt:lpstr>
      <vt:lpstr>Results  </vt:lpstr>
      <vt:lpstr>Summary</vt:lpstr>
      <vt:lpstr>A general Framework for Geo-Social Query Processing Nikos Armenatzoglou, Stavros Papadopoulos and Dimitris Papadias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general Framework for Geo-Social Query Processing</dc:title>
  <dc:creator>Kasun Perera</dc:creator>
  <cp:lastModifiedBy>Kasun Perera</cp:lastModifiedBy>
  <cp:revision>87</cp:revision>
  <dcterms:created xsi:type="dcterms:W3CDTF">2014-11-25T10:13:27Z</dcterms:created>
  <dcterms:modified xsi:type="dcterms:W3CDTF">2014-11-28T11:27:59Z</dcterms:modified>
</cp:coreProperties>
</file>