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305" r:id="rId33"/>
    <p:sldId id="287" r:id="rId34"/>
    <p:sldId id="288" r:id="rId35"/>
    <p:sldId id="306" r:id="rId36"/>
    <p:sldId id="289" r:id="rId37"/>
    <p:sldId id="290" r:id="rId38"/>
    <p:sldId id="291" r:id="rId39"/>
    <p:sldId id="292" r:id="rId40"/>
    <p:sldId id="307" r:id="rId41"/>
    <p:sldId id="308" r:id="rId42"/>
    <p:sldId id="309" r:id="rId43"/>
    <p:sldId id="293" r:id="rId44"/>
    <p:sldId id="294" r:id="rId45"/>
    <p:sldId id="295" r:id="rId46"/>
    <p:sldId id="296" r:id="rId47"/>
    <p:sldId id="297" r:id="rId48"/>
    <p:sldId id="298" r:id="rId49"/>
    <p:sldId id="299" r:id="rId50"/>
    <p:sldId id="300" r:id="rId51"/>
    <p:sldId id="301" r:id="rId52"/>
    <p:sldId id="302" r:id="rId53"/>
    <p:sldId id="303" r:id="rId54"/>
    <p:sldId id="304" r:id="rId55"/>
  </p:sldIdLst>
  <p:sldSz cx="10080625" cy="7559675"/>
  <p:notesSz cx="7772400" cy="10058400"/>
  <p:defaultTextStyle>
    <a:defPPr>
      <a:defRPr lang="en-GB"/>
    </a:defPPr>
    <a:lvl1pPr algn="l" defTabSz="457200" rtl="0" fontAlgn="base" hangingPunct="0">
      <a:lnSpc>
        <a:spcPct val="104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+mn-cs"/>
      </a:defRPr>
    </a:lvl1pPr>
    <a:lvl2pPr marL="742950" indent="-285750" algn="l" defTabSz="457200" rtl="0" fontAlgn="base" hangingPunct="0">
      <a:lnSpc>
        <a:spcPct val="104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+mn-cs"/>
      </a:defRPr>
    </a:lvl2pPr>
    <a:lvl3pPr marL="1143000" indent="-228600" algn="l" defTabSz="457200" rtl="0" fontAlgn="base" hangingPunct="0">
      <a:lnSpc>
        <a:spcPct val="104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+mn-cs"/>
      </a:defRPr>
    </a:lvl3pPr>
    <a:lvl4pPr marL="1600200" indent="-228600" algn="l" defTabSz="457200" rtl="0" fontAlgn="base" hangingPunct="0">
      <a:lnSpc>
        <a:spcPct val="104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+mn-cs"/>
      </a:defRPr>
    </a:lvl4pPr>
    <a:lvl5pPr marL="2057400" indent="-228600" algn="l" defTabSz="457200" rtl="0" fontAlgn="base" hangingPunct="0">
      <a:lnSpc>
        <a:spcPct val="104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2" d="100"/>
          <a:sy n="122" d="100"/>
        </p:scale>
        <p:origin x="-918" y="2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053" name="AutoShape 5"/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054" name="AutoShape 6"/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055" name="AutoShape 7"/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056" name="AutoShape 8"/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057" name="AutoShape 9"/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058" name="AutoShape 10"/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059" name="AutoShape 11"/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060" name="Rectangle 1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10150" cy="3752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61" name="Rectangle 13"/>
          <p:cNvSpPr>
            <a:spLocks noGrp="1" noChangeArrowheads="1"/>
          </p:cNvSpPr>
          <p:nvPr>
            <p:ph type="body"/>
          </p:nvPr>
        </p:nvSpPr>
        <p:spPr bwMode="auto">
          <a:xfrm>
            <a:off x="777875" y="4776788"/>
            <a:ext cx="6199188" cy="4506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da-DK" smtClean="0"/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0" y="0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4398963" y="0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0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065" name="Rectangle 17"/>
          <p:cNvSpPr>
            <a:spLocks noGrp="1" noChangeArrowheads="1"/>
          </p:cNvSpPr>
          <p:nvPr>
            <p:ph type="sldNum"/>
          </p:nvPr>
        </p:nvSpPr>
        <p:spPr bwMode="auto">
          <a:xfrm>
            <a:off x="4398963" y="9555163"/>
            <a:ext cx="3354387" cy="484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fld id="{652D90C6-E139-4C32-854F-9026C9943CF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7940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6704C6B-8700-4245-9680-C7990D7C2DCD}" type="slidenum">
              <a:rPr lang="en-US"/>
              <a:pPr/>
              <a:t>1</a:t>
            </a:fld>
            <a:endParaRPr lang="en-US"/>
          </a:p>
        </p:txBody>
      </p:sp>
      <p:sp>
        <p:nvSpPr>
          <p:cNvPr id="53249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r">
              <a:lnSpc>
                <a:spcPct val="93000"/>
              </a:lnSpc>
            </a:pPr>
            <a:fld id="{0B119BAB-5A52-4C91-839D-10D5F8B71770}" type="slidenum">
              <a:rPr lang="en-US" sz="1400">
                <a:latin typeface="Times New Roman" pitchFamily="16" charset="0"/>
              </a:rPr>
              <a:pPr algn="r">
                <a:lnSpc>
                  <a:spcPct val="93000"/>
                </a:lnSpc>
              </a:pPr>
              <a:t>1</a:t>
            </a:fld>
            <a:endParaRPr lang="en-US" sz="1400">
              <a:latin typeface="Times New Roman" pitchFamily="16" charset="0"/>
            </a:endParaRPr>
          </a:p>
        </p:txBody>
      </p:sp>
      <p:sp>
        <p:nvSpPr>
          <p:cNvPr id="5325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3251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00775" cy="45085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B2302A7-78FF-45C5-BB3C-D1621DDBFA06}" type="slidenum">
              <a:rPr lang="en-US"/>
              <a:pPr/>
              <a:t>10</a:t>
            </a:fld>
            <a:endParaRPr lang="en-US"/>
          </a:p>
        </p:txBody>
      </p:sp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r">
              <a:lnSpc>
                <a:spcPct val="93000"/>
              </a:lnSpc>
            </a:pPr>
            <a:fld id="{61767007-59D7-40D2-B865-1AF707452005}" type="slidenum">
              <a:rPr lang="en-US" sz="1400">
                <a:latin typeface="Times New Roman" pitchFamily="16" charset="0"/>
              </a:rPr>
              <a:pPr algn="r">
                <a:lnSpc>
                  <a:spcPct val="93000"/>
                </a:lnSpc>
              </a:pPr>
              <a:t>10</a:t>
            </a:fld>
            <a:endParaRPr lang="en-US" sz="1400">
              <a:latin typeface="Times New Roman" pitchFamily="16" charset="0"/>
            </a:endParaRPr>
          </a:p>
        </p:txBody>
      </p:sp>
      <p:sp>
        <p:nvSpPr>
          <p:cNvPr id="62466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2467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00775" cy="45085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57F7464-3220-4F34-A714-1EB5A1B291CA}" type="slidenum">
              <a:rPr lang="en-US"/>
              <a:pPr/>
              <a:t>11</a:t>
            </a:fld>
            <a:endParaRPr lang="en-US"/>
          </a:p>
        </p:txBody>
      </p:sp>
      <p:sp>
        <p:nvSpPr>
          <p:cNvPr id="63489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r">
              <a:lnSpc>
                <a:spcPct val="93000"/>
              </a:lnSpc>
            </a:pPr>
            <a:fld id="{40ADDB20-1D1D-4712-BB67-C5D3B07D0D19}" type="slidenum">
              <a:rPr lang="en-US" sz="1400">
                <a:latin typeface="Times New Roman" pitchFamily="16" charset="0"/>
              </a:rPr>
              <a:pPr algn="r">
                <a:lnSpc>
                  <a:spcPct val="93000"/>
                </a:lnSpc>
              </a:pPr>
              <a:t>11</a:t>
            </a:fld>
            <a:endParaRPr lang="en-US" sz="1400">
              <a:latin typeface="Times New Roman" pitchFamily="16" charset="0"/>
            </a:endParaRPr>
          </a:p>
        </p:txBody>
      </p:sp>
      <p:sp>
        <p:nvSpPr>
          <p:cNvPr id="6349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3491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00775" cy="45085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56F6EC7-DA73-439D-A1E9-ABF145FED8D3}" type="slidenum">
              <a:rPr lang="en-US"/>
              <a:pPr/>
              <a:t>12</a:t>
            </a:fld>
            <a:endParaRPr lang="en-US"/>
          </a:p>
        </p:txBody>
      </p:sp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r">
              <a:lnSpc>
                <a:spcPct val="93000"/>
              </a:lnSpc>
            </a:pPr>
            <a:fld id="{4A1DDA9D-CAB7-4971-8BA1-03F74053CFEC}" type="slidenum">
              <a:rPr lang="en-US" sz="1400">
                <a:latin typeface="Times New Roman" pitchFamily="16" charset="0"/>
              </a:rPr>
              <a:pPr algn="r">
                <a:lnSpc>
                  <a:spcPct val="93000"/>
                </a:lnSpc>
              </a:pPr>
              <a:t>12</a:t>
            </a:fld>
            <a:endParaRPr lang="en-US" sz="1400">
              <a:latin typeface="Times New Roman" pitchFamily="16" charset="0"/>
            </a:endParaRPr>
          </a:p>
        </p:txBody>
      </p:sp>
      <p:sp>
        <p:nvSpPr>
          <p:cNvPr id="64514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4515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00775" cy="45085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B3C22C8-E1CD-4CAF-B1F7-7EE4F1E97AB1}" type="slidenum">
              <a:rPr lang="en-US"/>
              <a:pPr/>
              <a:t>13</a:t>
            </a:fld>
            <a:endParaRPr lang="en-US"/>
          </a:p>
        </p:txBody>
      </p:sp>
      <p:sp>
        <p:nvSpPr>
          <p:cNvPr id="65537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r">
              <a:lnSpc>
                <a:spcPct val="93000"/>
              </a:lnSpc>
            </a:pPr>
            <a:fld id="{0F27BF05-6005-46C3-957F-C52F316BB6EE}" type="slidenum">
              <a:rPr lang="en-US" sz="1400">
                <a:latin typeface="Times New Roman" pitchFamily="16" charset="0"/>
              </a:rPr>
              <a:pPr algn="r">
                <a:lnSpc>
                  <a:spcPct val="93000"/>
                </a:lnSpc>
              </a:pPr>
              <a:t>13</a:t>
            </a:fld>
            <a:endParaRPr lang="en-US" sz="1400">
              <a:latin typeface="Times New Roman" pitchFamily="16" charset="0"/>
            </a:endParaRPr>
          </a:p>
        </p:txBody>
      </p:sp>
      <p:sp>
        <p:nvSpPr>
          <p:cNvPr id="65538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5539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00775" cy="45085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5BD76E7-566A-4BEA-BF23-B142F6C45245}" type="slidenum">
              <a:rPr lang="en-US"/>
              <a:pPr/>
              <a:t>14</a:t>
            </a:fld>
            <a:endParaRPr lang="en-US"/>
          </a:p>
        </p:txBody>
      </p:sp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r">
              <a:lnSpc>
                <a:spcPct val="93000"/>
              </a:lnSpc>
            </a:pPr>
            <a:fld id="{BBAC021E-F9F3-4832-BBEC-16F05DAD9171}" type="slidenum">
              <a:rPr lang="en-US" sz="1400">
                <a:latin typeface="Times New Roman" pitchFamily="16" charset="0"/>
              </a:rPr>
              <a:pPr algn="r">
                <a:lnSpc>
                  <a:spcPct val="93000"/>
                </a:lnSpc>
              </a:pPr>
              <a:t>14</a:t>
            </a:fld>
            <a:endParaRPr lang="en-US" sz="1400">
              <a:latin typeface="Times New Roman" pitchFamily="16" charset="0"/>
            </a:endParaRPr>
          </a:p>
        </p:txBody>
      </p:sp>
      <p:sp>
        <p:nvSpPr>
          <p:cNvPr id="66562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6563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00775" cy="45085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1746350-749D-444C-A433-01160601E4ED}" type="slidenum">
              <a:rPr lang="en-US"/>
              <a:pPr/>
              <a:t>15</a:t>
            </a:fld>
            <a:endParaRPr lang="en-US"/>
          </a:p>
        </p:txBody>
      </p:sp>
      <p:sp>
        <p:nvSpPr>
          <p:cNvPr id="67585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r">
              <a:lnSpc>
                <a:spcPct val="93000"/>
              </a:lnSpc>
            </a:pPr>
            <a:fld id="{31016A5F-99C9-407D-B81C-CD4D137E6D13}" type="slidenum">
              <a:rPr lang="en-US" sz="1400">
                <a:latin typeface="Times New Roman" pitchFamily="16" charset="0"/>
              </a:rPr>
              <a:pPr algn="r">
                <a:lnSpc>
                  <a:spcPct val="93000"/>
                </a:lnSpc>
              </a:pPr>
              <a:t>15</a:t>
            </a:fld>
            <a:endParaRPr lang="en-US" sz="1400">
              <a:latin typeface="Times New Roman" pitchFamily="16" charset="0"/>
            </a:endParaRPr>
          </a:p>
        </p:txBody>
      </p:sp>
      <p:sp>
        <p:nvSpPr>
          <p:cNvPr id="67586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7587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00775" cy="45085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E499DA6-34FE-4573-BF65-DCA89A73AC85}" type="slidenum">
              <a:rPr lang="en-US"/>
              <a:pPr/>
              <a:t>17</a:t>
            </a:fld>
            <a:endParaRPr lang="en-US"/>
          </a:p>
        </p:txBody>
      </p:sp>
      <p:sp>
        <p:nvSpPr>
          <p:cNvPr id="69633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r">
              <a:lnSpc>
                <a:spcPct val="93000"/>
              </a:lnSpc>
            </a:pPr>
            <a:fld id="{A656A413-78D9-459F-A765-041F10F9FD48}" type="slidenum">
              <a:rPr lang="en-US" sz="1400">
                <a:latin typeface="Times New Roman" pitchFamily="16" charset="0"/>
              </a:rPr>
              <a:pPr algn="r">
                <a:lnSpc>
                  <a:spcPct val="93000"/>
                </a:lnSpc>
              </a:pPr>
              <a:t>17</a:t>
            </a:fld>
            <a:endParaRPr lang="en-US" sz="1400">
              <a:latin typeface="Times New Roman" pitchFamily="16" charset="0"/>
            </a:endParaRPr>
          </a:p>
        </p:txBody>
      </p:sp>
      <p:sp>
        <p:nvSpPr>
          <p:cNvPr id="69634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9635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00775" cy="45085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BA6913C-3BE5-4B25-8987-F9C9537685A5}" type="slidenum">
              <a:rPr lang="en-US"/>
              <a:pPr/>
              <a:t>18</a:t>
            </a:fld>
            <a:endParaRPr lang="en-US"/>
          </a:p>
        </p:txBody>
      </p:sp>
      <p:sp>
        <p:nvSpPr>
          <p:cNvPr id="70657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r">
              <a:lnSpc>
                <a:spcPct val="93000"/>
              </a:lnSpc>
            </a:pPr>
            <a:fld id="{AB16C3A8-0BF3-41B6-8BA4-76D49EED450E}" type="slidenum">
              <a:rPr lang="en-US" sz="1400">
                <a:latin typeface="Times New Roman" pitchFamily="16" charset="0"/>
              </a:rPr>
              <a:pPr algn="r">
                <a:lnSpc>
                  <a:spcPct val="93000"/>
                </a:lnSpc>
              </a:pPr>
              <a:t>18</a:t>
            </a:fld>
            <a:endParaRPr lang="en-US" sz="1400">
              <a:latin typeface="Times New Roman" pitchFamily="16" charset="0"/>
            </a:endParaRPr>
          </a:p>
        </p:txBody>
      </p:sp>
      <p:sp>
        <p:nvSpPr>
          <p:cNvPr id="70658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0659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00775" cy="45085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2910C58-A0A1-4D29-A1BE-B650A1FCBDE9}" type="slidenum">
              <a:rPr lang="en-US"/>
              <a:pPr/>
              <a:t>19</a:t>
            </a:fld>
            <a:endParaRPr lang="en-US"/>
          </a:p>
        </p:txBody>
      </p:sp>
      <p:sp>
        <p:nvSpPr>
          <p:cNvPr id="71681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r">
              <a:lnSpc>
                <a:spcPct val="93000"/>
              </a:lnSpc>
            </a:pPr>
            <a:fld id="{000A88F0-0610-4729-851E-D9CE55EBF203}" type="slidenum">
              <a:rPr lang="en-US" sz="1400">
                <a:latin typeface="Times New Roman" pitchFamily="16" charset="0"/>
              </a:rPr>
              <a:pPr algn="r">
                <a:lnSpc>
                  <a:spcPct val="93000"/>
                </a:lnSpc>
              </a:pPr>
              <a:t>19</a:t>
            </a:fld>
            <a:endParaRPr lang="en-US" sz="1400">
              <a:latin typeface="Times New Roman" pitchFamily="16" charset="0"/>
            </a:endParaRPr>
          </a:p>
        </p:txBody>
      </p:sp>
      <p:sp>
        <p:nvSpPr>
          <p:cNvPr id="71682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683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00775" cy="45085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15C32C3-8E7B-4041-9000-0DFC168F0E5F}" type="slidenum">
              <a:rPr lang="en-US"/>
              <a:pPr/>
              <a:t>20</a:t>
            </a:fld>
            <a:endParaRPr lang="en-US"/>
          </a:p>
        </p:txBody>
      </p:sp>
      <p:sp>
        <p:nvSpPr>
          <p:cNvPr id="72705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r">
              <a:lnSpc>
                <a:spcPct val="93000"/>
              </a:lnSpc>
            </a:pPr>
            <a:fld id="{B67F4C68-E029-4DBA-99FC-01FFB836F30F}" type="slidenum">
              <a:rPr lang="en-US" sz="1400">
                <a:latin typeface="Times New Roman" pitchFamily="16" charset="0"/>
              </a:rPr>
              <a:pPr algn="r">
                <a:lnSpc>
                  <a:spcPct val="93000"/>
                </a:lnSpc>
              </a:pPr>
              <a:t>20</a:t>
            </a:fld>
            <a:endParaRPr lang="en-US" sz="1400">
              <a:latin typeface="Times New Roman" pitchFamily="16" charset="0"/>
            </a:endParaRPr>
          </a:p>
        </p:txBody>
      </p:sp>
      <p:sp>
        <p:nvSpPr>
          <p:cNvPr id="72706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2707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00775" cy="45085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1D17A97-8E46-4F14-A086-407F6ED24328}" type="slidenum">
              <a:rPr lang="en-US"/>
              <a:pPr/>
              <a:t>2</a:t>
            </a:fld>
            <a:endParaRPr lang="en-US"/>
          </a:p>
        </p:txBody>
      </p:sp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r">
              <a:lnSpc>
                <a:spcPct val="93000"/>
              </a:lnSpc>
            </a:pPr>
            <a:fld id="{FD514A7B-F5AA-4A2D-818A-5180CD62DEE0}" type="slidenum">
              <a:rPr lang="en-US" sz="1400">
                <a:latin typeface="Times New Roman" pitchFamily="16" charset="0"/>
              </a:rPr>
              <a:pPr algn="r">
                <a:lnSpc>
                  <a:spcPct val="93000"/>
                </a:lnSpc>
              </a:pPr>
              <a:t>2</a:t>
            </a:fld>
            <a:endParaRPr lang="en-US" sz="1400">
              <a:latin typeface="Times New Roman" pitchFamily="16" charset="0"/>
            </a:endParaRPr>
          </a:p>
        </p:txBody>
      </p:sp>
      <p:sp>
        <p:nvSpPr>
          <p:cNvPr id="54274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4275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00775" cy="45085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5EC0966-1EB2-49F2-A8CC-7843607EF92C}" type="slidenum">
              <a:rPr lang="en-US"/>
              <a:pPr/>
              <a:t>21</a:t>
            </a:fld>
            <a:endParaRPr lang="en-US"/>
          </a:p>
        </p:txBody>
      </p:sp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r">
              <a:lnSpc>
                <a:spcPct val="93000"/>
              </a:lnSpc>
            </a:pPr>
            <a:fld id="{4ECDA389-E11B-46BD-8AB8-BFF87D9C103C}" type="slidenum">
              <a:rPr lang="en-US" sz="1400">
                <a:latin typeface="Times New Roman" pitchFamily="16" charset="0"/>
              </a:rPr>
              <a:pPr algn="r">
                <a:lnSpc>
                  <a:spcPct val="93000"/>
                </a:lnSpc>
              </a:pPr>
              <a:t>21</a:t>
            </a:fld>
            <a:endParaRPr lang="en-US" sz="1400">
              <a:latin typeface="Times New Roman" pitchFamily="16" charset="0"/>
            </a:endParaRPr>
          </a:p>
        </p:txBody>
      </p:sp>
      <p:sp>
        <p:nvSpPr>
          <p:cNvPr id="7373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3731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00775" cy="45085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1B02797-208F-4684-B243-317D0BF3D497}" type="slidenum">
              <a:rPr lang="en-US"/>
              <a:pPr/>
              <a:t>22</a:t>
            </a:fld>
            <a:endParaRPr lang="en-US"/>
          </a:p>
        </p:txBody>
      </p:sp>
      <p:sp>
        <p:nvSpPr>
          <p:cNvPr id="74753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r">
              <a:lnSpc>
                <a:spcPct val="93000"/>
              </a:lnSpc>
            </a:pPr>
            <a:fld id="{A6857407-F2DF-4265-BE37-46E527F5C4F2}" type="slidenum">
              <a:rPr lang="en-US" sz="1400">
                <a:latin typeface="Times New Roman" pitchFamily="16" charset="0"/>
              </a:rPr>
              <a:pPr algn="r">
                <a:lnSpc>
                  <a:spcPct val="93000"/>
                </a:lnSpc>
              </a:pPr>
              <a:t>22</a:t>
            </a:fld>
            <a:endParaRPr lang="en-US" sz="1400">
              <a:latin typeface="Times New Roman" pitchFamily="16" charset="0"/>
            </a:endParaRPr>
          </a:p>
        </p:txBody>
      </p:sp>
      <p:sp>
        <p:nvSpPr>
          <p:cNvPr id="74754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4755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00775" cy="45085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9B051E4-73C3-44E2-B4DA-E893B0DA8B69}" type="slidenum">
              <a:rPr lang="en-US"/>
              <a:pPr/>
              <a:t>23</a:t>
            </a:fld>
            <a:endParaRPr lang="en-US"/>
          </a:p>
        </p:txBody>
      </p:sp>
      <p:sp>
        <p:nvSpPr>
          <p:cNvPr id="75777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r">
              <a:lnSpc>
                <a:spcPct val="93000"/>
              </a:lnSpc>
            </a:pPr>
            <a:fld id="{21BEBD97-293A-4EF2-A81C-F6AD7DD87AB7}" type="slidenum">
              <a:rPr lang="en-US" sz="1400">
                <a:latin typeface="Times New Roman" pitchFamily="16" charset="0"/>
              </a:rPr>
              <a:pPr algn="r">
                <a:lnSpc>
                  <a:spcPct val="93000"/>
                </a:lnSpc>
              </a:pPr>
              <a:t>23</a:t>
            </a:fld>
            <a:endParaRPr lang="en-US" sz="1400">
              <a:latin typeface="Times New Roman" pitchFamily="16" charset="0"/>
            </a:endParaRPr>
          </a:p>
        </p:txBody>
      </p:sp>
      <p:sp>
        <p:nvSpPr>
          <p:cNvPr id="75778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79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00775" cy="45085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05353C5-4F6D-457E-812D-61389CDD0F7A}" type="slidenum">
              <a:rPr lang="en-US"/>
              <a:pPr/>
              <a:t>24</a:t>
            </a:fld>
            <a:endParaRPr lang="en-US"/>
          </a:p>
        </p:txBody>
      </p:sp>
      <p:sp>
        <p:nvSpPr>
          <p:cNvPr id="76801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r">
              <a:lnSpc>
                <a:spcPct val="93000"/>
              </a:lnSpc>
            </a:pPr>
            <a:fld id="{A6DEF8DE-4D42-4CB5-8FB5-10FF2E826BD7}" type="slidenum">
              <a:rPr lang="en-US" sz="1400">
                <a:latin typeface="Times New Roman" pitchFamily="16" charset="0"/>
              </a:rPr>
              <a:pPr algn="r">
                <a:lnSpc>
                  <a:spcPct val="93000"/>
                </a:lnSpc>
              </a:pPr>
              <a:t>24</a:t>
            </a:fld>
            <a:endParaRPr lang="en-US" sz="1400">
              <a:latin typeface="Times New Roman" pitchFamily="16" charset="0"/>
            </a:endParaRPr>
          </a:p>
        </p:txBody>
      </p:sp>
      <p:sp>
        <p:nvSpPr>
          <p:cNvPr id="76802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6803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00775" cy="45085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F6BED35-B8EA-4B36-9EB4-066BC0EC5877}" type="slidenum">
              <a:rPr lang="en-US"/>
              <a:pPr/>
              <a:t>25</a:t>
            </a:fld>
            <a:endParaRPr lang="en-US"/>
          </a:p>
        </p:txBody>
      </p:sp>
      <p:sp>
        <p:nvSpPr>
          <p:cNvPr id="77825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r">
              <a:lnSpc>
                <a:spcPct val="93000"/>
              </a:lnSpc>
            </a:pPr>
            <a:fld id="{97C774DF-672D-446E-B774-2C890724DAE7}" type="slidenum">
              <a:rPr lang="en-US" sz="1400">
                <a:latin typeface="Times New Roman" pitchFamily="16" charset="0"/>
              </a:rPr>
              <a:pPr algn="r">
                <a:lnSpc>
                  <a:spcPct val="93000"/>
                </a:lnSpc>
              </a:pPr>
              <a:t>25</a:t>
            </a:fld>
            <a:endParaRPr lang="en-US" sz="1400">
              <a:latin typeface="Times New Roman" pitchFamily="16" charset="0"/>
            </a:endParaRPr>
          </a:p>
        </p:txBody>
      </p:sp>
      <p:sp>
        <p:nvSpPr>
          <p:cNvPr id="77826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7827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00775" cy="45085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589BEFE-1F4D-48F5-9356-AA7C8E361C34}" type="slidenum">
              <a:rPr lang="en-US"/>
              <a:pPr/>
              <a:t>26</a:t>
            </a:fld>
            <a:endParaRPr lang="en-US"/>
          </a:p>
        </p:txBody>
      </p:sp>
      <p:sp>
        <p:nvSpPr>
          <p:cNvPr id="78849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r">
              <a:lnSpc>
                <a:spcPct val="93000"/>
              </a:lnSpc>
            </a:pPr>
            <a:fld id="{569C2E74-14DF-4E06-B994-ED23D832901A}" type="slidenum">
              <a:rPr lang="en-US" sz="1400">
                <a:latin typeface="Times New Roman" pitchFamily="16" charset="0"/>
              </a:rPr>
              <a:pPr algn="r">
                <a:lnSpc>
                  <a:spcPct val="93000"/>
                </a:lnSpc>
              </a:pPr>
              <a:t>26</a:t>
            </a:fld>
            <a:endParaRPr lang="en-US" sz="1400">
              <a:latin typeface="Times New Roman" pitchFamily="16" charset="0"/>
            </a:endParaRPr>
          </a:p>
        </p:txBody>
      </p:sp>
      <p:sp>
        <p:nvSpPr>
          <p:cNvPr id="7885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8851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00775" cy="45085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AF2C1A6-BF35-4522-9FE2-5B2209EA5673}" type="slidenum">
              <a:rPr lang="en-US"/>
              <a:pPr/>
              <a:t>27</a:t>
            </a:fld>
            <a:endParaRPr lang="en-US"/>
          </a:p>
        </p:txBody>
      </p:sp>
      <p:sp>
        <p:nvSpPr>
          <p:cNvPr id="79873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r">
              <a:lnSpc>
                <a:spcPct val="93000"/>
              </a:lnSpc>
            </a:pPr>
            <a:fld id="{D587D5B8-CCF9-4F76-9B70-DC6DFC5590FA}" type="slidenum">
              <a:rPr lang="en-US" sz="1400">
                <a:latin typeface="Times New Roman" pitchFamily="16" charset="0"/>
              </a:rPr>
              <a:pPr algn="r">
                <a:lnSpc>
                  <a:spcPct val="93000"/>
                </a:lnSpc>
              </a:pPr>
              <a:t>27</a:t>
            </a:fld>
            <a:endParaRPr lang="en-US" sz="1400">
              <a:latin typeface="Times New Roman" pitchFamily="16" charset="0"/>
            </a:endParaRPr>
          </a:p>
        </p:txBody>
      </p:sp>
      <p:sp>
        <p:nvSpPr>
          <p:cNvPr id="79874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9875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00775" cy="45085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AB35546-377F-4C7B-A037-54B05727B3C3}" type="slidenum">
              <a:rPr lang="en-US"/>
              <a:pPr/>
              <a:t>28</a:t>
            </a:fld>
            <a:endParaRPr lang="en-US"/>
          </a:p>
        </p:txBody>
      </p:sp>
      <p:sp>
        <p:nvSpPr>
          <p:cNvPr id="80897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r">
              <a:lnSpc>
                <a:spcPct val="93000"/>
              </a:lnSpc>
            </a:pPr>
            <a:fld id="{D909D94E-317F-433D-A2E5-2406EB5B7B38}" type="slidenum">
              <a:rPr lang="en-US" sz="1400">
                <a:latin typeface="Times New Roman" pitchFamily="16" charset="0"/>
              </a:rPr>
              <a:pPr algn="r">
                <a:lnSpc>
                  <a:spcPct val="93000"/>
                </a:lnSpc>
              </a:pPr>
              <a:t>28</a:t>
            </a:fld>
            <a:endParaRPr lang="en-US" sz="1400">
              <a:latin typeface="Times New Roman" pitchFamily="16" charset="0"/>
            </a:endParaRPr>
          </a:p>
        </p:txBody>
      </p:sp>
      <p:sp>
        <p:nvSpPr>
          <p:cNvPr id="80898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0899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00775" cy="45085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47457B8-4AE8-42C6-B510-06312951D04F}" type="slidenum">
              <a:rPr lang="en-US"/>
              <a:pPr/>
              <a:t>29</a:t>
            </a:fld>
            <a:endParaRPr lang="en-US"/>
          </a:p>
        </p:txBody>
      </p:sp>
      <p:sp>
        <p:nvSpPr>
          <p:cNvPr id="81921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r">
              <a:lnSpc>
                <a:spcPct val="93000"/>
              </a:lnSpc>
            </a:pPr>
            <a:fld id="{0B8E9964-B4E0-4989-AD6F-3D328367AA4A}" type="slidenum">
              <a:rPr lang="en-US" sz="1400">
                <a:latin typeface="Times New Roman" pitchFamily="16" charset="0"/>
              </a:rPr>
              <a:pPr algn="r">
                <a:lnSpc>
                  <a:spcPct val="93000"/>
                </a:lnSpc>
              </a:pPr>
              <a:t>29</a:t>
            </a:fld>
            <a:endParaRPr lang="en-US" sz="1400">
              <a:latin typeface="Times New Roman" pitchFamily="16" charset="0"/>
            </a:endParaRPr>
          </a:p>
        </p:txBody>
      </p:sp>
      <p:sp>
        <p:nvSpPr>
          <p:cNvPr id="81922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23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00775" cy="45085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EC88D1C-787E-43DC-A58B-E306F676182A}" type="slidenum">
              <a:rPr lang="en-US"/>
              <a:pPr/>
              <a:t>30</a:t>
            </a:fld>
            <a:endParaRPr lang="en-US"/>
          </a:p>
        </p:txBody>
      </p:sp>
      <p:sp>
        <p:nvSpPr>
          <p:cNvPr id="82945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r">
              <a:lnSpc>
                <a:spcPct val="93000"/>
              </a:lnSpc>
            </a:pPr>
            <a:fld id="{11172102-C46E-4542-A2E9-8F0F737736F0}" type="slidenum">
              <a:rPr lang="en-US" sz="1400">
                <a:latin typeface="Times New Roman" pitchFamily="16" charset="0"/>
              </a:rPr>
              <a:pPr algn="r">
                <a:lnSpc>
                  <a:spcPct val="93000"/>
                </a:lnSpc>
              </a:pPr>
              <a:t>30</a:t>
            </a:fld>
            <a:endParaRPr lang="en-US" sz="1400">
              <a:latin typeface="Times New Roman" pitchFamily="16" charset="0"/>
            </a:endParaRPr>
          </a:p>
        </p:txBody>
      </p:sp>
      <p:sp>
        <p:nvSpPr>
          <p:cNvPr id="82946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2947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00775" cy="45085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EDED21E-BE23-4A52-A198-4BC21BE156E3}" type="slidenum">
              <a:rPr lang="en-US"/>
              <a:pPr/>
              <a:t>3</a:t>
            </a:fld>
            <a:endParaRPr lang="en-US"/>
          </a:p>
        </p:txBody>
      </p:sp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r">
              <a:lnSpc>
                <a:spcPct val="93000"/>
              </a:lnSpc>
            </a:pPr>
            <a:fld id="{84A3F92B-75C2-48BE-8D4C-1080897C1798}" type="slidenum">
              <a:rPr lang="en-US" sz="1400">
                <a:latin typeface="Times New Roman" pitchFamily="16" charset="0"/>
              </a:rPr>
              <a:pPr algn="r">
                <a:lnSpc>
                  <a:spcPct val="93000"/>
                </a:lnSpc>
              </a:pPr>
              <a:t>3</a:t>
            </a:fld>
            <a:endParaRPr lang="en-US" sz="1400">
              <a:latin typeface="Times New Roman" pitchFamily="16" charset="0"/>
            </a:endParaRPr>
          </a:p>
        </p:txBody>
      </p:sp>
      <p:sp>
        <p:nvSpPr>
          <p:cNvPr id="55298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9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00775" cy="45085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F6AA387-3C71-4DB2-907E-744FFAC302FF}" type="slidenum">
              <a:rPr lang="en-US"/>
              <a:pPr/>
              <a:t>31</a:t>
            </a:fld>
            <a:endParaRPr lang="en-US"/>
          </a:p>
        </p:txBody>
      </p:sp>
      <p:sp>
        <p:nvSpPr>
          <p:cNvPr id="83969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r">
              <a:lnSpc>
                <a:spcPct val="93000"/>
              </a:lnSpc>
            </a:pPr>
            <a:fld id="{6D0A576F-EFDB-44D0-A98C-0F86FBA04DEA}" type="slidenum">
              <a:rPr lang="en-US" sz="1400">
                <a:latin typeface="Times New Roman" pitchFamily="16" charset="0"/>
              </a:rPr>
              <a:pPr algn="r">
                <a:lnSpc>
                  <a:spcPct val="93000"/>
                </a:lnSpc>
              </a:pPr>
              <a:t>31</a:t>
            </a:fld>
            <a:endParaRPr lang="en-US" sz="1400">
              <a:latin typeface="Times New Roman" pitchFamily="16" charset="0"/>
            </a:endParaRPr>
          </a:p>
        </p:txBody>
      </p:sp>
      <p:sp>
        <p:nvSpPr>
          <p:cNvPr id="8397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3971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00775" cy="45085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0B06721-022D-428E-B2FC-7B9DABFBEDA3}" type="slidenum">
              <a:rPr lang="en-US"/>
              <a:pPr/>
              <a:t>33</a:t>
            </a:fld>
            <a:endParaRPr lang="en-US"/>
          </a:p>
        </p:txBody>
      </p:sp>
      <p:sp>
        <p:nvSpPr>
          <p:cNvPr id="84993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r">
              <a:lnSpc>
                <a:spcPct val="93000"/>
              </a:lnSpc>
            </a:pPr>
            <a:fld id="{A427DF83-2EE4-4200-8137-A9F4B203D931}" type="slidenum">
              <a:rPr lang="en-US" sz="1400">
                <a:latin typeface="Times New Roman" pitchFamily="16" charset="0"/>
              </a:rPr>
              <a:pPr algn="r">
                <a:lnSpc>
                  <a:spcPct val="93000"/>
                </a:lnSpc>
              </a:pPr>
              <a:t>33</a:t>
            </a:fld>
            <a:endParaRPr lang="en-US" sz="1400">
              <a:latin typeface="Times New Roman" pitchFamily="16" charset="0"/>
            </a:endParaRPr>
          </a:p>
        </p:txBody>
      </p:sp>
      <p:sp>
        <p:nvSpPr>
          <p:cNvPr id="84994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4995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00775" cy="45085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7108DC7-A4B6-4301-9E6A-93C16D3D123C}" type="slidenum">
              <a:rPr lang="en-US"/>
              <a:pPr/>
              <a:t>34</a:t>
            </a:fld>
            <a:endParaRPr lang="en-US"/>
          </a:p>
        </p:txBody>
      </p:sp>
      <p:sp>
        <p:nvSpPr>
          <p:cNvPr id="86017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r">
              <a:lnSpc>
                <a:spcPct val="93000"/>
              </a:lnSpc>
            </a:pPr>
            <a:fld id="{D2927A4F-124F-406D-8D5E-8ACCBB035C4D}" type="slidenum">
              <a:rPr lang="en-US" sz="1400">
                <a:latin typeface="Times New Roman" pitchFamily="16" charset="0"/>
              </a:rPr>
              <a:pPr algn="r">
                <a:lnSpc>
                  <a:spcPct val="93000"/>
                </a:lnSpc>
              </a:pPr>
              <a:t>34</a:t>
            </a:fld>
            <a:endParaRPr lang="en-US" sz="1400">
              <a:latin typeface="Times New Roman" pitchFamily="16" charset="0"/>
            </a:endParaRPr>
          </a:p>
        </p:txBody>
      </p:sp>
      <p:sp>
        <p:nvSpPr>
          <p:cNvPr id="86018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6019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00775" cy="45085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59E2444-0E3B-44C1-9902-27281FE10F6B}" type="slidenum">
              <a:rPr lang="en-US"/>
              <a:pPr/>
              <a:t>36</a:t>
            </a:fld>
            <a:endParaRPr lang="en-US"/>
          </a:p>
        </p:txBody>
      </p:sp>
      <p:sp>
        <p:nvSpPr>
          <p:cNvPr id="87041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r">
              <a:lnSpc>
                <a:spcPct val="93000"/>
              </a:lnSpc>
            </a:pPr>
            <a:fld id="{E05490E3-D89F-4550-8E8C-ADCD292D042C}" type="slidenum">
              <a:rPr lang="en-US" sz="1400">
                <a:latin typeface="Times New Roman" pitchFamily="16" charset="0"/>
              </a:rPr>
              <a:pPr algn="r">
                <a:lnSpc>
                  <a:spcPct val="93000"/>
                </a:lnSpc>
              </a:pPr>
              <a:t>36</a:t>
            </a:fld>
            <a:endParaRPr lang="en-US" sz="1400">
              <a:latin typeface="Times New Roman" pitchFamily="16" charset="0"/>
            </a:endParaRPr>
          </a:p>
        </p:txBody>
      </p:sp>
      <p:sp>
        <p:nvSpPr>
          <p:cNvPr id="87042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7043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00775" cy="45085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7911C93-0AA2-42A4-892F-DEE022E84E9A}" type="slidenum">
              <a:rPr lang="en-US"/>
              <a:pPr/>
              <a:t>37</a:t>
            </a:fld>
            <a:endParaRPr lang="en-US"/>
          </a:p>
        </p:txBody>
      </p:sp>
      <p:sp>
        <p:nvSpPr>
          <p:cNvPr id="88065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r">
              <a:lnSpc>
                <a:spcPct val="93000"/>
              </a:lnSpc>
            </a:pPr>
            <a:fld id="{4199756E-5D64-485A-82B6-96B2C50620F5}" type="slidenum">
              <a:rPr lang="en-US" sz="1400">
                <a:latin typeface="Times New Roman" pitchFamily="16" charset="0"/>
              </a:rPr>
              <a:pPr algn="r">
                <a:lnSpc>
                  <a:spcPct val="93000"/>
                </a:lnSpc>
              </a:pPr>
              <a:t>37</a:t>
            </a:fld>
            <a:endParaRPr lang="en-US" sz="1400">
              <a:latin typeface="Times New Roman" pitchFamily="16" charset="0"/>
            </a:endParaRPr>
          </a:p>
        </p:txBody>
      </p:sp>
      <p:sp>
        <p:nvSpPr>
          <p:cNvPr id="88066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8067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00775" cy="45085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459EE7A-A586-4A88-9A57-6672700BBE1B}" type="slidenum">
              <a:rPr lang="en-US"/>
              <a:pPr/>
              <a:t>38</a:t>
            </a:fld>
            <a:endParaRPr lang="en-US"/>
          </a:p>
        </p:txBody>
      </p:sp>
      <p:sp>
        <p:nvSpPr>
          <p:cNvPr id="89089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r">
              <a:lnSpc>
                <a:spcPct val="93000"/>
              </a:lnSpc>
            </a:pPr>
            <a:fld id="{83157DA3-7A51-413A-B096-7C49B9AF7802}" type="slidenum">
              <a:rPr lang="en-US" sz="1400">
                <a:latin typeface="Times New Roman" pitchFamily="16" charset="0"/>
              </a:rPr>
              <a:pPr algn="r">
                <a:lnSpc>
                  <a:spcPct val="93000"/>
                </a:lnSpc>
              </a:pPr>
              <a:t>38</a:t>
            </a:fld>
            <a:endParaRPr lang="en-US" sz="1400">
              <a:latin typeface="Times New Roman" pitchFamily="16" charset="0"/>
            </a:endParaRPr>
          </a:p>
        </p:txBody>
      </p:sp>
      <p:sp>
        <p:nvSpPr>
          <p:cNvPr id="8909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9091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00775" cy="45085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156D1EC-4081-4E88-AC6E-A1793224F208}" type="slidenum">
              <a:rPr lang="en-US"/>
              <a:pPr/>
              <a:t>39</a:t>
            </a:fld>
            <a:endParaRPr lang="en-US"/>
          </a:p>
        </p:txBody>
      </p:sp>
      <p:sp>
        <p:nvSpPr>
          <p:cNvPr id="90113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r">
              <a:lnSpc>
                <a:spcPct val="93000"/>
              </a:lnSpc>
            </a:pPr>
            <a:fld id="{05603F63-B434-44AD-803A-7815F66414D2}" type="slidenum">
              <a:rPr lang="en-US" sz="1400">
                <a:latin typeface="Times New Roman" pitchFamily="16" charset="0"/>
              </a:rPr>
              <a:pPr algn="r">
                <a:lnSpc>
                  <a:spcPct val="93000"/>
                </a:lnSpc>
              </a:pPr>
              <a:t>39</a:t>
            </a:fld>
            <a:endParaRPr lang="en-US" sz="1400">
              <a:latin typeface="Times New Roman" pitchFamily="16" charset="0"/>
            </a:endParaRPr>
          </a:p>
        </p:txBody>
      </p:sp>
      <p:sp>
        <p:nvSpPr>
          <p:cNvPr id="90114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0115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00775" cy="45085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A29B927-1F2C-4FC9-ABE0-B1006579B261}" type="slidenum">
              <a:rPr lang="en-US"/>
              <a:pPr/>
              <a:t>43</a:t>
            </a:fld>
            <a:endParaRPr lang="en-US"/>
          </a:p>
        </p:txBody>
      </p:sp>
      <p:sp>
        <p:nvSpPr>
          <p:cNvPr id="91137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r">
              <a:lnSpc>
                <a:spcPct val="93000"/>
              </a:lnSpc>
            </a:pPr>
            <a:fld id="{D4804C91-3C2E-4072-9F8B-5542C179973E}" type="slidenum">
              <a:rPr lang="en-US" sz="1400">
                <a:latin typeface="Times New Roman" pitchFamily="16" charset="0"/>
              </a:rPr>
              <a:pPr algn="r">
                <a:lnSpc>
                  <a:spcPct val="93000"/>
                </a:lnSpc>
              </a:pPr>
              <a:t>43</a:t>
            </a:fld>
            <a:endParaRPr lang="en-US" sz="1400">
              <a:latin typeface="Times New Roman" pitchFamily="16" charset="0"/>
            </a:endParaRPr>
          </a:p>
        </p:txBody>
      </p:sp>
      <p:sp>
        <p:nvSpPr>
          <p:cNvPr id="91138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1139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00775" cy="45085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942C71C-3214-4297-99D4-CDF1907B4069}" type="slidenum">
              <a:rPr lang="en-US"/>
              <a:pPr/>
              <a:t>44</a:t>
            </a:fld>
            <a:endParaRPr lang="en-US"/>
          </a:p>
        </p:txBody>
      </p:sp>
      <p:sp>
        <p:nvSpPr>
          <p:cNvPr id="92161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r">
              <a:lnSpc>
                <a:spcPct val="93000"/>
              </a:lnSpc>
            </a:pPr>
            <a:fld id="{DFF26E2C-D9E8-4B29-81F7-BFB36CE0BF18}" type="slidenum">
              <a:rPr lang="en-US" sz="1400">
                <a:latin typeface="Times New Roman" pitchFamily="16" charset="0"/>
              </a:rPr>
              <a:pPr algn="r">
                <a:lnSpc>
                  <a:spcPct val="93000"/>
                </a:lnSpc>
              </a:pPr>
              <a:t>44</a:t>
            </a:fld>
            <a:endParaRPr lang="en-US" sz="1400">
              <a:latin typeface="Times New Roman" pitchFamily="16" charset="0"/>
            </a:endParaRPr>
          </a:p>
        </p:txBody>
      </p:sp>
      <p:sp>
        <p:nvSpPr>
          <p:cNvPr id="92162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2163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00775" cy="45085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05869C4-DF97-402D-838E-254A2BE0E277}" type="slidenum">
              <a:rPr lang="en-US"/>
              <a:pPr/>
              <a:t>45</a:t>
            </a:fld>
            <a:endParaRPr lang="en-US"/>
          </a:p>
        </p:txBody>
      </p:sp>
      <p:sp>
        <p:nvSpPr>
          <p:cNvPr id="93185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r">
              <a:lnSpc>
                <a:spcPct val="93000"/>
              </a:lnSpc>
            </a:pPr>
            <a:fld id="{FDA4967A-DCCD-4BF1-8143-437E92F1A415}" type="slidenum">
              <a:rPr lang="en-US" sz="1400">
                <a:latin typeface="Times New Roman" pitchFamily="16" charset="0"/>
              </a:rPr>
              <a:pPr algn="r">
                <a:lnSpc>
                  <a:spcPct val="93000"/>
                </a:lnSpc>
              </a:pPr>
              <a:t>45</a:t>
            </a:fld>
            <a:endParaRPr lang="en-US" sz="1400">
              <a:latin typeface="Times New Roman" pitchFamily="16" charset="0"/>
            </a:endParaRPr>
          </a:p>
        </p:txBody>
      </p:sp>
      <p:sp>
        <p:nvSpPr>
          <p:cNvPr id="93186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3187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00775" cy="45085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E310A62-9682-474A-B771-03BBE8356E9A}" type="slidenum">
              <a:rPr lang="en-US"/>
              <a:pPr/>
              <a:t>4</a:t>
            </a:fld>
            <a:endParaRPr lang="en-US"/>
          </a:p>
        </p:txBody>
      </p:sp>
      <p:sp>
        <p:nvSpPr>
          <p:cNvPr id="56321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r">
              <a:lnSpc>
                <a:spcPct val="93000"/>
              </a:lnSpc>
            </a:pPr>
            <a:fld id="{323F2405-8796-438C-A87E-BAE791FA6AB1}" type="slidenum">
              <a:rPr lang="en-US" sz="1400">
                <a:latin typeface="Times New Roman" pitchFamily="16" charset="0"/>
              </a:rPr>
              <a:pPr algn="r">
                <a:lnSpc>
                  <a:spcPct val="93000"/>
                </a:lnSpc>
              </a:pPr>
              <a:t>4</a:t>
            </a:fld>
            <a:endParaRPr lang="en-US" sz="1400">
              <a:latin typeface="Times New Roman" pitchFamily="16" charset="0"/>
            </a:endParaRPr>
          </a:p>
        </p:txBody>
      </p:sp>
      <p:sp>
        <p:nvSpPr>
          <p:cNvPr id="56322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6323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00775" cy="45085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7908F33-1820-432E-8F72-26524E1A746E}" type="slidenum">
              <a:rPr lang="en-US"/>
              <a:pPr/>
              <a:t>46</a:t>
            </a:fld>
            <a:endParaRPr lang="en-US"/>
          </a:p>
        </p:txBody>
      </p:sp>
      <p:sp>
        <p:nvSpPr>
          <p:cNvPr id="94209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r">
              <a:lnSpc>
                <a:spcPct val="93000"/>
              </a:lnSpc>
            </a:pPr>
            <a:fld id="{A4884375-70C7-42DE-A616-A6D1B54BF64F}" type="slidenum">
              <a:rPr lang="en-US" sz="1400">
                <a:latin typeface="Times New Roman" pitchFamily="16" charset="0"/>
              </a:rPr>
              <a:pPr algn="r">
                <a:lnSpc>
                  <a:spcPct val="93000"/>
                </a:lnSpc>
              </a:pPr>
              <a:t>46</a:t>
            </a:fld>
            <a:endParaRPr lang="en-US" sz="1400">
              <a:latin typeface="Times New Roman" pitchFamily="16" charset="0"/>
            </a:endParaRPr>
          </a:p>
        </p:txBody>
      </p:sp>
      <p:sp>
        <p:nvSpPr>
          <p:cNvPr id="9421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4211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00775" cy="45085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DAF8ABD-3C9E-4B59-AFC2-7507F0537DB2}" type="slidenum">
              <a:rPr lang="en-US"/>
              <a:pPr/>
              <a:t>47</a:t>
            </a:fld>
            <a:endParaRPr lang="en-US"/>
          </a:p>
        </p:txBody>
      </p:sp>
      <p:sp>
        <p:nvSpPr>
          <p:cNvPr id="95233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r">
              <a:lnSpc>
                <a:spcPct val="93000"/>
              </a:lnSpc>
            </a:pPr>
            <a:fld id="{E7576AFC-B086-4373-B8FC-7FAE9805E23F}" type="slidenum">
              <a:rPr lang="en-US" sz="1400">
                <a:latin typeface="Times New Roman" pitchFamily="16" charset="0"/>
              </a:rPr>
              <a:pPr algn="r">
                <a:lnSpc>
                  <a:spcPct val="93000"/>
                </a:lnSpc>
              </a:pPr>
              <a:t>47</a:t>
            </a:fld>
            <a:endParaRPr lang="en-US" sz="1400">
              <a:latin typeface="Times New Roman" pitchFamily="16" charset="0"/>
            </a:endParaRPr>
          </a:p>
        </p:txBody>
      </p:sp>
      <p:sp>
        <p:nvSpPr>
          <p:cNvPr id="95234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5235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00775" cy="45085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A483E25-5B16-4EAE-B896-CE59775D3F39}" type="slidenum">
              <a:rPr lang="en-US"/>
              <a:pPr/>
              <a:t>48</a:t>
            </a:fld>
            <a:endParaRPr lang="en-US"/>
          </a:p>
        </p:txBody>
      </p:sp>
      <p:sp>
        <p:nvSpPr>
          <p:cNvPr id="96257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r">
              <a:lnSpc>
                <a:spcPct val="93000"/>
              </a:lnSpc>
            </a:pPr>
            <a:fld id="{7215DCAE-E62B-48EA-93BC-5BD58F2E134E}" type="slidenum">
              <a:rPr lang="en-US" sz="1400">
                <a:latin typeface="Times New Roman" pitchFamily="16" charset="0"/>
              </a:rPr>
              <a:pPr algn="r">
                <a:lnSpc>
                  <a:spcPct val="93000"/>
                </a:lnSpc>
              </a:pPr>
              <a:t>48</a:t>
            </a:fld>
            <a:endParaRPr lang="en-US" sz="1400">
              <a:latin typeface="Times New Roman" pitchFamily="16" charset="0"/>
            </a:endParaRPr>
          </a:p>
        </p:txBody>
      </p:sp>
      <p:sp>
        <p:nvSpPr>
          <p:cNvPr id="96258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6259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00775" cy="45085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5A174BF-24AB-4C6B-81E4-C687BD666072}" type="slidenum">
              <a:rPr lang="en-US"/>
              <a:pPr/>
              <a:t>49</a:t>
            </a:fld>
            <a:endParaRPr lang="en-US"/>
          </a:p>
        </p:txBody>
      </p:sp>
      <p:sp>
        <p:nvSpPr>
          <p:cNvPr id="97281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r">
              <a:lnSpc>
                <a:spcPct val="93000"/>
              </a:lnSpc>
            </a:pPr>
            <a:fld id="{D1A11BEB-BC10-4DC2-A2A5-76D5AB330197}" type="slidenum">
              <a:rPr lang="en-US" sz="1400">
                <a:latin typeface="Times New Roman" pitchFamily="16" charset="0"/>
              </a:rPr>
              <a:pPr algn="r">
                <a:lnSpc>
                  <a:spcPct val="93000"/>
                </a:lnSpc>
              </a:pPr>
              <a:t>49</a:t>
            </a:fld>
            <a:endParaRPr lang="en-US" sz="1400">
              <a:latin typeface="Times New Roman" pitchFamily="16" charset="0"/>
            </a:endParaRPr>
          </a:p>
        </p:txBody>
      </p:sp>
      <p:sp>
        <p:nvSpPr>
          <p:cNvPr id="97282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7283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00775" cy="45085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854B345-EA09-4AD7-B0FF-C7C841DAE5FA}" type="slidenum">
              <a:rPr lang="en-US"/>
              <a:pPr/>
              <a:t>50</a:t>
            </a:fld>
            <a:endParaRPr lang="en-US"/>
          </a:p>
        </p:txBody>
      </p:sp>
      <p:sp>
        <p:nvSpPr>
          <p:cNvPr id="98305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r">
              <a:lnSpc>
                <a:spcPct val="93000"/>
              </a:lnSpc>
            </a:pPr>
            <a:fld id="{8A51E293-1F3B-4392-8963-2F56C74BBFE5}" type="slidenum">
              <a:rPr lang="en-US" sz="1400">
                <a:latin typeface="Times New Roman" pitchFamily="16" charset="0"/>
              </a:rPr>
              <a:pPr algn="r">
                <a:lnSpc>
                  <a:spcPct val="93000"/>
                </a:lnSpc>
              </a:pPr>
              <a:t>50</a:t>
            </a:fld>
            <a:endParaRPr lang="en-US" sz="1400">
              <a:latin typeface="Times New Roman" pitchFamily="16" charset="0"/>
            </a:endParaRPr>
          </a:p>
        </p:txBody>
      </p:sp>
      <p:sp>
        <p:nvSpPr>
          <p:cNvPr id="98306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8307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00775" cy="45085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6B0C29E-0AC0-4816-BA12-3F74BF854E7D}" type="slidenum">
              <a:rPr lang="en-US"/>
              <a:pPr/>
              <a:t>51</a:t>
            </a:fld>
            <a:endParaRPr lang="en-US"/>
          </a:p>
        </p:txBody>
      </p:sp>
      <p:sp>
        <p:nvSpPr>
          <p:cNvPr id="99329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r">
              <a:lnSpc>
                <a:spcPct val="93000"/>
              </a:lnSpc>
            </a:pPr>
            <a:fld id="{C6359375-634B-48FF-91EA-B74D7EDCC1E4}" type="slidenum">
              <a:rPr lang="en-US" sz="1400">
                <a:latin typeface="Times New Roman" pitchFamily="16" charset="0"/>
              </a:rPr>
              <a:pPr algn="r">
                <a:lnSpc>
                  <a:spcPct val="93000"/>
                </a:lnSpc>
              </a:pPr>
              <a:t>51</a:t>
            </a:fld>
            <a:endParaRPr lang="en-US" sz="1400">
              <a:latin typeface="Times New Roman" pitchFamily="16" charset="0"/>
            </a:endParaRPr>
          </a:p>
        </p:txBody>
      </p:sp>
      <p:sp>
        <p:nvSpPr>
          <p:cNvPr id="9933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9331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00775" cy="45085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1376C18-E5B6-4B08-9B9F-0EDFB063736C}" type="slidenum">
              <a:rPr lang="en-US"/>
              <a:pPr/>
              <a:t>52</a:t>
            </a:fld>
            <a:endParaRPr lang="en-US"/>
          </a:p>
        </p:txBody>
      </p:sp>
      <p:sp>
        <p:nvSpPr>
          <p:cNvPr id="100353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r">
              <a:lnSpc>
                <a:spcPct val="93000"/>
              </a:lnSpc>
            </a:pPr>
            <a:fld id="{54667A87-75CC-442F-8CA0-35EE57A5F020}" type="slidenum">
              <a:rPr lang="en-US" sz="1400">
                <a:latin typeface="Times New Roman" pitchFamily="16" charset="0"/>
              </a:rPr>
              <a:pPr algn="r">
                <a:lnSpc>
                  <a:spcPct val="93000"/>
                </a:lnSpc>
              </a:pPr>
              <a:t>52</a:t>
            </a:fld>
            <a:endParaRPr lang="en-US" sz="1400">
              <a:latin typeface="Times New Roman" pitchFamily="16" charset="0"/>
            </a:endParaRPr>
          </a:p>
        </p:txBody>
      </p:sp>
      <p:sp>
        <p:nvSpPr>
          <p:cNvPr id="100354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0355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00775" cy="45085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74CE93E-DC2D-46D4-9C8D-0A833C658C1D}" type="slidenum">
              <a:rPr lang="en-US"/>
              <a:pPr/>
              <a:t>53</a:t>
            </a:fld>
            <a:endParaRPr lang="en-US"/>
          </a:p>
        </p:txBody>
      </p:sp>
      <p:sp>
        <p:nvSpPr>
          <p:cNvPr id="10137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4775" y="763588"/>
            <a:ext cx="5006975" cy="37560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137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00775" cy="45085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2ECD3BA-6B70-448F-A141-71187A2E9BBE}" type="slidenum">
              <a:rPr lang="en-US"/>
              <a:pPr/>
              <a:t>54</a:t>
            </a:fld>
            <a:endParaRPr lang="en-US"/>
          </a:p>
        </p:txBody>
      </p:sp>
      <p:sp>
        <p:nvSpPr>
          <p:cNvPr id="102401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r">
              <a:lnSpc>
                <a:spcPct val="93000"/>
              </a:lnSpc>
            </a:pPr>
            <a:fld id="{A02D8269-FC11-42DC-AA4F-515E6F0E95A5}" type="slidenum">
              <a:rPr lang="en-US" sz="1400">
                <a:latin typeface="Times New Roman" pitchFamily="16" charset="0"/>
              </a:rPr>
              <a:pPr algn="r">
                <a:lnSpc>
                  <a:spcPct val="93000"/>
                </a:lnSpc>
              </a:pPr>
              <a:t>54</a:t>
            </a:fld>
            <a:endParaRPr lang="en-US" sz="1400">
              <a:latin typeface="Times New Roman" pitchFamily="16" charset="0"/>
            </a:endParaRPr>
          </a:p>
        </p:txBody>
      </p:sp>
      <p:sp>
        <p:nvSpPr>
          <p:cNvPr id="102402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2403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00775" cy="45085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FECA42A-7200-449D-8B73-23AD6BD96CAE}" type="slidenum">
              <a:rPr lang="en-US"/>
              <a:pPr/>
              <a:t>5</a:t>
            </a:fld>
            <a:endParaRPr lang="en-US"/>
          </a:p>
        </p:txBody>
      </p:sp>
      <p:sp>
        <p:nvSpPr>
          <p:cNvPr id="57345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r">
              <a:lnSpc>
                <a:spcPct val="93000"/>
              </a:lnSpc>
            </a:pPr>
            <a:fld id="{B4C1C4E5-9C57-4F54-B1E2-2C96588840A3}" type="slidenum">
              <a:rPr lang="en-US" sz="1400">
                <a:latin typeface="Times New Roman" pitchFamily="16" charset="0"/>
              </a:rPr>
              <a:pPr algn="r">
                <a:lnSpc>
                  <a:spcPct val="93000"/>
                </a:lnSpc>
              </a:pPr>
              <a:t>5</a:t>
            </a:fld>
            <a:endParaRPr lang="en-US" sz="1400">
              <a:latin typeface="Times New Roman" pitchFamily="16" charset="0"/>
            </a:endParaRPr>
          </a:p>
        </p:txBody>
      </p:sp>
      <p:sp>
        <p:nvSpPr>
          <p:cNvPr id="57346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7347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00775" cy="45085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BB75D94-4ED3-42A2-9229-A9542FD5AF67}" type="slidenum">
              <a:rPr lang="en-US"/>
              <a:pPr/>
              <a:t>6</a:t>
            </a:fld>
            <a:endParaRPr lang="en-US"/>
          </a:p>
        </p:txBody>
      </p:sp>
      <p:sp>
        <p:nvSpPr>
          <p:cNvPr id="58369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r">
              <a:lnSpc>
                <a:spcPct val="93000"/>
              </a:lnSpc>
            </a:pPr>
            <a:fld id="{6C70FACA-D3B1-4EDB-8921-EC5F550666A0}" type="slidenum">
              <a:rPr lang="en-US" sz="1400">
                <a:latin typeface="Times New Roman" pitchFamily="16" charset="0"/>
              </a:rPr>
              <a:pPr algn="r">
                <a:lnSpc>
                  <a:spcPct val="93000"/>
                </a:lnSpc>
              </a:pPr>
              <a:t>6</a:t>
            </a:fld>
            <a:endParaRPr lang="en-US" sz="1400">
              <a:latin typeface="Times New Roman" pitchFamily="16" charset="0"/>
            </a:endParaRPr>
          </a:p>
        </p:txBody>
      </p:sp>
      <p:sp>
        <p:nvSpPr>
          <p:cNvPr id="5837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8371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00775" cy="45085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67774A9-E88E-4825-9791-EF9185DB8336}" type="slidenum">
              <a:rPr lang="en-US"/>
              <a:pPr/>
              <a:t>7</a:t>
            </a:fld>
            <a:endParaRPr lang="en-US"/>
          </a:p>
        </p:txBody>
      </p:sp>
      <p:sp>
        <p:nvSpPr>
          <p:cNvPr id="59393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r">
              <a:lnSpc>
                <a:spcPct val="93000"/>
              </a:lnSpc>
            </a:pPr>
            <a:fld id="{EB1A9728-C561-46A1-BE2F-600259C44E63}" type="slidenum">
              <a:rPr lang="en-US" sz="1400">
                <a:latin typeface="Times New Roman" pitchFamily="16" charset="0"/>
              </a:rPr>
              <a:pPr algn="r">
                <a:lnSpc>
                  <a:spcPct val="93000"/>
                </a:lnSpc>
              </a:pPr>
              <a:t>7</a:t>
            </a:fld>
            <a:endParaRPr lang="en-US" sz="1400">
              <a:latin typeface="Times New Roman" pitchFamily="16" charset="0"/>
            </a:endParaRPr>
          </a:p>
        </p:txBody>
      </p:sp>
      <p:sp>
        <p:nvSpPr>
          <p:cNvPr id="59394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9395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00775" cy="45085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48FECA2-DEC7-4627-805F-9AC9472CBEF3}" type="slidenum">
              <a:rPr lang="en-US"/>
              <a:pPr/>
              <a:t>8</a:t>
            </a:fld>
            <a:endParaRPr lang="en-US"/>
          </a:p>
        </p:txBody>
      </p:sp>
      <p:sp>
        <p:nvSpPr>
          <p:cNvPr id="60417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r">
              <a:lnSpc>
                <a:spcPct val="93000"/>
              </a:lnSpc>
            </a:pPr>
            <a:fld id="{8ECE4C6E-A40A-4753-B7DD-45DE43EB4365}" type="slidenum">
              <a:rPr lang="en-US" sz="1400">
                <a:latin typeface="Times New Roman" pitchFamily="16" charset="0"/>
              </a:rPr>
              <a:pPr algn="r">
                <a:lnSpc>
                  <a:spcPct val="93000"/>
                </a:lnSpc>
              </a:pPr>
              <a:t>8</a:t>
            </a:fld>
            <a:endParaRPr lang="en-US" sz="1400">
              <a:latin typeface="Times New Roman" pitchFamily="16" charset="0"/>
            </a:endParaRPr>
          </a:p>
        </p:txBody>
      </p:sp>
      <p:sp>
        <p:nvSpPr>
          <p:cNvPr id="60418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0419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00775" cy="45085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4F83BFD-03BC-49A7-BC8D-CD09719EE23B}" type="slidenum">
              <a:rPr lang="en-US"/>
              <a:pPr/>
              <a:t>9</a:t>
            </a:fld>
            <a:endParaRPr lang="en-US"/>
          </a:p>
        </p:txBody>
      </p:sp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r">
              <a:lnSpc>
                <a:spcPct val="93000"/>
              </a:lnSpc>
            </a:pPr>
            <a:fld id="{BEF2907C-E1EA-4B6A-9760-F402E673618C}" type="slidenum">
              <a:rPr lang="en-US" sz="1400">
                <a:latin typeface="Times New Roman" pitchFamily="16" charset="0"/>
              </a:rPr>
              <a:pPr algn="r">
                <a:lnSpc>
                  <a:spcPct val="93000"/>
                </a:lnSpc>
              </a:pPr>
              <a:t>9</a:t>
            </a:fld>
            <a:endParaRPr lang="en-US" sz="1400">
              <a:latin typeface="Times New Roman" pitchFamily="16" charset="0"/>
            </a:endParaRPr>
          </a:p>
        </p:txBody>
      </p:sp>
      <p:sp>
        <p:nvSpPr>
          <p:cNvPr id="61442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43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00775" cy="45085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0B28A78-FA85-45D3-8392-091C62453E7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020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CB3E1BA-E34F-43D0-A5EF-E81F1D3ABD1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17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975" y="301625"/>
            <a:ext cx="2262188" cy="64373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37337" cy="64373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DA16151-87B0-4D79-887C-9141B9B6D02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091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5FD1EA3-1590-4E76-B304-E7FAADAF7FD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408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39970CB-1BA9-44AD-81D5-277F70B410B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791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49762" cy="497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1768475"/>
            <a:ext cx="4449763" cy="497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303BF0C-F142-47EA-B7AA-7B794E86BE8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972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CC378D0-4AC4-4EC4-9131-0CC7811987A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455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7F33A48-C9ED-4FCA-BC12-7D3B4CBF64B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382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1FA38D6-BCEE-46FF-81BE-425E656C6FB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62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A04CC2A-9249-4CC9-A0F7-74F1EF9A196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617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AAF67C6-5F36-442D-B354-DD3E7DBDFFA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308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51925" cy="12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51925" cy="497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6300" y="6886575"/>
            <a:ext cx="2328863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+mn-cs"/>
              </a:defRPr>
            </a:lvl1pPr>
          </a:lstStyle>
          <a:p>
            <a:fld id="{C9C584EE-BAFE-43B0-B429-D7721902EBC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0" fontAlgn="base" hangingPunct="0">
        <a:lnSpc>
          <a:spcPct val="10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57200" rtl="0" eaLnBrk="0" fontAlgn="base" hangingPunct="0">
        <a:lnSpc>
          <a:spcPct val="10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ejaVu Sans" charset="0"/>
          <a:cs typeface="DejaVu Sans" charset="0"/>
        </a:defRPr>
      </a:lvl2pPr>
      <a:lvl3pPr marL="1143000" indent="-228600" algn="ctr" defTabSz="457200" rtl="0" eaLnBrk="0" fontAlgn="base" hangingPunct="0">
        <a:lnSpc>
          <a:spcPct val="10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ejaVu Sans" charset="0"/>
          <a:cs typeface="DejaVu Sans" charset="0"/>
        </a:defRPr>
      </a:lvl3pPr>
      <a:lvl4pPr marL="1600200" indent="-228600" algn="ctr" defTabSz="457200" rtl="0" eaLnBrk="0" fontAlgn="base" hangingPunct="0">
        <a:lnSpc>
          <a:spcPct val="10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ejaVu Sans" charset="0"/>
          <a:cs typeface="DejaVu Sans" charset="0"/>
        </a:defRPr>
      </a:lvl4pPr>
      <a:lvl5pPr marL="2057400" indent="-228600" algn="ctr" defTabSz="457200" rtl="0" eaLnBrk="0" fontAlgn="base" hangingPunct="0">
        <a:lnSpc>
          <a:spcPct val="10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ejaVu Sans" charset="0"/>
          <a:cs typeface="DejaVu Sans" charset="0"/>
        </a:defRPr>
      </a:lvl5pPr>
      <a:lvl6pPr marL="2514600" indent="-228600" algn="ctr" defTabSz="457200" rtl="0" eaLnBrk="0" fontAlgn="base" hangingPunct="0">
        <a:lnSpc>
          <a:spcPct val="10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ejaVu Sans" charset="0"/>
          <a:cs typeface="DejaVu Sans" charset="0"/>
        </a:defRPr>
      </a:lvl6pPr>
      <a:lvl7pPr marL="2971800" indent="-228600" algn="ctr" defTabSz="457200" rtl="0" eaLnBrk="0" fontAlgn="base" hangingPunct="0">
        <a:lnSpc>
          <a:spcPct val="10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ejaVu Sans" charset="0"/>
          <a:cs typeface="DejaVu Sans" charset="0"/>
        </a:defRPr>
      </a:lvl7pPr>
      <a:lvl8pPr marL="3429000" indent="-228600" algn="ctr" defTabSz="457200" rtl="0" eaLnBrk="0" fontAlgn="base" hangingPunct="0">
        <a:lnSpc>
          <a:spcPct val="10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ejaVu Sans" charset="0"/>
          <a:cs typeface="DejaVu Sans" charset="0"/>
        </a:defRPr>
      </a:lvl8pPr>
      <a:lvl9pPr marL="3886200" indent="-228600" algn="ctr" defTabSz="457200" rtl="0" eaLnBrk="0" fontAlgn="base" hangingPunct="0">
        <a:lnSpc>
          <a:spcPct val="10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ejaVu Sans" charset="0"/>
          <a:cs typeface="DejaVu Sans" charset="0"/>
        </a:defRPr>
      </a:lvl9pPr>
    </p:titleStyle>
    <p:bodyStyle>
      <a:lvl1pPr marL="342900" indent="-342900" algn="l" defTabSz="457200" rtl="0" eaLnBrk="0" fontAlgn="base" hangingPunct="0">
        <a:lnSpc>
          <a:spcPct val="104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104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lnSpc>
          <a:spcPct val="104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lnSpc>
          <a:spcPct val="104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lnSpc>
          <a:spcPct val="104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0" fontAlgn="base" hangingPunct="0">
        <a:lnSpc>
          <a:spcPct val="104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lnSpc>
          <a:spcPct val="104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lnSpc>
          <a:spcPct val="104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lnSpc>
          <a:spcPct val="104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503238" y="2719388"/>
            <a:ext cx="9070975" cy="1393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4400"/>
              <a:t>Querying Trajectories Using </a:t>
            </a:r>
            <a:br>
              <a:rPr lang="en-US" sz="4400"/>
            </a:br>
            <a:r>
              <a:rPr lang="en-US" sz="4400"/>
              <a:t>Flexible Patterns</a:t>
            </a:r>
          </a:p>
        </p:txBody>
      </p:sp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503238" y="4929188"/>
            <a:ext cx="9070975" cy="2119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2000" b="1" dirty="0" smtClean="0">
                <a:latin typeface="Times New Roman" pitchFamily="16" charset="0"/>
              </a:rPr>
              <a:t>Authors: Marcos </a:t>
            </a:r>
            <a:r>
              <a:rPr lang="en-US" sz="2000" b="1" dirty="0">
                <a:latin typeface="Times New Roman" pitchFamily="16" charset="0"/>
              </a:rPr>
              <a:t>R. Vieira </a:t>
            </a:r>
            <a:r>
              <a:rPr lang="en-US" sz="2000" dirty="0">
                <a:latin typeface="Times New Roman" pitchFamily="16" charset="0"/>
              </a:rPr>
              <a:t>- Univ. of California – Riverside</a:t>
            </a:r>
          </a:p>
          <a:p>
            <a:pPr algn="ctr">
              <a:lnSpc>
                <a:spcPct val="100000"/>
              </a:lnSpc>
            </a:pPr>
            <a:r>
              <a:rPr lang="en-US" sz="2000" b="1" dirty="0" err="1">
                <a:latin typeface="Times New Roman" pitchFamily="16" charset="0"/>
              </a:rPr>
              <a:t>Petko</a:t>
            </a:r>
            <a:r>
              <a:rPr lang="en-US" sz="2000" b="1" dirty="0">
                <a:latin typeface="Times New Roman" pitchFamily="16" charset="0"/>
              </a:rPr>
              <a:t> </a:t>
            </a:r>
            <a:r>
              <a:rPr lang="en-US" sz="2000" b="1" dirty="0" err="1">
                <a:latin typeface="Times New Roman" pitchFamily="16" charset="0"/>
              </a:rPr>
              <a:t>Bakalov</a:t>
            </a:r>
            <a:r>
              <a:rPr lang="en-US" sz="2000" b="1" u="sng" dirty="0">
                <a:latin typeface="Times New Roman" pitchFamily="16" charset="0"/>
              </a:rPr>
              <a:t> </a:t>
            </a:r>
            <a:r>
              <a:rPr lang="en-US" sz="2000" b="1" dirty="0">
                <a:latin typeface="Times New Roman" pitchFamily="16" charset="0"/>
              </a:rPr>
              <a:t>- </a:t>
            </a:r>
            <a:r>
              <a:rPr lang="en-US" sz="2000" dirty="0">
                <a:latin typeface="Times New Roman" pitchFamily="16" charset="0"/>
              </a:rPr>
              <a:t>ESRI – Redlands</a:t>
            </a:r>
          </a:p>
          <a:p>
            <a:pPr algn="ctr">
              <a:lnSpc>
                <a:spcPct val="100000"/>
              </a:lnSpc>
            </a:pPr>
            <a:r>
              <a:rPr lang="en-US" sz="2000" b="1" dirty="0" err="1">
                <a:latin typeface="Times New Roman" pitchFamily="16" charset="0"/>
              </a:rPr>
              <a:t>Vassilis</a:t>
            </a:r>
            <a:r>
              <a:rPr lang="en-US" sz="2000" b="1" dirty="0">
                <a:latin typeface="Times New Roman" pitchFamily="16" charset="0"/>
              </a:rPr>
              <a:t> J. </a:t>
            </a:r>
            <a:r>
              <a:rPr lang="en-US" sz="2000" b="1" dirty="0" err="1">
                <a:latin typeface="Times New Roman" pitchFamily="16" charset="0"/>
              </a:rPr>
              <a:t>Tsotras</a:t>
            </a:r>
            <a:r>
              <a:rPr lang="en-US" sz="2000" b="1" u="sng" dirty="0">
                <a:latin typeface="Times New Roman" pitchFamily="16" charset="0"/>
              </a:rPr>
              <a:t> </a:t>
            </a:r>
            <a:r>
              <a:rPr lang="en-US" sz="2000" b="1" dirty="0">
                <a:latin typeface="Times New Roman" pitchFamily="16" charset="0"/>
              </a:rPr>
              <a:t>- </a:t>
            </a:r>
            <a:r>
              <a:rPr lang="en-US" sz="2000" dirty="0">
                <a:latin typeface="Times New Roman" pitchFamily="16" charset="0"/>
              </a:rPr>
              <a:t>Univ. of California – Riverside</a:t>
            </a:r>
          </a:p>
          <a:p>
            <a:pPr algn="ctr"/>
            <a:endParaRPr lang="en-US" b="1" dirty="0">
              <a:latin typeface="Times New Roman" pitchFamily="16" charset="0"/>
            </a:endParaRPr>
          </a:p>
          <a:p>
            <a:pPr algn="ctr">
              <a:lnSpc>
                <a:spcPct val="100000"/>
              </a:lnSpc>
              <a:spcAft>
                <a:spcPts val="1425"/>
              </a:spcAft>
            </a:pPr>
            <a:r>
              <a:rPr lang="en-US" b="1" dirty="0" smtClean="0">
                <a:latin typeface="Times New Roman" pitchFamily="16" charset="0"/>
              </a:rPr>
              <a:t>Presenter: </a:t>
            </a:r>
            <a:r>
              <a:rPr lang="en-US" b="1" dirty="0" err="1" smtClean="0">
                <a:latin typeface="Times New Roman" pitchFamily="16" charset="0"/>
              </a:rPr>
              <a:t>Asif</a:t>
            </a:r>
            <a:r>
              <a:rPr lang="en-US" b="1" dirty="0" smtClean="0">
                <a:latin typeface="Times New Roman" pitchFamily="16" charset="0"/>
              </a:rPr>
              <a:t> </a:t>
            </a:r>
            <a:r>
              <a:rPr lang="en-US" b="1" dirty="0" err="1" smtClean="0">
                <a:latin typeface="Times New Roman" pitchFamily="16" charset="0"/>
              </a:rPr>
              <a:t>Iqbal</a:t>
            </a:r>
            <a:r>
              <a:rPr lang="en-US" b="1" dirty="0" smtClean="0">
                <a:latin typeface="Times New Roman" pitchFamily="16" charset="0"/>
              </a:rPr>
              <a:t> Baba (PhD Student)</a:t>
            </a:r>
            <a:endParaRPr lang="en-US" dirty="0">
              <a:latin typeface="Times New Roman" pitchFamily="16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503238" y="298450"/>
            <a:ext cx="9070975" cy="398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2200" b="1" dirty="0" smtClean="0">
                <a:latin typeface="Times New Roman" pitchFamily="16" charset="0"/>
              </a:rPr>
              <a:t>Study Group: Spatial temporal Databases (Spring 2012)</a:t>
            </a:r>
            <a:endParaRPr lang="en-US" sz="2200" b="1" dirty="0">
              <a:latin typeface="Times New Roman" pitchFamily="16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31FA38D6-BCEE-46FF-81BE-425E656C6FB2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359792" y="6876181"/>
            <a:ext cx="9070975" cy="398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2200" b="1" dirty="0" smtClean="0">
                <a:latin typeface="Times New Roman" pitchFamily="16" charset="0"/>
              </a:rPr>
              <a:t>Published in:</a:t>
            </a:r>
            <a:r>
              <a:rPr lang="en-US" dirty="0" smtClean="0">
                <a:latin typeface="Times New Roman" pitchFamily="16" charset="0"/>
              </a:rPr>
              <a:t>13th </a:t>
            </a:r>
            <a:r>
              <a:rPr lang="en-US" dirty="0">
                <a:latin typeface="Times New Roman" pitchFamily="16" charset="0"/>
              </a:rPr>
              <a:t>Int'l Conf. on Extending Database Technology (EDBT-2010)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AutoShape 1"/>
          <p:cNvSpPr>
            <a:spLocks noChangeArrowheads="1"/>
          </p:cNvSpPr>
          <p:nvPr/>
        </p:nvSpPr>
        <p:spPr bwMode="auto">
          <a:xfrm>
            <a:off x="4017963" y="5005388"/>
            <a:ext cx="768350" cy="730250"/>
          </a:xfrm>
          <a:custGeom>
            <a:avLst/>
            <a:gdLst>
              <a:gd name="T0" fmla="*/ 0 w 2136"/>
              <a:gd name="T1" fmla="*/ 0 h 2029"/>
              <a:gd name="T2" fmla="*/ 397 w 2136"/>
              <a:gd name="T3" fmla="*/ 427 h 2029"/>
              <a:gd name="T4" fmla="*/ 1390 w 2136"/>
              <a:gd name="T5" fmla="*/ 1401 h 2029"/>
              <a:gd name="T6" fmla="*/ 2135 w 2136"/>
              <a:gd name="T7" fmla="*/ 2028 h 2029"/>
              <a:gd name="T8" fmla="*/ 0 w 2136"/>
              <a:gd name="T9" fmla="*/ 0 h 2029"/>
              <a:gd name="T10" fmla="*/ 2136 w 2136"/>
              <a:gd name="T11" fmla="*/ 2029 h 20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36" h="2029">
                <a:moveTo>
                  <a:pt x="0" y="0"/>
                </a:moveTo>
                <a:cubicBezTo>
                  <a:pt x="209" y="189"/>
                  <a:pt x="109" y="363"/>
                  <a:pt x="397" y="427"/>
                </a:cubicBezTo>
                <a:cubicBezTo>
                  <a:pt x="685" y="491"/>
                  <a:pt x="993" y="1325"/>
                  <a:pt x="1390" y="1401"/>
                </a:cubicBezTo>
                <a:cubicBezTo>
                  <a:pt x="1787" y="1477"/>
                  <a:pt x="2135" y="2028"/>
                  <a:pt x="2135" y="2028"/>
                </a:cubicBezTo>
              </a:path>
            </a:pathLst>
          </a:custGeom>
          <a:noFill/>
          <a:ln w="45720">
            <a:solidFill>
              <a:srgbClr val="E6E6E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4057650" y="4662488"/>
            <a:ext cx="2622550" cy="260350"/>
          </a:xfrm>
          <a:custGeom>
            <a:avLst/>
            <a:gdLst>
              <a:gd name="T0" fmla="*/ 0 w 7285"/>
              <a:gd name="T1" fmla="*/ 0 h 724"/>
              <a:gd name="T2" fmla="*/ 815 w 7285"/>
              <a:gd name="T3" fmla="*/ 552 h 724"/>
              <a:gd name="T4" fmla="*/ 1769 w 7285"/>
              <a:gd name="T5" fmla="*/ 578 h 724"/>
              <a:gd name="T6" fmla="*/ 2867 w 7285"/>
              <a:gd name="T7" fmla="*/ 367 h 724"/>
              <a:gd name="T8" fmla="*/ 3578 w 7285"/>
              <a:gd name="T9" fmla="*/ 379 h 724"/>
              <a:gd name="T10" fmla="*/ 4502 w 7285"/>
              <a:gd name="T11" fmla="*/ 469 h 724"/>
              <a:gd name="T12" fmla="*/ 5409 w 7285"/>
              <a:gd name="T13" fmla="*/ 479 h 724"/>
              <a:gd name="T14" fmla="*/ 6232 w 7285"/>
              <a:gd name="T15" fmla="*/ 631 h 724"/>
              <a:gd name="T16" fmla="*/ 7284 w 7285"/>
              <a:gd name="T17" fmla="*/ 723 h 724"/>
              <a:gd name="T18" fmla="*/ 0 w 7285"/>
              <a:gd name="T19" fmla="*/ 0 h 724"/>
              <a:gd name="T20" fmla="*/ 7285 w 7285"/>
              <a:gd name="T21" fmla="*/ 724 h 7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T18" t="T19" r="T20" b="T21"/>
            <a:pathLst>
              <a:path w="7285" h="724">
                <a:moveTo>
                  <a:pt x="0" y="0"/>
                </a:moveTo>
                <a:cubicBezTo>
                  <a:pt x="209" y="189"/>
                  <a:pt x="527" y="488"/>
                  <a:pt x="815" y="552"/>
                </a:cubicBezTo>
                <a:cubicBezTo>
                  <a:pt x="1103" y="616"/>
                  <a:pt x="1352" y="533"/>
                  <a:pt x="1769" y="578"/>
                </a:cubicBezTo>
                <a:cubicBezTo>
                  <a:pt x="2171" y="622"/>
                  <a:pt x="2586" y="392"/>
                  <a:pt x="2867" y="367"/>
                </a:cubicBezTo>
                <a:cubicBezTo>
                  <a:pt x="3084" y="377"/>
                  <a:pt x="3323" y="355"/>
                  <a:pt x="3578" y="379"/>
                </a:cubicBezTo>
                <a:cubicBezTo>
                  <a:pt x="3778" y="398"/>
                  <a:pt x="4211" y="332"/>
                  <a:pt x="4502" y="469"/>
                </a:cubicBezTo>
                <a:cubicBezTo>
                  <a:pt x="4860" y="494"/>
                  <a:pt x="5012" y="403"/>
                  <a:pt x="5409" y="479"/>
                </a:cubicBezTo>
                <a:cubicBezTo>
                  <a:pt x="5806" y="555"/>
                  <a:pt x="6232" y="631"/>
                  <a:pt x="6232" y="631"/>
                </a:cubicBezTo>
                <a:lnTo>
                  <a:pt x="7284" y="723"/>
                </a:lnTo>
              </a:path>
            </a:pathLst>
          </a:custGeom>
          <a:noFill/>
          <a:ln w="45720">
            <a:solidFill>
              <a:srgbClr val="E6E6E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4719638" y="4545013"/>
            <a:ext cx="860425" cy="654050"/>
          </a:xfrm>
          <a:custGeom>
            <a:avLst/>
            <a:gdLst>
              <a:gd name="T0" fmla="*/ 0 w 2392"/>
              <a:gd name="T1" fmla="*/ 0 h 1815"/>
              <a:gd name="T2" fmla="*/ 2356 w 2392"/>
              <a:gd name="T3" fmla="*/ 452 h 1815"/>
              <a:gd name="T4" fmla="*/ 2391 w 2392"/>
              <a:gd name="T5" fmla="*/ 1239 h 1815"/>
              <a:gd name="T6" fmla="*/ 1897 w 2392"/>
              <a:gd name="T7" fmla="*/ 1239 h 1815"/>
              <a:gd name="T8" fmla="*/ 1227 w 2392"/>
              <a:gd name="T9" fmla="*/ 1552 h 1815"/>
              <a:gd name="T10" fmla="*/ 397 w 2392"/>
              <a:gd name="T11" fmla="*/ 1814 h 1815"/>
              <a:gd name="T12" fmla="*/ 0 w 2392"/>
              <a:gd name="T13" fmla="*/ 0 h 1815"/>
              <a:gd name="T14" fmla="*/ 0 w 2392"/>
              <a:gd name="T15" fmla="*/ 0 h 1815"/>
              <a:gd name="T16" fmla="*/ 2392 w 2392"/>
              <a:gd name="T17" fmla="*/ 1815 h 1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T14" t="T15" r="T16" b="T17"/>
            <a:pathLst>
              <a:path w="2392" h="1815">
                <a:moveTo>
                  <a:pt x="0" y="0"/>
                </a:moveTo>
                <a:lnTo>
                  <a:pt x="2356" y="452"/>
                </a:lnTo>
                <a:lnTo>
                  <a:pt x="2391" y="1239"/>
                </a:lnTo>
                <a:lnTo>
                  <a:pt x="1897" y="1239"/>
                </a:lnTo>
                <a:lnTo>
                  <a:pt x="1227" y="1552"/>
                </a:lnTo>
                <a:lnTo>
                  <a:pt x="397" y="1814"/>
                </a:lnTo>
                <a:lnTo>
                  <a:pt x="0" y="0"/>
                </a:lnTo>
              </a:path>
            </a:pathLst>
          </a:custGeom>
          <a:solidFill>
            <a:srgbClr val="FF0000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4772025" y="4987925"/>
            <a:ext cx="1390650" cy="581025"/>
          </a:xfrm>
          <a:custGeom>
            <a:avLst/>
            <a:gdLst>
              <a:gd name="T0" fmla="*/ 362 w 3861"/>
              <a:gd name="T1" fmla="*/ 1614 h 1615"/>
              <a:gd name="T2" fmla="*/ 0 w 3861"/>
              <a:gd name="T3" fmla="*/ 642 h 1615"/>
              <a:gd name="T4" fmla="*/ 1075 w 3861"/>
              <a:gd name="T5" fmla="*/ 331 h 1615"/>
              <a:gd name="T6" fmla="*/ 1745 w 3861"/>
              <a:gd name="T7" fmla="*/ 29 h 1615"/>
              <a:gd name="T8" fmla="*/ 3860 w 3861"/>
              <a:gd name="T9" fmla="*/ 0 h 1615"/>
              <a:gd name="T10" fmla="*/ 3309 w 3861"/>
              <a:gd name="T11" fmla="*/ 1314 h 1615"/>
              <a:gd name="T12" fmla="*/ 2297 w 3861"/>
              <a:gd name="T13" fmla="*/ 1506 h 1615"/>
              <a:gd name="T14" fmla="*/ 362 w 3861"/>
              <a:gd name="T15" fmla="*/ 1614 h 1615"/>
              <a:gd name="T16" fmla="*/ 0 w 3861"/>
              <a:gd name="T17" fmla="*/ 0 h 1615"/>
              <a:gd name="T18" fmla="*/ 3861 w 3861"/>
              <a:gd name="T19" fmla="*/ 1615 h 16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3861" h="1615">
                <a:moveTo>
                  <a:pt x="362" y="1614"/>
                </a:moveTo>
                <a:lnTo>
                  <a:pt x="0" y="642"/>
                </a:lnTo>
                <a:lnTo>
                  <a:pt x="1075" y="331"/>
                </a:lnTo>
                <a:lnTo>
                  <a:pt x="1745" y="29"/>
                </a:lnTo>
                <a:lnTo>
                  <a:pt x="3860" y="0"/>
                </a:lnTo>
                <a:lnTo>
                  <a:pt x="3309" y="1314"/>
                </a:lnTo>
                <a:lnTo>
                  <a:pt x="2297" y="1506"/>
                </a:lnTo>
                <a:lnTo>
                  <a:pt x="362" y="1614"/>
                </a:lnTo>
              </a:path>
            </a:pathLst>
          </a:custGeom>
          <a:solidFill>
            <a:srgbClr val="0000FF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12293" name="AutoShape 5"/>
          <p:cNvSpPr>
            <a:spLocks noChangeArrowheads="1"/>
          </p:cNvSpPr>
          <p:nvPr/>
        </p:nvSpPr>
        <p:spPr bwMode="auto">
          <a:xfrm>
            <a:off x="4368800" y="5673725"/>
            <a:ext cx="654050" cy="282575"/>
          </a:xfrm>
          <a:custGeom>
            <a:avLst/>
            <a:gdLst>
              <a:gd name="T0" fmla="*/ 0 w 1815"/>
              <a:gd name="T1" fmla="*/ 40 h 786"/>
              <a:gd name="T2" fmla="*/ 393 w 1815"/>
              <a:gd name="T3" fmla="*/ 749 h 786"/>
              <a:gd name="T4" fmla="*/ 1814 w 1815"/>
              <a:gd name="T5" fmla="*/ 785 h 786"/>
              <a:gd name="T6" fmla="*/ 1575 w 1815"/>
              <a:gd name="T7" fmla="*/ 0 h 786"/>
              <a:gd name="T8" fmla="*/ 0 w 1815"/>
              <a:gd name="T9" fmla="*/ 40 h 786"/>
              <a:gd name="T10" fmla="*/ 0 w 1815"/>
              <a:gd name="T11" fmla="*/ 0 h 786"/>
              <a:gd name="T12" fmla="*/ 1815 w 1815"/>
              <a:gd name="T13" fmla="*/ 786 h 7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1815" h="786">
                <a:moveTo>
                  <a:pt x="0" y="40"/>
                </a:moveTo>
                <a:lnTo>
                  <a:pt x="393" y="749"/>
                </a:lnTo>
                <a:lnTo>
                  <a:pt x="1814" y="785"/>
                </a:lnTo>
                <a:lnTo>
                  <a:pt x="1575" y="0"/>
                </a:lnTo>
                <a:lnTo>
                  <a:pt x="0" y="40"/>
                </a:lnTo>
              </a:path>
            </a:pathLst>
          </a:custGeom>
          <a:solidFill>
            <a:srgbClr val="00FF00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503238" y="346075"/>
            <a:ext cx="9070975" cy="11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4400"/>
              <a:t>Motivation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503238" y="1768475"/>
            <a:ext cx="9070975" cy="489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228600" indent="-123825"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 marL="727075" indent="-269875"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/>
              <a:t> Applications cannot handle motion pattern queries in large trajectory databases</a:t>
            </a:r>
          </a:p>
          <a:p>
            <a:pPr lvl="1">
              <a:spcAft>
                <a:spcPts val="1425"/>
              </a:spcAft>
              <a:buFont typeface="Times New Roman" pitchFamily="16" charset="0"/>
              <a:buChar char="–"/>
            </a:pPr>
            <a:r>
              <a:rPr lang="en-US" sz="2400" b="1"/>
              <a:t>Example1:</a:t>
            </a:r>
            <a:r>
              <a:rPr lang="en-US" sz="2400"/>
              <a:t> “find trajectories that were in </a:t>
            </a:r>
            <a:r>
              <a:rPr lang="en-US" sz="2400" b="1">
                <a:solidFill>
                  <a:srgbClr val="0000FF"/>
                </a:solidFill>
              </a:rPr>
              <a:t>downtown LA</a:t>
            </a:r>
            <a:r>
              <a:rPr lang="en-US" sz="2400"/>
              <a:t>, then sometime later went as </a:t>
            </a:r>
            <a:r>
              <a:rPr lang="en-US" sz="2400" b="1" i="1">
                <a:solidFill>
                  <a:srgbClr val="FF00FF"/>
                </a:solidFill>
              </a:rPr>
              <a:t>close</a:t>
            </a:r>
            <a:r>
              <a:rPr lang="en-US" sz="2400" b="1">
                <a:solidFill>
                  <a:srgbClr val="FF00FF"/>
                </a:solidFill>
              </a:rPr>
              <a:t> </a:t>
            </a:r>
            <a:r>
              <a:rPr lang="en-US" sz="2400" b="1" i="1">
                <a:solidFill>
                  <a:srgbClr val="FF00FF"/>
                </a:solidFill>
              </a:rPr>
              <a:t>as possible</a:t>
            </a:r>
            <a:r>
              <a:rPr lang="en-US" sz="2400"/>
              <a:t> to the </a:t>
            </a:r>
            <a:r>
              <a:rPr lang="en-US" sz="2400" b="1">
                <a:solidFill>
                  <a:srgbClr val="FF0000"/>
                </a:solidFill>
              </a:rPr>
              <a:t>Hollywood sign</a:t>
            </a:r>
            <a:r>
              <a:rPr lang="en-US" sz="2400"/>
              <a:t>, then later ended up at </a:t>
            </a:r>
            <a:r>
              <a:rPr lang="en-US" sz="2400" b="1">
                <a:solidFill>
                  <a:srgbClr val="00FF00"/>
                </a:solidFill>
              </a:rPr>
              <a:t>LAX</a:t>
            </a:r>
            <a:r>
              <a:rPr lang="en-US" sz="2400"/>
              <a:t>”</a:t>
            </a:r>
          </a:p>
        </p:txBody>
      </p:sp>
      <p:sp>
        <p:nvSpPr>
          <p:cNvPr id="12296" name="Line 8"/>
          <p:cNvSpPr>
            <a:spLocks noChangeShapeType="1"/>
          </p:cNvSpPr>
          <p:nvPr/>
        </p:nvSpPr>
        <p:spPr bwMode="auto">
          <a:xfrm>
            <a:off x="4510088" y="6540500"/>
            <a:ext cx="536575" cy="3032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 flipV="1">
            <a:off x="5040313" y="6475413"/>
            <a:ext cx="376237" cy="38576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>
            <a:off x="5395913" y="6494463"/>
            <a:ext cx="1036637" cy="80168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 flipV="1">
            <a:off x="4513263" y="6216650"/>
            <a:ext cx="152400" cy="34766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 flipH="1" flipV="1">
            <a:off x="4110038" y="5213350"/>
            <a:ext cx="574675" cy="10445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 flipH="1">
            <a:off x="3459163" y="5230813"/>
            <a:ext cx="692150" cy="317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 flipV="1">
            <a:off x="4368800" y="5654675"/>
            <a:ext cx="571500" cy="523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>
            <a:off x="4508500" y="5942013"/>
            <a:ext cx="523875" cy="127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>
            <a:off x="4933950" y="5676900"/>
            <a:ext cx="90488" cy="27463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2305" name="Line 17"/>
          <p:cNvSpPr>
            <a:spLocks noChangeShapeType="1"/>
          </p:cNvSpPr>
          <p:nvPr/>
        </p:nvSpPr>
        <p:spPr bwMode="auto">
          <a:xfrm flipH="1">
            <a:off x="5130800" y="4992688"/>
            <a:ext cx="292100" cy="11906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2306" name="Line 18"/>
          <p:cNvSpPr>
            <a:spLocks noChangeShapeType="1"/>
          </p:cNvSpPr>
          <p:nvPr/>
        </p:nvSpPr>
        <p:spPr bwMode="auto">
          <a:xfrm flipV="1">
            <a:off x="4900613" y="5510213"/>
            <a:ext cx="690562" cy="7778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2307" name="Line 19"/>
          <p:cNvSpPr>
            <a:spLocks noChangeShapeType="1"/>
          </p:cNvSpPr>
          <p:nvPr/>
        </p:nvSpPr>
        <p:spPr bwMode="auto">
          <a:xfrm flipV="1">
            <a:off x="5961063" y="4962525"/>
            <a:ext cx="201612" cy="5191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2308" name="Line 20"/>
          <p:cNvSpPr>
            <a:spLocks noChangeShapeType="1"/>
          </p:cNvSpPr>
          <p:nvPr/>
        </p:nvSpPr>
        <p:spPr bwMode="auto">
          <a:xfrm flipV="1">
            <a:off x="5387975" y="4965700"/>
            <a:ext cx="776288" cy="492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2309" name="Line 21"/>
          <p:cNvSpPr>
            <a:spLocks noChangeShapeType="1"/>
          </p:cNvSpPr>
          <p:nvPr/>
        </p:nvSpPr>
        <p:spPr bwMode="auto">
          <a:xfrm>
            <a:off x="4718050" y="4548188"/>
            <a:ext cx="139700" cy="6540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2310" name="Line 22"/>
          <p:cNvSpPr>
            <a:spLocks noChangeShapeType="1"/>
          </p:cNvSpPr>
          <p:nvPr/>
        </p:nvSpPr>
        <p:spPr bwMode="auto">
          <a:xfrm flipH="1" flipV="1">
            <a:off x="4156075" y="4584700"/>
            <a:ext cx="590550" cy="4286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2311" name="Line 23"/>
          <p:cNvSpPr>
            <a:spLocks noChangeShapeType="1"/>
          </p:cNvSpPr>
          <p:nvPr/>
        </p:nvSpPr>
        <p:spPr bwMode="auto">
          <a:xfrm>
            <a:off x="4171950" y="4598988"/>
            <a:ext cx="34925" cy="4381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2312" name="Line 24"/>
          <p:cNvSpPr>
            <a:spLocks noChangeShapeType="1"/>
          </p:cNvSpPr>
          <p:nvPr/>
        </p:nvSpPr>
        <p:spPr bwMode="auto">
          <a:xfrm>
            <a:off x="4206875" y="5037138"/>
            <a:ext cx="257175" cy="26193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2313" name="Line 25"/>
          <p:cNvSpPr>
            <a:spLocks noChangeShapeType="1"/>
          </p:cNvSpPr>
          <p:nvPr/>
        </p:nvSpPr>
        <p:spPr bwMode="auto">
          <a:xfrm flipV="1">
            <a:off x="4460875" y="5183188"/>
            <a:ext cx="390525" cy="13176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2314" name="Line 26"/>
          <p:cNvSpPr>
            <a:spLocks noChangeShapeType="1"/>
          </p:cNvSpPr>
          <p:nvPr/>
        </p:nvSpPr>
        <p:spPr bwMode="auto">
          <a:xfrm>
            <a:off x="4719638" y="4543425"/>
            <a:ext cx="849312" cy="1587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2315" name="Line 27"/>
          <p:cNvSpPr>
            <a:spLocks noChangeShapeType="1"/>
          </p:cNvSpPr>
          <p:nvPr/>
        </p:nvSpPr>
        <p:spPr bwMode="auto">
          <a:xfrm>
            <a:off x="5564188" y="4702175"/>
            <a:ext cx="14287" cy="28892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2316" name="Line 28"/>
          <p:cNvSpPr>
            <a:spLocks noChangeShapeType="1"/>
          </p:cNvSpPr>
          <p:nvPr/>
        </p:nvSpPr>
        <p:spPr bwMode="auto">
          <a:xfrm flipV="1">
            <a:off x="4852988" y="5084763"/>
            <a:ext cx="307975" cy="13493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2317" name="Line 29"/>
          <p:cNvSpPr>
            <a:spLocks noChangeShapeType="1"/>
          </p:cNvSpPr>
          <p:nvPr/>
        </p:nvSpPr>
        <p:spPr bwMode="auto">
          <a:xfrm>
            <a:off x="5026025" y="5956300"/>
            <a:ext cx="381000" cy="5445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2318" name="Line 30"/>
          <p:cNvSpPr>
            <a:spLocks noChangeShapeType="1"/>
          </p:cNvSpPr>
          <p:nvPr/>
        </p:nvSpPr>
        <p:spPr bwMode="auto">
          <a:xfrm flipV="1">
            <a:off x="5262563" y="6165850"/>
            <a:ext cx="433387" cy="1412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2319" name="Line 31"/>
          <p:cNvSpPr>
            <a:spLocks noChangeShapeType="1"/>
          </p:cNvSpPr>
          <p:nvPr/>
        </p:nvSpPr>
        <p:spPr bwMode="auto">
          <a:xfrm>
            <a:off x="5694363" y="6186488"/>
            <a:ext cx="508000" cy="47783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2320" name="Line 32"/>
          <p:cNvSpPr>
            <a:spLocks noChangeShapeType="1"/>
          </p:cNvSpPr>
          <p:nvPr/>
        </p:nvSpPr>
        <p:spPr bwMode="auto">
          <a:xfrm flipH="1">
            <a:off x="6100763" y="6664325"/>
            <a:ext cx="125412" cy="3873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2321" name="Line 33"/>
          <p:cNvSpPr>
            <a:spLocks noChangeShapeType="1"/>
          </p:cNvSpPr>
          <p:nvPr/>
        </p:nvSpPr>
        <p:spPr bwMode="auto">
          <a:xfrm flipV="1">
            <a:off x="3651250" y="4719638"/>
            <a:ext cx="534988" cy="6191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2322" name="Line 34"/>
          <p:cNvSpPr>
            <a:spLocks noChangeShapeType="1"/>
          </p:cNvSpPr>
          <p:nvPr/>
        </p:nvSpPr>
        <p:spPr bwMode="auto">
          <a:xfrm flipH="1">
            <a:off x="3463925" y="4751388"/>
            <a:ext cx="215900" cy="51593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2323" name="Line 35"/>
          <p:cNvSpPr>
            <a:spLocks noChangeShapeType="1"/>
          </p:cNvSpPr>
          <p:nvPr/>
        </p:nvSpPr>
        <p:spPr bwMode="auto">
          <a:xfrm flipV="1">
            <a:off x="6435725" y="6534150"/>
            <a:ext cx="369888" cy="7858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2324" name="Line 36"/>
          <p:cNvSpPr>
            <a:spLocks noChangeShapeType="1"/>
          </p:cNvSpPr>
          <p:nvPr/>
        </p:nvSpPr>
        <p:spPr bwMode="auto">
          <a:xfrm flipH="1">
            <a:off x="6357938" y="6043613"/>
            <a:ext cx="560387" cy="31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2325" name="Line 37"/>
          <p:cNvSpPr>
            <a:spLocks noChangeShapeType="1"/>
          </p:cNvSpPr>
          <p:nvPr/>
        </p:nvSpPr>
        <p:spPr bwMode="auto">
          <a:xfrm>
            <a:off x="6107113" y="5756275"/>
            <a:ext cx="454025" cy="4857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2326" name="Line 38"/>
          <p:cNvSpPr>
            <a:spLocks noChangeShapeType="1"/>
          </p:cNvSpPr>
          <p:nvPr/>
        </p:nvSpPr>
        <p:spPr bwMode="auto">
          <a:xfrm>
            <a:off x="6100763" y="5753100"/>
            <a:ext cx="765175" cy="127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2327" name="Line 39"/>
          <p:cNvSpPr>
            <a:spLocks noChangeShapeType="1"/>
          </p:cNvSpPr>
          <p:nvPr/>
        </p:nvSpPr>
        <p:spPr bwMode="auto">
          <a:xfrm>
            <a:off x="6872288" y="5761038"/>
            <a:ext cx="23812" cy="279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2328" name="Text Box 40"/>
          <p:cNvSpPr txBox="1">
            <a:spLocks noChangeArrowheads="1"/>
          </p:cNvSpPr>
          <p:nvPr/>
        </p:nvSpPr>
        <p:spPr bwMode="auto">
          <a:xfrm>
            <a:off x="4479925" y="5683250"/>
            <a:ext cx="487363" cy="28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LAX</a:t>
            </a:r>
          </a:p>
        </p:txBody>
      </p:sp>
      <p:sp>
        <p:nvSpPr>
          <p:cNvPr id="12329" name="Line 41"/>
          <p:cNvSpPr>
            <a:spLocks noChangeShapeType="1"/>
          </p:cNvSpPr>
          <p:nvPr/>
        </p:nvSpPr>
        <p:spPr bwMode="auto">
          <a:xfrm flipH="1">
            <a:off x="5572125" y="5462588"/>
            <a:ext cx="406400" cy="666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2330" name="Line 42"/>
          <p:cNvSpPr>
            <a:spLocks noChangeShapeType="1"/>
          </p:cNvSpPr>
          <p:nvPr/>
        </p:nvSpPr>
        <p:spPr bwMode="auto">
          <a:xfrm>
            <a:off x="4767263" y="5214938"/>
            <a:ext cx="166687" cy="4572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2331" name="Line 43"/>
          <p:cNvSpPr>
            <a:spLocks noChangeShapeType="1"/>
          </p:cNvSpPr>
          <p:nvPr/>
        </p:nvSpPr>
        <p:spPr bwMode="auto">
          <a:xfrm>
            <a:off x="5548313" y="5527675"/>
            <a:ext cx="142875" cy="6667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2332" name="Line 44"/>
          <p:cNvSpPr>
            <a:spLocks noChangeShapeType="1"/>
          </p:cNvSpPr>
          <p:nvPr/>
        </p:nvSpPr>
        <p:spPr bwMode="auto">
          <a:xfrm>
            <a:off x="5961063" y="5457825"/>
            <a:ext cx="139700" cy="2952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2333" name="Line 45"/>
          <p:cNvSpPr>
            <a:spLocks noChangeShapeType="1"/>
          </p:cNvSpPr>
          <p:nvPr/>
        </p:nvSpPr>
        <p:spPr bwMode="auto">
          <a:xfrm flipV="1">
            <a:off x="6203950" y="6221413"/>
            <a:ext cx="355600" cy="4730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2334" name="Line 46"/>
          <p:cNvSpPr>
            <a:spLocks noChangeShapeType="1"/>
          </p:cNvSpPr>
          <p:nvPr/>
        </p:nvSpPr>
        <p:spPr bwMode="auto">
          <a:xfrm flipH="1" flipV="1">
            <a:off x="6540500" y="6223000"/>
            <a:ext cx="288925" cy="34766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2335" name="Line 47"/>
          <p:cNvSpPr>
            <a:spLocks noChangeShapeType="1"/>
          </p:cNvSpPr>
          <p:nvPr/>
        </p:nvSpPr>
        <p:spPr bwMode="auto">
          <a:xfrm>
            <a:off x="6473825" y="4862513"/>
            <a:ext cx="293688" cy="8953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2336" name="Line 48"/>
          <p:cNvSpPr>
            <a:spLocks noChangeShapeType="1"/>
          </p:cNvSpPr>
          <p:nvPr/>
        </p:nvSpPr>
        <p:spPr bwMode="auto">
          <a:xfrm flipH="1">
            <a:off x="6134100" y="4862513"/>
            <a:ext cx="358775" cy="1270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2337" name="Line 49"/>
          <p:cNvSpPr>
            <a:spLocks noChangeShapeType="1"/>
          </p:cNvSpPr>
          <p:nvPr/>
        </p:nvSpPr>
        <p:spPr bwMode="auto">
          <a:xfrm flipV="1">
            <a:off x="5564188" y="4391025"/>
            <a:ext cx="889000" cy="3302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2338" name="Line 50"/>
          <p:cNvSpPr>
            <a:spLocks noChangeShapeType="1"/>
          </p:cNvSpPr>
          <p:nvPr/>
        </p:nvSpPr>
        <p:spPr bwMode="auto">
          <a:xfrm flipH="1" flipV="1">
            <a:off x="6435725" y="4391025"/>
            <a:ext cx="57150" cy="49053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2339" name="Text Box 51"/>
          <p:cNvSpPr txBox="1">
            <a:spLocks noChangeArrowheads="1"/>
          </p:cNvSpPr>
          <p:nvPr/>
        </p:nvSpPr>
        <p:spPr bwMode="auto">
          <a:xfrm>
            <a:off x="5508625" y="6310313"/>
            <a:ext cx="628650" cy="471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1200"/>
              <a:t>Long  Beach</a:t>
            </a:r>
          </a:p>
        </p:txBody>
      </p:sp>
      <p:sp>
        <p:nvSpPr>
          <p:cNvPr id="12340" name="Text Box 52"/>
          <p:cNvSpPr txBox="1">
            <a:spLocks noChangeArrowheads="1"/>
          </p:cNvSpPr>
          <p:nvPr/>
        </p:nvSpPr>
        <p:spPr bwMode="auto">
          <a:xfrm>
            <a:off x="3570288" y="4843463"/>
            <a:ext cx="649287" cy="28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Malibu</a:t>
            </a:r>
          </a:p>
        </p:txBody>
      </p:sp>
      <p:sp>
        <p:nvSpPr>
          <p:cNvPr id="12341" name="Text Box 53"/>
          <p:cNvSpPr txBox="1">
            <a:spLocks noChangeArrowheads="1"/>
          </p:cNvSpPr>
          <p:nvPr/>
        </p:nvSpPr>
        <p:spPr bwMode="auto">
          <a:xfrm>
            <a:off x="4999038" y="5167313"/>
            <a:ext cx="911225" cy="28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Downtown</a:t>
            </a:r>
          </a:p>
        </p:txBody>
      </p:sp>
      <p:sp>
        <p:nvSpPr>
          <p:cNvPr id="12342" name="Text Box 54"/>
          <p:cNvSpPr txBox="1">
            <a:spLocks noChangeArrowheads="1"/>
          </p:cNvSpPr>
          <p:nvPr/>
        </p:nvSpPr>
        <p:spPr bwMode="auto">
          <a:xfrm>
            <a:off x="4727575" y="4699000"/>
            <a:ext cx="908050" cy="28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Hollywood</a:t>
            </a:r>
          </a:p>
        </p:txBody>
      </p:sp>
      <p:sp>
        <p:nvSpPr>
          <p:cNvPr id="12343" name="Text Box 55"/>
          <p:cNvSpPr txBox="1">
            <a:spLocks noChangeArrowheads="1"/>
          </p:cNvSpPr>
          <p:nvPr/>
        </p:nvSpPr>
        <p:spPr bwMode="auto">
          <a:xfrm>
            <a:off x="4140200" y="4660900"/>
            <a:ext cx="696913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1200"/>
              <a:t>Beverly Hills</a:t>
            </a:r>
          </a:p>
        </p:txBody>
      </p:sp>
      <p:sp>
        <p:nvSpPr>
          <p:cNvPr id="12344" name="Text Box 56"/>
          <p:cNvSpPr txBox="1">
            <a:spLocks noChangeArrowheads="1"/>
          </p:cNvSpPr>
          <p:nvPr/>
        </p:nvSpPr>
        <p:spPr bwMode="auto">
          <a:xfrm>
            <a:off x="6081713" y="5757863"/>
            <a:ext cx="947737" cy="28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Disneyland</a:t>
            </a:r>
          </a:p>
        </p:txBody>
      </p:sp>
      <p:sp>
        <p:nvSpPr>
          <p:cNvPr id="12345" name="Text Box 57"/>
          <p:cNvSpPr txBox="1">
            <a:spLocks noChangeArrowheads="1"/>
          </p:cNvSpPr>
          <p:nvPr/>
        </p:nvSpPr>
        <p:spPr bwMode="auto">
          <a:xfrm>
            <a:off x="6264275" y="6667500"/>
            <a:ext cx="468313" cy="28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OC</a:t>
            </a:r>
          </a:p>
        </p:txBody>
      </p:sp>
      <p:sp>
        <p:nvSpPr>
          <p:cNvPr id="12346" name="Text Box 58"/>
          <p:cNvSpPr txBox="1">
            <a:spLocks noChangeArrowheads="1"/>
          </p:cNvSpPr>
          <p:nvPr/>
        </p:nvSpPr>
        <p:spPr bwMode="auto">
          <a:xfrm>
            <a:off x="4249738" y="5222875"/>
            <a:ext cx="703262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1200"/>
              <a:t>Santa Monica</a:t>
            </a:r>
          </a:p>
        </p:txBody>
      </p:sp>
      <p:sp>
        <p:nvSpPr>
          <p:cNvPr id="12347" name="Text Box 59"/>
          <p:cNvSpPr txBox="1">
            <a:spLocks noChangeArrowheads="1"/>
          </p:cNvSpPr>
          <p:nvPr/>
        </p:nvSpPr>
        <p:spPr bwMode="auto">
          <a:xfrm>
            <a:off x="5837238" y="5988050"/>
            <a:ext cx="627062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1200"/>
              <a:t>Santa Ana</a:t>
            </a:r>
          </a:p>
        </p:txBody>
      </p:sp>
      <p:sp>
        <p:nvSpPr>
          <p:cNvPr id="12348" name="Text Box 60"/>
          <p:cNvSpPr txBox="1">
            <a:spLocks noChangeArrowheads="1"/>
          </p:cNvSpPr>
          <p:nvPr/>
        </p:nvSpPr>
        <p:spPr bwMode="auto">
          <a:xfrm>
            <a:off x="4572000" y="6226175"/>
            <a:ext cx="823913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Redondo</a:t>
            </a:r>
          </a:p>
          <a:p>
            <a:pPr algn="ctr"/>
            <a:r>
              <a:rPr lang="en-US" sz="1200"/>
              <a:t>Beach</a:t>
            </a:r>
          </a:p>
        </p:txBody>
      </p:sp>
      <p:sp>
        <p:nvSpPr>
          <p:cNvPr id="12349" name="Text Box 61"/>
          <p:cNvSpPr txBox="1">
            <a:spLocks noChangeArrowheads="1"/>
          </p:cNvSpPr>
          <p:nvPr/>
        </p:nvSpPr>
        <p:spPr bwMode="auto">
          <a:xfrm>
            <a:off x="4900613" y="5784850"/>
            <a:ext cx="887412" cy="28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Inglewood</a:t>
            </a:r>
          </a:p>
        </p:txBody>
      </p:sp>
      <p:sp>
        <p:nvSpPr>
          <p:cNvPr id="12350" name="Text Box 62"/>
          <p:cNvSpPr txBox="1">
            <a:spLocks noChangeArrowheads="1"/>
          </p:cNvSpPr>
          <p:nvPr/>
        </p:nvSpPr>
        <p:spPr bwMode="auto">
          <a:xfrm>
            <a:off x="5951538" y="5300663"/>
            <a:ext cx="814387" cy="290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Anaheim</a:t>
            </a:r>
          </a:p>
        </p:txBody>
      </p:sp>
      <p:sp>
        <p:nvSpPr>
          <p:cNvPr id="12351" name="Text Box 63"/>
          <p:cNvSpPr txBox="1">
            <a:spLocks noChangeArrowheads="1"/>
          </p:cNvSpPr>
          <p:nvPr/>
        </p:nvSpPr>
        <p:spPr bwMode="auto">
          <a:xfrm>
            <a:off x="5580063" y="4630738"/>
            <a:ext cx="873125" cy="28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Pasadena</a:t>
            </a:r>
          </a:p>
        </p:txBody>
      </p:sp>
      <p:sp>
        <p:nvSpPr>
          <p:cNvPr id="12352" name="Line 64"/>
          <p:cNvSpPr>
            <a:spLocks noChangeShapeType="1"/>
          </p:cNvSpPr>
          <p:nvPr/>
        </p:nvSpPr>
        <p:spPr bwMode="auto">
          <a:xfrm flipV="1">
            <a:off x="4132263" y="5119688"/>
            <a:ext cx="177800" cy="1301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2353" name="AutoShape 65"/>
          <p:cNvSpPr>
            <a:spLocks noChangeArrowheads="1"/>
          </p:cNvSpPr>
          <p:nvPr/>
        </p:nvSpPr>
        <p:spPr bwMode="auto">
          <a:xfrm>
            <a:off x="4489450" y="4930775"/>
            <a:ext cx="1463675" cy="931863"/>
          </a:xfrm>
          <a:custGeom>
            <a:avLst/>
            <a:gdLst>
              <a:gd name="T0" fmla="*/ 3857 w 4067"/>
              <a:gd name="T1" fmla="*/ 2130 h 2590"/>
              <a:gd name="T2" fmla="*/ 2637 w 4067"/>
              <a:gd name="T3" fmla="*/ 621 h 2590"/>
              <a:gd name="T4" fmla="*/ 609 w 4067"/>
              <a:gd name="T5" fmla="*/ 331 h 2590"/>
              <a:gd name="T6" fmla="*/ 1264 w 4067"/>
              <a:gd name="T7" fmla="*/ 1569 h 2590"/>
              <a:gd name="T8" fmla="*/ 1190 w 4067"/>
              <a:gd name="T9" fmla="*/ 2589 h 2590"/>
              <a:gd name="T10" fmla="*/ 0 w 4067"/>
              <a:gd name="T11" fmla="*/ 0 h 2590"/>
              <a:gd name="T12" fmla="*/ 4067 w 4067"/>
              <a:gd name="T13" fmla="*/ 2590 h 25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4067" h="2590">
                <a:moveTo>
                  <a:pt x="3857" y="2130"/>
                </a:moveTo>
                <a:cubicBezTo>
                  <a:pt x="4066" y="2319"/>
                  <a:pt x="3055" y="832"/>
                  <a:pt x="2637" y="621"/>
                </a:cubicBezTo>
                <a:cubicBezTo>
                  <a:pt x="2219" y="410"/>
                  <a:pt x="1483" y="0"/>
                  <a:pt x="609" y="331"/>
                </a:cubicBezTo>
                <a:cubicBezTo>
                  <a:pt x="0" y="591"/>
                  <a:pt x="867" y="1493"/>
                  <a:pt x="1264" y="1569"/>
                </a:cubicBezTo>
                <a:cubicBezTo>
                  <a:pt x="1661" y="1645"/>
                  <a:pt x="1190" y="2589"/>
                  <a:pt x="1190" y="2589"/>
                </a:cubicBezTo>
              </a:path>
            </a:pathLst>
          </a:custGeom>
          <a:noFill/>
          <a:ln w="45720">
            <a:solidFill>
              <a:srgbClr val="8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12354" name="Text Box 66"/>
          <p:cNvSpPr txBox="1">
            <a:spLocks noChangeArrowheads="1"/>
          </p:cNvSpPr>
          <p:nvPr/>
        </p:nvSpPr>
        <p:spPr bwMode="auto">
          <a:xfrm>
            <a:off x="7938" y="5810250"/>
            <a:ext cx="4568825" cy="882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>
              <a:spcAft>
                <a:spcPts val="1425"/>
              </a:spcAft>
            </a:pPr>
            <a:r>
              <a:rPr lang="en-US" sz="2200"/>
              <a:t>P=</a:t>
            </a:r>
            <a:r>
              <a:rPr lang="en-US" sz="2200">
                <a:solidFill>
                  <a:srgbClr val="0000FF"/>
                </a:solidFill>
              </a:rPr>
              <a:t>downtown LA</a:t>
            </a:r>
            <a:r>
              <a:rPr lang="en-US" sz="2200"/>
              <a:t>.?*.</a:t>
            </a:r>
            <a:r>
              <a:rPr lang="en-US" sz="2200">
                <a:solidFill>
                  <a:srgbClr val="FF00FF"/>
                </a:solidFill>
              </a:rPr>
              <a:t>@x</a:t>
            </a:r>
            <a:r>
              <a:rPr lang="en-US" sz="2200"/>
              <a:t>.?*.</a:t>
            </a:r>
            <a:r>
              <a:rPr lang="en-US" sz="2200">
                <a:solidFill>
                  <a:srgbClr val="00FF00"/>
                </a:solidFill>
              </a:rPr>
              <a:t>LAX</a:t>
            </a:r>
          </a:p>
          <a:p>
            <a:pPr algn="ctr">
              <a:spcAft>
                <a:spcPts val="1425"/>
              </a:spcAft>
            </a:pPr>
            <a:r>
              <a:rPr lang="en-US" sz="2200"/>
              <a:t>min(</a:t>
            </a:r>
            <a:r>
              <a:rPr lang="en-US" sz="2200" i="1"/>
              <a:t>d</a:t>
            </a:r>
            <a:r>
              <a:rPr lang="en-US" sz="2200"/>
              <a:t>(</a:t>
            </a:r>
            <a:r>
              <a:rPr lang="en-US" sz="2200">
                <a:solidFill>
                  <a:srgbClr val="FF00FF"/>
                </a:solidFill>
              </a:rPr>
              <a:t>@x</a:t>
            </a:r>
            <a:r>
              <a:rPr lang="en-US" sz="2200"/>
              <a:t>,</a:t>
            </a:r>
            <a:r>
              <a:rPr lang="en-US" sz="2200">
                <a:solidFill>
                  <a:srgbClr val="FF0000"/>
                </a:solidFill>
              </a:rPr>
              <a:t>Hollywood</a:t>
            </a:r>
            <a:r>
              <a:rPr lang="en-US" sz="2200"/>
              <a:t>))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31FA38D6-BCEE-46FF-81BE-425E656C6FB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503238" y="346075"/>
            <a:ext cx="9070975" cy="11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4400"/>
              <a:t>Motivation</a:t>
            </a:r>
          </a:p>
        </p:txBody>
      </p:sp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503238" y="1768475"/>
            <a:ext cx="9070975" cy="489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228600" indent="-123825"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 marL="727075" indent="-269875"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/>
              <a:t> Applications cannot handle motion pattern queries in large trajectory databases</a:t>
            </a:r>
          </a:p>
          <a:p>
            <a:pPr lvl="1">
              <a:spcAft>
                <a:spcPts val="1425"/>
              </a:spcAft>
              <a:buFont typeface="Times New Roman" pitchFamily="16" charset="0"/>
              <a:buChar char="–"/>
            </a:pPr>
            <a:r>
              <a:rPr lang="en-US" sz="2400" b="1"/>
              <a:t>Example2:</a:t>
            </a:r>
            <a:r>
              <a:rPr lang="en-US" sz="2400"/>
              <a:t> “find trajectories that started </a:t>
            </a:r>
            <a:r>
              <a:rPr lang="en-US" sz="2400" b="1">
                <a:solidFill>
                  <a:srgbClr val="0000FF"/>
                </a:solidFill>
              </a:rPr>
              <a:t>from some region </a:t>
            </a:r>
            <a:r>
              <a:rPr lang="en-US" sz="2400" b="1">
                <a:solidFill>
                  <a:srgbClr val="008000"/>
                </a:solidFill>
              </a:rPr>
              <a:t>in the morning</a:t>
            </a:r>
            <a:r>
              <a:rPr lang="en-US" sz="2400"/>
              <a:t>, then at some point went to </a:t>
            </a:r>
            <a:r>
              <a:rPr lang="en-US" sz="2400" b="1">
                <a:solidFill>
                  <a:srgbClr val="FF0000"/>
                </a:solidFill>
              </a:rPr>
              <a:t>Disneyland</a:t>
            </a:r>
            <a:r>
              <a:rPr lang="en-US" sz="2400"/>
              <a:t>, and </a:t>
            </a:r>
            <a:r>
              <a:rPr lang="en-US" sz="2400" b="1" i="1">
                <a:solidFill>
                  <a:srgbClr val="FF00FF"/>
                </a:solidFill>
              </a:rPr>
              <a:t>immediately</a:t>
            </a:r>
            <a:r>
              <a:rPr lang="en-US" sz="2400"/>
              <a:t> after they visited the </a:t>
            </a:r>
            <a:r>
              <a:rPr lang="en-US" sz="2400" b="1">
                <a:solidFill>
                  <a:srgbClr val="0000FF"/>
                </a:solidFill>
              </a:rPr>
              <a:t>same region they started from, </a:t>
            </a:r>
            <a:r>
              <a:rPr lang="en-US" sz="2400" b="1">
                <a:solidFill>
                  <a:srgbClr val="00FF00"/>
                </a:solidFill>
              </a:rPr>
              <a:t>different from Santa Ana</a:t>
            </a:r>
            <a:r>
              <a:rPr lang="en-US" sz="2400"/>
              <a:t>”</a:t>
            </a:r>
          </a:p>
        </p:txBody>
      </p:sp>
      <p:sp>
        <p:nvSpPr>
          <p:cNvPr id="13315" name="Line 3"/>
          <p:cNvSpPr>
            <a:spLocks noChangeShapeType="1"/>
          </p:cNvSpPr>
          <p:nvPr/>
        </p:nvSpPr>
        <p:spPr bwMode="auto">
          <a:xfrm>
            <a:off x="4510088" y="6540500"/>
            <a:ext cx="536575" cy="3032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3316" name="Line 4"/>
          <p:cNvSpPr>
            <a:spLocks noChangeShapeType="1"/>
          </p:cNvSpPr>
          <p:nvPr/>
        </p:nvSpPr>
        <p:spPr bwMode="auto">
          <a:xfrm flipV="1">
            <a:off x="5040313" y="6475413"/>
            <a:ext cx="376237" cy="38576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3317" name="Line 5"/>
          <p:cNvSpPr>
            <a:spLocks noChangeShapeType="1"/>
          </p:cNvSpPr>
          <p:nvPr/>
        </p:nvSpPr>
        <p:spPr bwMode="auto">
          <a:xfrm>
            <a:off x="5395913" y="6494463"/>
            <a:ext cx="1036637" cy="80168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 flipV="1">
            <a:off x="4513263" y="6216650"/>
            <a:ext cx="152400" cy="34766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3319" name="Line 7"/>
          <p:cNvSpPr>
            <a:spLocks noChangeShapeType="1"/>
          </p:cNvSpPr>
          <p:nvPr/>
        </p:nvSpPr>
        <p:spPr bwMode="auto">
          <a:xfrm flipH="1" flipV="1">
            <a:off x="4110038" y="5213350"/>
            <a:ext cx="574675" cy="10445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 flipH="1">
            <a:off x="3459163" y="5230813"/>
            <a:ext cx="692150" cy="317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 flipV="1">
            <a:off x="4368800" y="5654675"/>
            <a:ext cx="571500" cy="523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>
            <a:off x="4508500" y="5942013"/>
            <a:ext cx="523875" cy="127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3323" name="Line 11"/>
          <p:cNvSpPr>
            <a:spLocks noChangeShapeType="1"/>
          </p:cNvSpPr>
          <p:nvPr/>
        </p:nvSpPr>
        <p:spPr bwMode="auto">
          <a:xfrm>
            <a:off x="4933950" y="5676900"/>
            <a:ext cx="90488" cy="27463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3324" name="Line 12"/>
          <p:cNvSpPr>
            <a:spLocks noChangeShapeType="1"/>
          </p:cNvSpPr>
          <p:nvPr/>
        </p:nvSpPr>
        <p:spPr bwMode="auto">
          <a:xfrm flipH="1">
            <a:off x="5130800" y="4992688"/>
            <a:ext cx="292100" cy="11906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3325" name="Line 13"/>
          <p:cNvSpPr>
            <a:spLocks noChangeShapeType="1"/>
          </p:cNvSpPr>
          <p:nvPr/>
        </p:nvSpPr>
        <p:spPr bwMode="auto">
          <a:xfrm flipV="1">
            <a:off x="4900613" y="5510213"/>
            <a:ext cx="690562" cy="7778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3326" name="Line 14"/>
          <p:cNvSpPr>
            <a:spLocks noChangeShapeType="1"/>
          </p:cNvSpPr>
          <p:nvPr/>
        </p:nvSpPr>
        <p:spPr bwMode="auto">
          <a:xfrm flipV="1">
            <a:off x="5961063" y="4962525"/>
            <a:ext cx="201612" cy="5191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3327" name="Line 15"/>
          <p:cNvSpPr>
            <a:spLocks noChangeShapeType="1"/>
          </p:cNvSpPr>
          <p:nvPr/>
        </p:nvSpPr>
        <p:spPr bwMode="auto">
          <a:xfrm flipV="1">
            <a:off x="5387975" y="4965700"/>
            <a:ext cx="776288" cy="492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3328" name="Line 16"/>
          <p:cNvSpPr>
            <a:spLocks noChangeShapeType="1"/>
          </p:cNvSpPr>
          <p:nvPr/>
        </p:nvSpPr>
        <p:spPr bwMode="auto">
          <a:xfrm>
            <a:off x="4718050" y="4548188"/>
            <a:ext cx="139700" cy="6540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3329" name="Line 17"/>
          <p:cNvSpPr>
            <a:spLocks noChangeShapeType="1"/>
          </p:cNvSpPr>
          <p:nvPr/>
        </p:nvSpPr>
        <p:spPr bwMode="auto">
          <a:xfrm flipH="1" flipV="1">
            <a:off x="4156075" y="4584700"/>
            <a:ext cx="590550" cy="4286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3330" name="Line 18"/>
          <p:cNvSpPr>
            <a:spLocks noChangeShapeType="1"/>
          </p:cNvSpPr>
          <p:nvPr/>
        </p:nvSpPr>
        <p:spPr bwMode="auto">
          <a:xfrm>
            <a:off x="4171950" y="4598988"/>
            <a:ext cx="34925" cy="4381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3331" name="Line 19"/>
          <p:cNvSpPr>
            <a:spLocks noChangeShapeType="1"/>
          </p:cNvSpPr>
          <p:nvPr/>
        </p:nvSpPr>
        <p:spPr bwMode="auto">
          <a:xfrm>
            <a:off x="4206875" y="5037138"/>
            <a:ext cx="257175" cy="26193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3332" name="Line 20"/>
          <p:cNvSpPr>
            <a:spLocks noChangeShapeType="1"/>
          </p:cNvSpPr>
          <p:nvPr/>
        </p:nvSpPr>
        <p:spPr bwMode="auto">
          <a:xfrm flipV="1">
            <a:off x="4460875" y="5183188"/>
            <a:ext cx="390525" cy="13176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3333" name="Line 21"/>
          <p:cNvSpPr>
            <a:spLocks noChangeShapeType="1"/>
          </p:cNvSpPr>
          <p:nvPr/>
        </p:nvSpPr>
        <p:spPr bwMode="auto">
          <a:xfrm>
            <a:off x="4719638" y="4543425"/>
            <a:ext cx="849312" cy="1587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3334" name="Line 22"/>
          <p:cNvSpPr>
            <a:spLocks noChangeShapeType="1"/>
          </p:cNvSpPr>
          <p:nvPr/>
        </p:nvSpPr>
        <p:spPr bwMode="auto">
          <a:xfrm>
            <a:off x="5564188" y="4702175"/>
            <a:ext cx="14287" cy="28892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3335" name="Line 23"/>
          <p:cNvSpPr>
            <a:spLocks noChangeShapeType="1"/>
          </p:cNvSpPr>
          <p:nvPr/>
        </p:nvSpPr>
        <p:spPr bwMode="auto">
          <a:xfrm flipV="1">
            <a:off x="4852988" y="5084763"/>
            <a:ext cx="307975" cy="13493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3336" name="Line 24"/>
          <p:cNvSpPr>
            <a:spLocks noChangeShapeType="1"/>
          </p:cNvSpPr>
          <p:nvPr/>
        </p:nvSpPr>
        <p:spPr bwMode="auto">
          <a:xfrm>
            <a:off x="5026025" y="5956300"/>
            <a:ext cx="381000" cy="5445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3337" name="Line 25"/>
          <p:cNvSpPr>
            <a:spLocks noChangeShapeType="1"/>
          </p:cNvSpPr>
          <p:nvPr/>
        </p:nvSpPr>
        <p:spPr bwMode="auto">
          <a:xfrm flipV="1">
            <a:off x="5262563" y="6165850"/>
            <a:ext cx="433387" cy="1412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3338" name="Line 26"/>
          <p:cNvSpPr>
            <a:spLocks noChangeShapeType="1"/>
          </p:cNvSpPr>
          <p:nvPr/>
        </p:nvSpPr>
        <p:spPr bwMode="auto">
          <a:xfrm>
            <a:off x="5694363" y="6186488"/>
            <a:ext cx="508000" cy="47783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3339" name="Line 27"/>
          <p:cNvSpPr>
            <a:spLocks noChangeShapeType="1"/>
          </p:cNvSpPr>
          <p:nvPr/>
        </p:nvSpPr>
        <p:spPr bwMode="auto">
          <a:xfrm flipH="1">
            <a:off x="6100763" y="6664325"/>
            <a:ext cx="125412" cy="3873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3340" name="Line 28"/>
          <p:cNvSpPr>
            <a:spLocks noChangeShapeType="1"/>
          </p:cNvSpPr>
          <p:nvPr/>
        </p:nvSpPr>
        <p:spPr bwMode="auto">
          <a:xfrm flipV="1">
            <a:off x="3651250" y="4719638"/>
            <a:ext cx="534988" cy="6191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3341" name="Line 29"/>
          <p:cNvSpPr>
            <a:spLocks noChangeShapeType="1"/>
          </p:cNvSpPr>
          <p:nvPr/>
        </p:nvSpPr>
        <p:spPr bwMode="auto">
          <a:xfrm flipH="1">
            <a:off x="3463925" y="4751388"/>
            <a:ext cx="215900" cy="51593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3342" name="Line 30"/>
          <p:cNvSpPr>
            <a:spLocks noChangeShapeType="1"/>
          </p:cNvSpPr>
          <p:nvPr/>
        </p:nvSpPr>
        <p:spPr bwMode="auto">
          <a:xfrm flipV="1">
            <a:off x="6435725" y="6534150"/>
            <a:ext cx="369888" cy="7858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3343" name="Line 31"/>
          <p:cNvSpPr>
            <a:spLocks noChangeShapeType="1"/>
          </p:cNvSpPr>
          <p:nvPr/>
        </p:nvSpPr>
        <p:spPr bwMode="auto">
          <a:xfrm flipH="1">
            <a:off x="6357938" y="6043613"/>
            <a:ext cx="560387" cy="31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3344" name="Line 32"/>
          <p:cNvSpPr>
            <a:spLocks noChangeShapeType="1"/>
          </p:cNvSpPr>
          <p:nvPr/>
        </p:nvSpPr>
        <p:spPr bwMode="auto">
          <a:xfrm>
            <a:off x="6107113" y="5756275"/>
            <a:ext cx="454025" cy="4857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3345" name="Line 33"/>
          <p:cNvSpPr>
            <a:spLocks noChangeShapeType="1"/>
          </p:cNvSpPr>
          <p:nvPr/>
        </p:nvSpPr>
        <p:spPr bwMode="auto">
          <a:xfrm>
            <a:off x="6100763" y="5753100"/>
            <a:ext cx="765175" cy="127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3346" name="Line 34"/>
          <p:cNvSpPr>
            <a:spLocks noChangeShapeType="1"/>
          </p:cNvSpPr>
          <p:nvPr/>
        </p:nvSpPr>
        <p:spPr bwMode="auto">
          <a:xfrm>
            <a:off x="6869113" y="5764213"/>
            <a:ext cx="26987" cy="27622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3347" name="Text Box 35"/>
          <p:cNvSpPr txBox="1">
            <a:spLocks noChangeArrowheads="1"/>
          </p:cNvSpPr>
          <p:nvPr/>
        </p:nvSpPr>
        <p:spPr bwMode="auto">
          <a:xfrm>
            <a:off x="4479925" y="5683250"/>
            <a:ext cx="487363" cy="28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LAX</a:t>
            </a:r>
          </a:p>
        </p:txBody>
      </p:sp>
      <p:sp>
        <p:nvSpPr>
          <p:cNvPr id="13348" name="Line 36"/>
          <p:cNvSpPr>
            <a:spLocks noChangeShapeType="1"/>
          </p:cNvSpPr>
          <p:nvPr/>
        </p:nvSpPr>
        <p:spPr bwMode="auto">
          <a:xfrm flipH="1">
            <a:off x="5572125" y="5462588"/>
            <a:ext cx="406400" cy="666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3349" name="Line 37"/>
          <p:cNvSpPr>
            <a:spLocks noChangeShapeType="1"/>
          </p:cNvSpPr>
          <p:nvPr/>
        </p:nvSpPr>
        <p:spPr bwMode="auto">
          <a:xfrm>
            <a:off x="4767263" y="5214938"/>
            <a:ext cx="166687" cy="4572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3350" name="Line 38"/>
          <p:cNvSpPr>
            <a:spLocks noChangeShapeType="1"/>
          </p:cNvSpPr>
          <p:nvPr/>
        </p:nvSpPr>
        <p:spPr bwMode="auto">
          <a:xfrm>
            <a:off x="5548313" y="5527675"/>
            <a:ext cx="142875" cy="6667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3351" name="Line 39"/>
          <p:cNvSpPr>
            <a:spLocks noChangeShapeType="1"/>
          </p:cNvSpPr>
          <p:nvPr/>
        </p:nvSpPr>
        <p:spPr bwMode="auto">
          <a:xfrm>
            <a:off x="5961063" y="5457825"/>
            <a:ext cx="139700" cy="2952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3352" name="Line 40"/>
          <p:cNvSpPr>
            <a:spLocks noChangeShapeType="1"/>
          </p:cNvSpPr>
          <p:nvPr/>
        </p:nvSpPr>
        <p:spPr bwMode="auto">
          <a:xfrm flipV="1">
            <a:off x="6203950" y="6221413"/>
            <a:ext cx="355600" cy="4730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3353" name="Line 41"/>
          <p:cNvSpPr>
            <a:spLocks noChangeShapeType="1"/>
          </p:cNvSpPr>
          <p:nvPr/>
        </p:nvSpPr>
        <p:spPr bwMode="auto">
          <a:xfrm flipH="1" flipV="1">
            <a:off x="6540500" y="6223000"/>
            <a:ext cx="288925" cy="34766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3354" name="Line 42"/>
          <p:cNvSpPr>
            <a:spLocks noChangeShapeType="1"/>
          </p:cNvSpPr>
          <p:nvPr/>
        </p:nvSpPr>
        <p:spPr bwMode="auto">
          <a:xfrm>
            <a:off x="6473825" y="4862513"/>
            <a:ext cx="293688" cy="8953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3355" name="Line 43"/>
          <p:cNvSpPr>
            <a:spLocks noChangeShapeType="1"/>
          </p:cNvSpPr>
          <p:nvPr/>
        </p:nvSpPr>
        <p:spPr bwMode="auto">
          <a:xfrm flipH="1">
            <a:off x="6134100" y="4862513"/>
            <a:ext cx="358775" cy="1270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3356" name="Line 44"/>
          <p:cNvSpPr>
            <a:spLocks noChangeShapeType="1"/>
          </p:cNvSpPr>
          <p:nvPr/>
        </p:nvSpPr>
        <p:spPr bwMode="auto">
          <a:xfrm flipV="1">
            <a:off x="5564188" y="4391025"/>
            <a:ext cx="889000" cy="3302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3357" name="Line 45"/>
          <p:cNvSpPr>
            <a:spLocks noChangeShapeType="1"/>
          </p:cNvSpPr>
          <p:nvPr/>
        </p:nvSpPr>
        <p:spPr bwMode="auto">
          <a:xfrm flipH="1" flipV="1">
            <a:off x="6435725" y="4391025"/>
            <a:ext cx="57150" cy="49053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3358" name="Text Box 46"/>
          <p:cNvSpPr txBox="1">
            <a:spLocks noChangeArrowheads="1"/>
          </p:cNvSpPr>
          <p:nvPr/>
        </p:nvSpPr>
        <p:spPr bwMode="auto">
          <a:xfrm>
            <a:off x="5508625" y="6310313"/>
            <a:ext cx="628650" cy="471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1200"/>
              <a:t>Long  Beach</a:t>
            </a:r>
          </a:p>
        </p:txBody>
      </p:sp>
      <p:sp>
        <p:nvSpPr>
          <p:cNvPr id="13359" name="Text Box 47"/>
          <p:cNvSpPr txBox="1">
            <a:spLocks noChangeArrowheads="1"/>
          </p:cNvSpPr>
          <p:nvPr/>
        </p:nvSpPr>
        <p:spPr bwMode="auto">
          <a:xfrm>
            <a:off x="3570288" y="4843463"/>
            <a:ext cx="649287" cy="28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Malibu</a:t>
            </a:r>
          </a:p>
        </p:txBody>
      </p:sp>
      <p:sp>
        <p:nvSpPr>
          <p:cNvPr id="13360" name="Text Box 48"/>
          <p:cNvSpPr txBox="1">
            <a:spLocks noChangeArrowheads="1"/>
          </p:cNvSpPr>
          <p:nvPr/>
        </p:nvSpPr>
        <p:spPr bwMode="auto">
          <a:xfrm>
            <a:off x="4999038" y="5167313"/>
            <a:ext cx="911225" cy="28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Downtown</a:t>
            </a:r>
          </a:p>
        </p:txBody>
      </p:sp>
      <p:sp>
        <p:nvSpPr>
          <p:cNvPr id="13361" name="Text Box 49"/>
          <p:cNvSpPr txBox="1">
            <a:spLocks noChangeArrowheads="1"/>
          </p:cNvSpPr>
          <p:nvPr/>
        </p:nvSpPr>
        <p:spPr bwMode="auto">
          <a:xfrm>
            <a:off x="4727575" y="4699000"/>
            <a:ext cx="908050" cy="28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Hollywood</a:t>
            </a:r>
          </a:p>
        </p:txBody>
      </p:sp>
      <p:sp>
        <p:nvSpPr>
          <p:cNvPr id="13362" name="Text Box 50"/>
          <p:cNvSpPr txBox="1">
            <a:spLocks noChangeArrowheads="1"/>
          </p:cNvSpPr>
          <p:nvPr/>
        </p:nvSpPr>
        <p:spPr bwMode="auto">
          <a:xfrm>
            <a:off x="4140200" y="4660900"/>
            <a:ext cx="696913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1200"/>
              <a:t>Beverly Hills</a:t>
            </a:r>
          </a:p>
        </p:txBody>
      </p:sp>
      <p:sp>
        <p:nvSpPr>
          <p:cNvPr id="13363" name="Text Box 51"/>
          <p:cNvSpPr txBox="1">
            <a:spLocks noChangeArrowheads="1"/>
          </p:cNvSpPr>
          <p:nvPr/>
        </p:nvSpPr>
        <p:spPr bwMode="auto">
          <a:xfrm>
            <a:off x="6264275" y="6667500"/>
            <a:ext cx="468313" cy="28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OC</a:t>
            </a:r>
          </a:p>
        </p:txBody>
      </p:sp>
      <p:sp>
        <p:nvSpPr>
          <p:cNvPr id="13364" name="Text Box 52"/>
          <p:cNvSpPr txBox="1">
            <a:spLocks noChangeArrowheads="1"/>
          </p:cNvSpPr>
          <p:nvPr/>
        </p:nvSpPr>
        <p:spPr bwMode="auto">
          <a:xfrm>
            <a:off x="4249738" y="5222875"/>
            <a:ext cx="703262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1200"/>
              <a:t>Santa Monica</a:t>
            </a:r>
          </a:p>
        </p:txBody>
      </p:sp>
      <p:sp>
        <p:nvSpPr>
          <p:cNvPr id="13365" name="Text Box 53"/>
          <p:cNvSpPr txBox="1">
            <a:spLocks noChangeArrowheads="1"/>
          </p:cNvSpPr>
          <p:nvPr/>
        </p:nvSpPr>
        <p:spPr bwMode="auto">
          <a:xfrm>
            <a:off x="5837238" y="5988050"/>
            <a:ext cx="627062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1200"/>
              <a:t>Santa Ana</a:t>
            </a:r>
          </a:p>
        </p:txBody>
      </p:sp>
      <p:sp>
        <p:nvSpPr>
          <p:cNvPr id="13366" name="Text Box 54"/>
          <p:cNvSpPr txBox="1">
            <a:spLocks noChangeArrowheads="1"/>
          </p:cNvSpPr>
          <p:nvPr/>
        </p:nvSpPr>
        <p:spPr bwMode="auto">
          <a:xfrm>
            <a:off x="4572000" y="6226175"/>
            <a:ext cx="823913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Redondo</a:t>
            </a:r>
          </a:p>
          <a:p>
            <a:pPr algn="ctr"/>
            <a:r>
              <a:rPr lang="en-US" sz="1200"/>
              <a:t>Beach</a:t>
            </a:r>
          </a:p>
        </p:txBody>
      </p:sp>
      <p:sp>
        <p:nvSpPr>
          <p:cNvPr id="13367" name="Text Box 55"/>
          <p:cNvSpPr txBox="1">
            <a:spLocks noChangeArrowheads="1"/>
          </p:cNvSpPr>
          <p:nvPr/>
        </p:nvSpPr>
        <p:spPr bwMode="auto">
          <a:xfrm>
            <a:off x="4900613" y="5784850"/>
            <a:ext cx="887412" cy="28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Inglewood</a:t>
            </a:r>
          </a:p>
        </p:txBody>
      </p:sp>
      <p:sp>
        <p:nvSpPr>
          <p:cNvPr id="13368" name="Text Box 56"/>
          <p:cNvSpPr txBox="1">
            <a:spLocks noChangeArrowheads="1"/>
          </p:cNvSpPr>
          <p:nvPr/>
        </p:nvSpPr>
        <p:spPr bwMode="auto">
          <a:xfrm>
            <a:off x="5951538" y="5300663"/>
            <a:ext cx="814387" cy="290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Anaheim</a:t>
            </a:r>
          </a:p>
        </p:txBody>
      </p:sp>
      <p:sp>
        <p:nvSpPr>
          <p:cNvPr id="13369" name="Text Box 57"/>
          <p:cNvSpPr txBox="1">
            <a:spLocks noChangeArrowheads="1"/>
          </p:cNvSpPr>
          <p:nvPr/>
        </p:nvSpPr>
        <p:spPr bwMode="auto">
          <a:xfrm>
            <a:off x="5580063" y="4630738"/>
            <a:ext cx="873125" cy="28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Pasadena</a:t>
            </a:r>
          </a:p>
        </p:txBody>
      </p:sp>
      <p:sp>
        <p:nvSpPr>
          <p:cNvPr id="13370" name="Line 58"/>
          <p:cNvSpPr>
            <a:spLocks noChangeShapeType="1"/>
          </p:cNvSpPr>
          <p:nvPr/>
        </p:nvSpPr>
        <p:spPr bwMode="auto">
          <a:xfrm flipV="1">
            <a:off x="4132263" y="5119688"/>
            <a:ext cx="177800" cy="1301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3371" name="Text Box 59"/>
          <p:cNvSpPr txBox="1">
            <a:spLocks noChangeArrowheads="1"/>
          </p:cNvSpPr>
          <p:nvPr/>
        </p:nvSpPr>
        <p:spPr bwMode="auto">
          <a:xfrm>
            <a:off x="6081713" y="5757863"/>
            <a:ext cx="947737" cy="28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Disneyland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31FA38D6-BCEE-46FF-81BE-425E656C6FB2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AutoShape 1"/>
          <p:cNvSpPr>
            <a:spLocks noChangeArrowheads="1"/>
          </p:cNvSpPr>
          <p:nvPr/>
        </p:nvSpPr>
        <p:spPr bwMode="auto">
          <a:xfrm>
            <a:off x="5549900" y="5462588"/>
            <a:ext cx="1009650" cy="1203325"/>
          </a:xfrm>
          <a:custGeom>
            <a:avLst/>
            <a:gdLst>
              <a:gd name="T0" fmla="*/ 1140 w 2805"/>
              <a:gd name="T1" fmla="*/ 0 h 3344"/>
              <a:gd name="T2" fmla="*/ 1522 w 2805"/>
              <a:gd name="T3" fmla="*/ 800 h 3344"/>
              <a:gd name="T4" fmla="*/ 2804 w 2805"/>
              <a:gd name="T5" fmla="*/ 2160 h 3344"/>
              <a:gd name="T6" fmla="*/ 1841 w 2805"/>
              <a:gd name="T7" fmla="*/ 3343 h 3344"/>
              <a:gd name="T8" fmla="*/ 386 w 2805"/>
              <a:gd name="T9" fmla="*/ 2023 h 3344"/>
              <a:gd name="T10" fmla="*/ 0 w 2805"/>
              <a:gd name="T11" fmla="*/ 184 h 3344"/>
              <a:gd name="T12" fmla="*/ 1140 w 2805"/>
              <a:gd name="T13" fmla="*/ 0 h 3344"/>
              <a:gd name="T14" fmla="*/ 0 w 2805"/>
              <a:gd name="T15" fmla="*/ 0 h 3344"/>
              <a:gd name="T16" fmla="*/ 2805 w 2805"/>
              <a:gd name="T17" fmla="*/ 3344 h 33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T14" t="T15" r="T16" b="T17"/>
            <a:pathLst>
              <a:path w="2805" h="3344">
                <a:moveTo>
                  <a:pt x="1140" y="0"/>
                </a:moveTo>
                <a:lnTo>
                  <a:pt x="1522" y="800"/>
                </a:lnTo>
                <a:lnTo>
                  <a:pt x="2804" y="2160"/>
                </a:lnTo>
                <a:lnTo>
                  <a:pt x="1841" y="3343"/>
                </a:lnTo>
                <a:lnTo>
                  <a:pt x="386" y="2023"/>
                </a:lnTo>
                <a:lnTo>
                  <a:pt x="0" y="184"/>
                </a:lnTo>
                <a:lnTo>
                  <a:pt x="1140" y="0"/>
                </a:lnTo>
              </a:path>
            </a:pathLst>
          </a:custGeom>
          <a:solidFill>
            <a:srgbClr val="00FF00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14338" name="AutoShape 2"/>
          <p:cNvSpPr>
            <a:spLocks noChangeArrowheads="1"/>
          </p:cNvSpPr>
          <p:nvPr/>
        </p:nvSpPr>
        <p:spPr bwMode="auto">
          <a:xfrm>
            <a:off x="6107113" y="5751513"/>
            <a:ext cx="787400" cy="295275"/>
          </a:xfrm>
          <a:custGeom>
            <a:avLst/>
            <a:gdLst>
              <a:gd name="T0" fmla="*/ 0 w 2189"/>
              <a:gd name="T1" fmla="*/ 0 h 819"/>
              <a:gd name="T2" fmla="*/ 2117 w 2189"/>
              <a:gd name="T3" fmla="*/ 41 h 819"/>
              <a:gd name="T4" fmla="*/ 2188 w 2189"/>
              <a:gd name="T5" fmla="*/ 815 h 819"/>
              <a:gd name="T6" fmla="*/ 748 w 2189"/>
              <a:gd name="T7" fmla="*/ 818 h 819"/>
              <a:gd name="T8" fmla="*/ 0 w 2189"/>
              <a:gd name="T9" fmla="*/ 0 h 819"/>
              <a:gd name="T10" fmla="*/ 0 w 2189"/>
              <a:gd name="T11" fmla="*/ 0 h 819"/>
              <a:gd name="T12" fmla="*/ 2189 w 2189"/>
              <a:gd name="T13" fmla="*/ 819 h 8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189" h="819">
                <a:moveTo>
                  <a:pt x="0" y="0"/>
                </a:moveTo>
                <a:lnTo>
                  <a:pt x="2117" y="41"/>
                </a:lnTo>
                <a:lnTo>
                  <a:pt x="2188" y="815"/>
                </a:lnTo>
                <a:lnTo>
                  <a:pt x="748" y="818"/>
                </a:lnTo>
                <a:lnTo>
                  <a:pt x="0" y="0"/>
                </a:lnTo>
              </a:path>
            </a:pathLst>
          </a:custGeom>
          <a:solidFill>
            <a:srgbClr val="FF0000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503238" y="346075"/>
            <a:ext cx="9070975" cy="11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4400"/>
              <a:t>Motivation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503238" y="1768475"/>
            <a:ext cx="9070975" cy="489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228600" indent="-123825"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 marL="727075" indent="-269875"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/>
              <a:t> Applications cannot handle motion pattern queries in large trajectory databases</a:t>
            </a:r>
          </a:p>
          <a:p>
            <a:pPr lvl="1">
              <a:spcAft>
                <a:spcPts val="1425"/>
              </a:spcAft>
              <a:buFont typeface="Times New Roman" pitchFamily="16" charset="0"/>
              <a:buChar char="–"/>
            </a:pPr>
            <a:r>
              <a:rPr lang="en-US" sz="2400" b="1"/>
              <a:t>Example2:</a:t>
            </a:r>
            <a:r>
              <a:rPr lang="en-US" sz="2400"/>
              <a:t> “find trajectories that started </a:t>
            </a:r>
            <a:r>
              <a:rPr lang="en-US" sz="2400" b="1">
                <a:solidFill>
                  <a:srgbClr val="0000FF"/>
                </a:solidFill>
              </a:rPr>
              <a:t>from some region </a:t>
            </a:r>
            <a:r>
              <a:rPr lang="en-US" sz="2400" b="1">
                <a:solidFill>
                  <a:srgbClr val="008000"/>
                </a:solidFill>
              </a:rPr>
              <a:t>in the morning</a:t>
            </a:r>
            <a:r>
              <a:rPr lang="en-US" sz="2400"/>
              <a:t>, then at some point went to </a:t>
            </a:r>
            <a:r>
              <a:rPr lang="en-US" sz="2400" b="1">
                <a:solidFill>
                  <a:srgbClr val="FF0000"/>
                </a:solidFill>
              </a:rPr>
              <a:t>Disneyland</a:t>
            </a:r>
            <a:r>
              <a:rPr lang="en-US" sz="2400"/>
              <a:t>, and </a:t>
            </a:r>
            <a:r>
              <a:rPr lang="en-US" sz="2400" b="1" i="1">
                <a:solidFill>
                  <a:srgbClr val="FF00FF"/>
                </a:solidFill>
              </a:rPr>
              <a:t>immediately</a:t>
            </a:r>
            <a:r>
              <a:rPr lang="en-US" sz="2400"/>
              <a:t> after they visited the </a:t>
            </a:r>
            <a:r>
              <a:rPr lang="en-US" sz="2400" b="1">
                <a:solidFill>
                  <a:srgbClr val="0000FF"/>
                </a:solidFill>
              </a:rPr>
              <a:t>same region they started from, </a:t>
            </a:r>
            <a:r>
              <a:rPr lang="en-US" sz="2400" b="1">
                <a:solidFill>
                  <a:srgbClr val="00FF00"/>
                </a:solidFill>
              </a:rPr>
              <a:t>different from Santa Ana</a:t>
            </a:r>
            <a:r>
              <a:rPr lang="en-US" sz="2400"/>
              <a:t>”</a:t>
            </a:r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>
            <a:off x="4510088" y="6540500"/>
            <a:ext cx="536575" cy="3032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4342" name="Line 6"/>
          <p:cNvSpPr>
            <a:spLocks noChangeShapeType="1"/>
          </p:cNvSpPr>
          <p:nvPr/>
        </p:nvSpPr>
        <p:spPr bwMode="auto">
          <a:xfrm flipV="1">
            <a:off x="5040313" y="6475413"/>
            <a:ext cx="376237" cy="38576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4343" name="Line 7"/>
          <p:cNvSpPr>
            <a:spLocks noChangeShapeType="1"/>
          </p:cNvSpPr>
          <p:nvPr/>
        </p:nvSpPr>
        <p:spPr bwMode="auto">
          <a:xfrm>
            <a:off x="5395913" y="6494463"/>
            <a:ext cx="1036637" cy="80168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 flipV="1">
            <a:off x="4513263" y="6216650"/>
            <a:ext cx="152400" cy="34766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4345" name="Line 9"/>
          <p:cNvSpPr>
            <a:spLocks noChangeShapeType="1"/>
          </p:cNvSpPr>
          <p:nvPr/>
        </p:nvSpPr>
        <p:spPr bwMode="auto">
          <a:xfrm flipH="1" flipV="1">
            <a:off x="4110038" y="5213350"/>
            <a:ext cx="574675" cy="10445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4346" name="Line 10"/>
          <p:cNvSpPr>
            <a:spLocks noChangeShapeType="1"/>
          </p:cNvSpPr>
          <p:nvPr/>
        </p:nvSpPr>
        <p:spPr bwMode="auto">
          <a:xfrm flipH="1">
            <a:off x="3459163" y="5230813"/>
            <a:ext cx="692150" cy="317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4347" name="Line 11"/>
          <p:cNvSpPr>
            <a:spLocks noChangeShapeType="1"/>
          </p:cNvSpPr>
          <p:nvPr/>
        </p:nvSpPr>
        <p:spPr bwMode="auto">
          <a:xfrm flipV="1">
            <a:off x="4368800" y="5654675"/>
            <a:ext cx="571500" cy="523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4348" name="Line 12"/>
          <p:cNvSpPr>
            <a:spLocks noChangeShapeType="1"/>
          </p:cNvSpPr>
          <p:nvPr/>
        </p:nvSpPr>
        <p:spPr bwMode="auto">
          <a:xfrm>
            <a:off x="4508500" y="5942013"/>
            <a:ext cx="523875" cy="127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4349" name="Line 13"/>
          <p:cNvSpPr>
            <a:spLocks noChangeShapeType="1"/>
          </p:cNvSpPr>
          <p:nvPr/>
        </p:nvSpPr>
        <p:spPr bwMode="auto">
          <a:xfrm>
            <a:off x="4933950" y="5676900"/>
            <a:ext cx="90488" cy="27463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4350" name="Line 14"/>
          <p:cNvSpPr>
            <a:spLocks noChangeShapeType="1"/>
          </p:cNvSpPr>
          <p:nvPr/>
        </p:nvSpPr>
        <p:spPr bwMode="auto">
          <a:xfrm flipH="1">
            <a:off x="5130800" y="4992688"/>
            <a:ext cx="292100" cy="11906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 flipV="1">
            <a:off x="4900613" y="5510213"/>
            <a:ext cx="690562" cy="7778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5961063" y="4962525"/>
            <a:ext cx="201612" cy="5191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5387975" y="4965700"/>
            <a:ext cx="776288" cy="492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>
            <a:off x="4718050" y="4548188"/>
            <a:ext cx="139700" cy="6540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4355" name="Line 19"/>
          <p:cNvSpPr>
            <a:spLocks noChangeShapeType="1"/>
          </p:cNvSpPr>
          <p:nvPr/>
        </p:nvSpPr>
        <p:spPr bwMode="auto">
          <a:xfrm flipH="1" flipV="1">
            <a:off x="4156075" y="4584700"/>
            <a:ext cx="590550" cy="4286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4356" name="Line 20"/>
          <p:cNvSpPr>
            <a:spLocks noChangeShapeType="1"/>
          </p:cNvSpPr>
          <p:nvPr/>
        </p:nvSpPr>
        <p:spPr bwMode="auto">
          <a:xfrm>
            <a:off x="4171950" y="4598988"/>
            <a:ext cx="34925" cy="4381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4357" name="Line 21"/>
          <p:cNvSpPr>
            <a:spLocks noChangeShapeType="1"/>
          </p:cNvSpPr>
          <p:nvPr/>
        </p:nvSpPr>
        <p:spPr bwMode="auto">
          <a:xfrm>
            <a:off x="4206875" y="5037138"/>
            <a:ext cx="257175" cy="26193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4358" name="Line 22"/>
          <p:cNvSpPr>
            <a:spLocks noChangeShapeType="1"/>
          </p:cNvSpPr>
          <p:nvPr/>
        </p:nvSpPr>
        <p:spPr bwMode="auto">
          <a:xfrm flipV="1">
            <a:off x="4460875" y="5183188"/>
            <a:ext cx="390525" cy="13176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4359" name="Line 23"/>
          <p:cNvSpPr>
            <a:spLocks noChangeShapeType="1"/>
          </p:cNvSpPr>
          <p:nvPr/>
        </p:nvSpPr>
        <p:spPr bwMode="auto">
          <a:xfrm>
            <a:off x="4719638" y="4543425"/>
            <a:ext cx="849312" cy="1587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4360" name="Line 24"/>
          <p:cNvSpPr>
            <a:spLocks noChangeShapeType="1"/>
          </p:cNvSpPr>
          <p:nvPr/>
        </p:nvSpPr>
        <p:spPr bwMode="auto">
          <a:xfrm>
            <a:off x="5564188" y="4702175"/>
            <a:ext cx="14287" cy="28892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4361" name="Line 25"/>
          <p:cNvSpPr>
            <a:spLocks noChangeShapeType="1"/>
          </p:cNvSpPr>
          <p:nvPr/>
        </p:nvSpPr>
        <p:spPr bwMode="auto">
          <a:xfrm flipV="1">
            <a:off x="4852988" y="5084763"/>
            <a:ext cx="307975" cy="13493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4362" name="Line 26"/>
          <p:cNvSpPr>
            <a:spLocks noChangeShapeType="1"/>
          </p:cNvSpPr>
          <p:nvPr/>
        </p:nvSpPr>
        <p:spPr bwMode="auto">
          <a:xfrm>
            <a:off x="5026025" y="5956300"/>
            <a:ext cx="381000" cy="5445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4363" name="Line 27"/>
          <p:cNvSpPr>
            <a:spLocks noChangeShapeType="1"/>
          </p:cNvSpPr>
          <p:nvPr/>
        </p:nvSpPr>
        <p:spPr bwMode="auto">
          <a:xfrm flipV="1">
            <a:off x="5262563" y="6165850"/>
            <a:ext cx="433387" cy="1412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4364" name="Line 28"/>
          <p:cNvSpPr>
            <a:spLocks noChangeShapeType="1"/>
          </p:cNvSpPr>
          <p:nvPr/>
        </p:nvSpPr>
        <p:spPr bwMode="auto">
          <a:xfrm>
            <a:off x="5694363" y="6186488"/>
            <a:ext cx="508000" cy="47783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4365" name="Line 29"/>
          <p:cNvSpPr>
            <a:spLocks noChangeShapeType="1"/>
          </p:cNvSpPr>
          <p:nvPr/>
        </p:nvSpPr>
        <p:spPr bwMode="auto">
          <a:xfrm flipH="1">
            <a:off x="6100763" y="6664325"/>
            <a:ext cx="125412" cy="3873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4366" name="Line 30"/>
          <p:cNvSpPr>
            <a:spLocks noChangeShapeType="1"/>
          </p:cNvSpPr>
          <p:nvPr/>
        </p:nvSpPr>
        <p:spPr bwMode="auto">
          <a:xfrm flipV="1">
            <a:off x="3651250" y="4719638"/>
            <a:ext cx="534988" cy="6191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4367" name="Line 31"/>
          <p:cNvSpPr>
            <a:spLocks noChangeShapeType="1"/>
          </p:cNvSpPr>
          <p:nvPr/>
        </p:nvSpPr>
        <p:spPr bwMode="auto">
          <a:xfrm flipH="1">
            <a:off x="3463925" y="4751388"/>
            <a:ext cx="215900" cy="51593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4368" name="Line 32"/>
          <p:cNvSpPr>
            <a:spLocks noChangeShapeType="1"/>
          </p:cNvSpPr>
          <p:nvPr/>
        </p:nvSpPr>
        <p:spPr bwMode="auto">
          <a:xfrm flipV="1">
            <a:off x="6435725" y="6534150"/>
            <a:ext cx="369888" cy="7858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4369" name="Line 33"/>
          <p:cNvSpPr>
            <a:spLocks noChangeShapeType="1"/>
          </p:cNvSpPr>
          <p:nvPr/>
        </p:nvSpPr>
        <p:spPr bwMode="auto">
          <a:xfrm flipH="1">
            <a:off x="6357938" y="6043613"/>
            <a:ext cx="560387" cy="31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4370" name="Line 34"/>
          <p:cNvSpPr>
            <a:spLocks noChangeShapeType="1"/>
          </p:cNvSpPr>
          <p:nvPr/>
        </p:nvSpPr>
        <p:spPr bwMode="auto">
          <a:xfrm>
            <a:off x="6107113" y="5756275"/>
            <a:ext cx="454025" cy="4857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4371" name="Line 35"/>
          <p:cNvSpPr>
            <a:spLocks noChangeShapeType="1"/>
          </p:cNvSpPr>
          <p:nvPr/>
        </p:nvSpPr>
        <p:spPr bwMode="auto">
          <a:xfrm>
            <a:off x="6100763" y="5753100"/>
            <a:ext cx="765175" cy="127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4372" name="Line 36"/>
          <p:cNvSpPr>
            <a:spLocks noChangeShapeType="1"/>
          </p:cNvSpPr>
          <p:nvPr/>
        </p:nvSpPr>
        <p:spPr bwMode="auto">
          <a:xfrm>
            <a:off x="6869113" y="5764213"/>
            <a:ext cx="26987" cy="27622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4479925" y="5683250"/>
            <a:ext cx="487363" cy="28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LAX</a:t>
            </a:r>
          </a:p>
        </p:txBody>
      </p:sp>
      <p:sp>
        <p:nvSpPr>
          <p:cNvPr id="14374" name="Line 38"/>
          <p:cNvSpPr>
            <a:spLocks noChangeShapeType="1"/>
          </p:cNvSpPr>
          <p:nvPr/>
        </p:nvSpPr>
        <p:spPr bwMode="auto">
          <a:xfrm flipH="1">
            <a:off x="5572125" y="5462588"/>
            <a:ext cx="406400" cy="666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4375" name="Line 39"/>
          <p:cNvSpPr>
            <a:spLocks noChangeShapeType="1"/>
          </p:cNvSpPr>
          <p:nvPr/>
        </p:nvSpPr>
        <p:spPr bwMode="auto">
          <a:xfrm>
            <a:off x="4767263" y="5214938"/>
            <a:ext cx="166687" cy="4572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4376" name="Line 40"/>
          <p:cNvSpPr>
            <a:spLocks noChangeShapeType="1"/>
          </p:cNvSpPr>
          <p:nvPr/>
        </p:nvSpPr>
        <p:spPr bwMode="auto">
          <a:xfrm>
            <a:off x="5548313" y="5527675"/>
            <a:ext cx="142875" cy="6667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4377" name="Line 41"/>
          <p:cNvSpPr>
            <a:spLocks noChangeShapeType="1"/>
          </p:cNvSpPr>
          <p:nvPr/>
        </p:nvSpPr>
        <p:spPr bwMode="auto">
          <a:xfrm>
            <a:off x="5961063" y="5457825"/>
            <a:ext cx="139700" cy="2952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4378" name="Line 42"/>
          <p:cNvSpPr>
            <a:spLocks noChangeShapeType="1"/>
          </p:cNvSpPr>
          <p:nvPr/>
        </p:nvSpPr>
        <p:spPr bwMode="auto">
          <a:xfrm flipV="1">
            <a:off x="6203950" y="6221413"/>
            <a:ext cx="355600" cy="4730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4379" name="Line 43"/>
          <p:cNvSpPr>
            <a:spLocks noChangeShapeType="1"/>
          </p:cNvSpPr>
          <p:nvPr/>
        </p:nvSpPr>
        <p:spPr bwMode="auto">
          <a:xfrm flipH="1" flipV="1">
            <a:off x="6540500" y="6223000"/>
            <a:ext cx="288925" cy="34766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4380" name="Line 44"/>
          <p:cNvSpPr>
            <a:spLocks noChangeShapeType="1"/>
          </p:cNvSpPr>
          <p:nvPr/>
        </p:nvSpPr>
        <p:spPr bwMode="auto">
          <a:xfrm>
            <a:off x="6473825" y="4862513"/>
            <a:ext cx="293688" cy="8953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4381" name="Line 45"/>
          <p:cNvSpPr>
            <a:spLocks noChangeShapeType="1"/>
          </p:cNvSpPr>
          <p:nvPr/>
        </p:nvSpPr>
        <p:spPr bwMode="auto">
          <a:xfrm flipH="1">
            <a:off x="6134100" y="4862513"/>
            <a:ext cx="358775" cy="1270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4382" name="Line 46"/>
          <p:cNvSpPr>
            <a:spLocks noChangeShapeType="1"/>
          </p:cNvSpPr>
          <p:nvPr/>
        </p:nvSpPr>
        <p:spPr bwMode="auto">
          <a:xfrm flipV="1">
            <a:off x="5564188" y="4391025"/>
            <a:ext cx="889000" cy="3302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4383" name="Line 47"/>
          <p:cNvSpPr>
            <a:spLocks noChangeShapeType="1"/>
          </p:cNvSpPr>
          <p:nvPr/>
        </p:nvSpPr>
        <p:spPr bwMode="auto">
          <a:xfrm flipH="1" flipV="1">
            <a:off x="6435725" y="4391025"/>
            <a:ext cx="57150" cy="49053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4384" name="Text Box 48"/>
          <p:cNvSpPr txBox="1">
            <a:spLocks noChangeArrowheads="1"/>
          </p:cNvSpPr>
          <p:nvPr/>
        </p:nvSpPr>
        <p:spPr bwMode="auto">
          <a:xfrm>
            <a:off x="5508625" y="6310313"/>
            <a:ext cx="628650" cy="471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1200"/>
              <a:t>Long  Beach</a:t>
            </a:r>
          </a:p>
        </p:txBody>
      </p:sp>
      <p:sp>
        <p:nvSpPr>
          <p:cNvPr id="14385" name="Text Box 49"/>
          <p:cNvSpPr txBox="1">
            <a:spLocks noChangeArrowheads="1"/>
          </p:cNvSpPr>
          <p:nvPr/>
        </p:nvSpPr>
        <p:spPr bwMode="auto">
          <a:xfrm>
            <a:off x="3570288" y="4843463"/>
            <a:ext cx="649287" cy="28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Malibu</a:t>
            </a:r>
          </a:p>
        </p:txBody>
      </p:sp>
      <p:sp>
        <p:nvSpPr>
          <p:cNvPr id="14386" name="Text Box 50"/>
          <p:cNvSpPr txBox="1">
            <a:spLocks noChangeArrowheads="1"/>
          </p:cNvSpPr>
          <p:nvPr/>
        </p:nvSpPr>
        <p:spPr bwMode="auto">
          <a:xfrm>
            <a:off x="4999038" y="5167313"/>
            <a:ext cx="911225" cy="28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Downtown</a:t>
            </a:r>
          </a:p>
        </p:txBody>
      </p:sp>
      <p:sp>
        <p:nvSpPr>
          <p:cNvPr id="14387" name="Text Box 51"/>
          <p:cNvSpPr txBox="1">
            <a:spLocks noChangeArrowheads="1"/>
          </p:cNvSpPr>
          <p:nvPr/>
        </p:nvSpPr>
        <p:spPr bwMode="auto">
          <a:xfrm>
            <a:off x="4727575" y="4699000"/>
            <a:ext cx="908050" cy="28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Hollywood</a:t>
            </a:r>
          </a:p>
        </p:txBody>
      </p:sp>
      <p:sp>
        <p:nvSpPr>
          <p:cNvPr id="14388" name="Text Box 52"/>
          <p:cNvSpPr txBox="1">
            <a:spLocks noChangeArrowheads="1"/>
          </p:cNvSpPr>
          <p:nvPr/>
        </p:nvSpPr>
        <p:spPr bwMode="auto">
          <a:xfrm>
            <a:off x="4140200" y="4660900"/>
            <a:ext cx="696913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1200"/>
              <a:t>Beverly Hills</a:t>
            </a:r>
          </a:p>
        </p:txBody>
      </p:sp>
      <p:sp>
        <p:nvSpPr>
          <p:cNvPr id="14389" name="Text Box 53"/>
          <p:cNvSpPr txBox="1">
            <a:spLocks noChangeArrowheads="1"/>
          </p:cNvSpPr>
          <p:nvPr/>
        </p:nvSpPr>
        <p:spPr bwMode="auto">
          <a:xfrm>
            <a:off x="6081713" y="5757863"/>
            <a:ext cx="947737" cy="28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Disneyland</a:t>
            </a:r>
          </a:p>
        </p:txBody>
      </p:sp>
      <p:sp>
        <p:nvSpPr>
          <p:cNvPr id="14390" name="Text Box 54"/>
          <p:cNvSpPr txBox="1">
            <a:spLocks noChangeArrowheads="1"/>
          </p:cNvSpPr>
          <p:nvPr/>
        </p:nvSpPr>
        <p:spPr bwMode="auto">
          <a:xfrm>
            <a:off x="6264275" y="6667500"/>
            <a:ext cx="468313" cy="28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OC</a:t>
            </a:r>
          </a:p>
        </p:txBody>
      </p:sp>
      <p:sp>
        <p:nvSpPr>
          <p:cNvPr id="14391" name="Text Box 55"/>
          <p:cNvSpPr txBox="1">
            <a:spLocks noChangeArrowheads="1"/>
          </p:cNvSpPr>
          <p:nvPr/>
        </p:nvSpPr>
        <p:spPr bwMode="auto">
          <a:xfrm>
            <a:off x="4249738" y="5222875"/>
            <a:ext cx="703262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1200"/>
              <a:t>Santa Monica</a:t>
            </a:r>
          </a:p>
        </p:txBody>
      </p:sp>
      <p:sp>
        <p:nvSpPr>
          <p:cNvPr id="14392" name="Text Box 56"/>
          <p:cNvSpPr txBox="1">
            <a:spLocks noChangeArrowheads="1"/>
          </p:cNvSpPr>
          <p:nvPr/>
        </p:nvSpPr>
        <p:spPr bwMode="auto">
          <a:xfrm>
            <a:off x="5837238" y="5988050"/>
            <a:ext cx="627062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1200"/>
              <a:t>Santa Ana</a:t>
            </a:r>
          </a:p>
        </p:txBody>
      </p:sp>
      <p:sp>
        <p:nvSpPr>
          <p:cNvPr id="14393" name="Text Box 57"/>
          <p:cNvSpPr txBox="1">
            <a:spLocks noChangeArrowheads="1"/>
          </p:cNvSpPr>
          <p:nvPr/>
        </p:nvSpPr>
        <p:spPr bwMode="auto">
          <a:xfrm>
            <a:off x="4572000" y="6226175"/>
            <a:ext cx="823913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Redondo</a:t>
            </a:r>
          </a:p>
          <a:p>
            <a:pPr algn="ctr"/>
            <a:r>
              <a:rPr lang="en-US" sz="1200"/>
              <a:t>Beach</a:t>
            </a:r>
          </a:p>
        </p:txBody>
      </p:sp>
      <p:sp>
        <p:nvSpPr>
          <p:cNvPr id="14394" name="Text Box 58"/>
          <p:cNvSpPr txBox="1">
            <a:spLocks noChangeArrowheads="1"/>
          </p:cNvSpPr>
          <p:nvPr/>
        </p:nvSpPr>
        <p:spPr bwMode="auto">
          <a:xfrm>
            <a:off x="4900613" y="5784850"/>
            <a:ext cx="887412" cy="28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Inglewood</a:t>
            </a:r>
          </a:p>
        </p:txBody>
      </p:sp>
      <p:sp>
        <p:nvSpPr>
          <p:cNvPr id="14395" name="Text Box 59"/>
          <p:cNvSpPr txBox="1">
            <a:spLocks noChangeArrowheads="1"/>
          </p:cNvSpPr>
          <p:nvPr/>
        </p:nvSpPr>
        <p:spPr bwMode="auto">
          <a:xfrm>
            <a:off x="5951538" y="5300663"/>
            <a:ext cx="814387" cy="290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Anaheim</a:t>
            </a:r>
          </a:p>
        </p:txBody>
      </p:sp>
      <p:sp>
        <p:nvSpPr>
          <p:cNvPr id="14396" name="Text Box 60"/>
          <p:cNvSpPr txBox="1">
            <a:spLocks noChangeArrowheads="1"/>
          </p:cNvSpPr>
          <p:nvPr/>
        </p:nvSpPr>
        <p:spPr bwMode="auto">
          <a:xfrm>
            <a:off x="5580063" y="4630738"/>
            <a:ext cx="873125" cy="28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Pasadena</a:t>
            </a:r>
          </a:p>
        </p:txBody>
      </p:sp>
      <p:sp>
        <p:nvSpPr>
          <p:cNvPr id="14397" name="Line 61"/>
          <p:cNvSpPr>
            <a:spLocks noChangeShapeType="1"/>
          </p:cNvSpPr>
          <p:nvPr/>
        </p:nvSpPr>
        <p:spPr bwMode="auto">
          <a:xfrm flipV="1">
            <a:off x="4132263" y="5119688"/>
            <a:ext cx="177800" cy="1301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31FA38D6-BCEE-46FF-81BE-425E656C6FB2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AutoShape 1"/>
          <p:cNvSpPr>
            <a:spLocks noChangeArrowheads="1"/>
          </p:cNvSpPr>
          <p:nvPr/>
        </p:nvSpPr>
        <p:spPr bwMode="auto">
          <a:xfrm>
            <a:off x="5549900" y="5462588"/>
            <a:ext cx="1009650" cy="1203325"/>
          </a:xfrm>
          <a:custGeom>
            <a:avLst/>
            <a:gdLst>
              <a:gd name="T0" fmla="*/ 1140 w 2805"/>
              <a:gd name="T1" fmla="*/ 0 h 3344"/>
              <a:gd name="T2" fmla="*/ 1522 w 2805"/>
              <a:gd name="T3" fmla="*/ 800 h 3344"/>
              <a:gd name="T4" fmla="*/ 2804 w 2805"/>
              <a:gd name="T5" fmla="*/ 2160 h 3344"/>
              <a:gd name="T6" fmla="*/ 1841 w 2805"/>
              <a:gd name="T7" fmla="*/ 3343 h 3344"/>
              <a:gd name="T8" fmla="*/ 386 w 2805"/>
              <a:gd name="T9" fmla="*/ 2023 h 3344"/>
              <a:gd name="T10" fmla="*/ 0 w 2805"/>
              <a:gd name="T11" fmla="*/ 184 h 3344"/>
              <a:gd name="T12" fmla="*/ 1140 w 2805"/>
              <a:gd name="T13" fmla="*/ 0 h 3344"/>
              <a:gd name="T14" fmla="*/ 0 w 2805"/>
              <a:gd name="T15" fmla="*/ 0 h 3344"/>
              <a:gd name="T16" fmla="*/ 2805 w 2805"/>
              <a:gd name="T17" fmla="*/ 3344 h 33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T14" t="T15" r="T16" b="T17"/>
            <a:pathLst>
              <a:path w="2805" h="3344">
                <a:moveTo>
                  <a:pt x="1140" y="0"/>
                </a:moveTo>
                <a:lnTo>
                  <a:pt x="1522" y="800"/>
                </a:lnTo>
                <a:lnTo>
                  <a:pt x="2804" y="2160"/>
                </a:lnTo>
                <a:lnTo>
                  <a:pt x="1841" y="3343"/>
                </a:lnTo>
                <a:lnTo>
                  <a:pt x="386" y="2023"/>
                </a:lnTo>
                <a:lnTo>
                  <a:pt x="0" y="184"/>
                </a:lnTo>
                <a:lnTo>
                  <a:pt x="1140" y="0"/>
                </a:lnTo>
              </a:path>
            </a:pathLst>
          </a:custGeom>
          <a:solidFill>
            <a:srgbClr val="00FF00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15362" name="AutoShape 2"/>
          <p:cNvSpPr>
            <a:spLocks noChangeArrowheads="1"/>
          </p:cNvSpPr>
          <p:nvPr/>
        </p:nvSpPr>
        <p:spPr bwMode="auto">
          <a:xfrm>
            <a:off x="6107113" y="5751513"/>
            <a:ext cx="787400" cy="295275"/>
          </a:xfrm>
          <a:custGeom>
            <a:avLst/>
            <a:gdLst>
              <a:gd name="T0" fmla="*/ 0 w 2189"/>
              <a:gd name="T1" fmla="*/ 0 h 819"/>
              <a:gd name="T2" fmla="*/ 2117 w 2189"/>
              <a:gd name="T3" fmla="*/ 41 h 819"/>
              <a:gd name="T4" fmla="*/ 2188 w 2189"/>
              <a:gd name="T5" fmla="*/ 815 h 819"/>
              <a:gd name="T6" fmla="*/ 748 w 2189"/>
              <a:gd name="T7" fmla="*/ 818 h 819"/>
              <a:gd name="T8" fmla="*/ 0 w 2189"/>
              <a:gd name="T9" fmla="*/ 0 h 819"/>
              <a:gd name="T10" fmla="*/ 0 w 2189"/>
              <a:gd name="T11" fmla="*/ 0 h 819"/>
              <a:gd name="T12" fmla="*/ 2189 w 2189"/>
              <a:gd name="T13" fmla="*/ 819 h 8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189" h="819">
                <a:moveTo>
                  <a:pt x="0" y="0"/>
                </a:moveTo>
                <a:lnTo>
                  <a:pt x="2117" y="41"/>
                </a:lnTo>
                <a:lnTo>
                  <a:pt x="2188" y="815"/>
                </a:lnTo>
                <a:lnTo>
                  <a:pt x="748" y="818"/>
                </a:lnTo>
                <a:lnTo>
                  <a:pt x="0" y="0"/>
                </a:lnTo>
              </a:path>
            </a:pathLst>
          </a:custGeom>
          <a:solidFill>
            <a:srgbClr val="FF0000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503238" y="346075"/>
            <a:ext cx="9070975" cy="11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4400"/>
              <a:t>Motivation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503238" y="1768475"/>
            <a:ext cx="9070975" cy="489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228600" indent="-123825"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 marL="727075" indent="-269875"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/>
              <a:t> Applications cannot handle motion pattern queries in large trajectory databases</a:t>
            </a:r>
          </a:p>
          <a:p>
            <a:pPr lvl="1">
              <a:spcAft>
                <a:spcPts val="1425"/>
              </a:spcAft>
              <a:buFont typeface="Times New Roman" pitchFamily="16" charset="0"/>
              <a:buChar char="–"/>
            </a:pPr>
            <a:r>
              <a:rPr lang="en-US" sz="2400" b="1"/>
              <a:t>Example2:</a:t>
            </a:r>
            <a:r>
              <a:rPr lang="en-US" sz="2400"/>
              <a:t> “find trajectories that started </a:t>
            </a:r>
            <a:r>
              <a:rPr lang="en-US" sz="2400" b="1">
                <a:solidFill>
                  <a:srgbClr val="0000FF"/>
                </a:solidFill>
              </a:rPr>
              <a:t>from some region </a:t>
            </a:r>
            <a:r>
              <a:rPr lang="en-US" sz="2400" b="1">
                <a:solidFill>
                  <a:srgbClr val="008000"/>
                </a:solidFill>
              </a:rPr>
              <a:t>in the morning</a:t>
            </a:r>
            <a:r>
              <a:rPr lang="en-US" sz="2400"/>
              <a:t>, then at some point went to </a:t>
            </a:r>
            <a:r>
              <a:rPr lang="en-US" sz="2400" b="1">
                <a:solidFill>
                  <a:srgbClr val="FF0000"/>
                </a:solidFill>
              </a:rPr>
              <a:t>Disneyland</a:t>
            </a:r>
            <a:r>
              <a:rPr lang="en-US" sz="2400"/>
              <a:t>, and </a:t>
            </a:r>
            <a:r>
              <a:rPr lang="en-US" sz="2400" b="1" i="1">
                <a:solidFill>
                  <a:srgbClr val="FF00FF"/>
                </a:solidFill>
              </a:rPr>
              <a:t>immediately</a:t>
            </a:r>
            <a:r>
              <a:rPr lang="en-US" sz="2400"/>
              <a:t> after they visited the </a:t>
            </a:r>
            <a:r>
              <a:rPr lang="en-US" sz="2400" b="1">
                <a:solidFill>
                  <a:srgbClr val="0000FF"/>
                </a:solidFill>
              </a:rPr>
              <a:t>same region they started from, </a:t>
            </a:r>
            <a:r>
              <a:rPr lang="en-US" sz="2400" b="1">
                <a:solidFill>
                  <a:srgbClr val="00FF00"/>
                </a:solidFill>
              </a:rPr>
              <a:t>different from Santa Ana</a:t>
            </a:r>
            <a:r>
              <a:rPr lang="en-US" sz="2400"/>
              <a:t>”</a:t>
            </a:r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>
            <a:off x="4510088" y="6540500"/>
            <a:ext cx="536575" cy="3032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5366" name="Line 6"/>
          <p:cNvSpPr>
            <a:spLocks noChangeShapeType="1"/>
          </p:cNvSpPr>
          <p:nvPr/>
        </p:nvSpPr>
        <p:spPr bwMode="auto">
          <a:xfrm flipV="1">
            <a:off x="5040313" y="6475413"/>
            <a:ext cx="376237" cy="38576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>
            <a:off x="5395913" y="6494463"/>
            <a:ext cx="1036637" cy="80168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 flipV="1">
            <a:off x="4513263" y="6216650"/>
            <a:ext cx="152400" cy="34766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5369" name="Line 9"/>
          <p:cNvSpPr>
            <a:spLocks noChangeShapeType="1"/>
          </p:cNvSpPr>
          <p:nvPr/>
        </p:nvSpPr>
        <p:spPr bwMode="auto">
          <a:xfrm flipH="1" flipV="1">
            <a:off x="4110038" y="5213350"/>
            <a:ext cx="574675" cy="10445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5370" name="Line 10"/>
          <p:cNvSpPr>
            <a:spLocks noChangeShapeType="1"/>
          </p:cNvSpPr>
          <p:nvPr/>
        </p:nvSpPr>
        <p:spPr bwMode="auto">
          <a:xfrm flipH="1">
            <a:off x="3459163" y="5230813"/>
            <a:ext cx="692150" cy="317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 flipV="1">
            <a:off x="4368800" y="5654675"/>
            <a:ext cx="571500" cy="523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5372" name="Line 12"/>
          <p:cNvSpPr>
            <a:spLocks noChangeShapeType="1"/>
          </p:cNvSpPr>
          <p:nvPr/>
        </p:nvSpPr>
        <p:spPr bwMode="auto">
          <a:xfrm>
            <a:off x="4508500" y="5942013"/>
            <a:ext cx="523875" cy="127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5373" name="Line 13"/>
          <p:cNvSpPr>
            <a:spLocks noChangeShapeType="1"/>
          </p:cNvSpPr>
          <p:nvPr/>
        </p:nvSpPr>
        <p:spPr bwMode="auto">
          <a:xfrm>
            <a:off x="4933950" y="5676900"/>
            <a:ext cx="90488" cy="27463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5374" name="Line 14"/>
          <p:cNvSpPr>
            <a:spLocks noChangeShapeType="1"/>
          </p:cNvSpPr>
          <p:nvPr/>
        </p:nvSpPr>
        <p:spPr bwMode="auto">
          <a:xfrm flipH="1">
            <a:off x="5130800" y="4992688"/>
            <a:ext cx="292100" cy="11906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5375" name="Line 15"/>
          <p:cNvSpPr>
            <a:spLocks noChangeShapeType="1"/>
          </p:cNvSpPr>
          <p:nvPr/>
        </p:nvSpPr>
        <p:spPr bwMode="auto">
          <a:xfrm flipV="1">
            <a:off x="4900613" y="5510213"/>
            <a:ext cx="690562" cy="7778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5376" name="Line 16"/>
          <p:cNvSpPr>
            <a:spLocks noChangeShapeType="1"/>
          </p:cNvSpPr>
          <p:nvPr/>
        </p:nvSpPr>
        <p:spPr bwMode="auto">
          <a:xfrm flipV="1">
            <a:off x="5961063" y="4962525"/>
            <a:ext cx="201612" cy="5191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5377" name="Line 17"/>
          <p:cNvSpPr>
            <a:spLocks noChangeShapeType="1"/>
          </p:cNvSpPr>
          <p:nvPr/>
        </p:nvSpPr>
        <p:spPr bwMode="auto">
          <a:xfrm flipV="1">
            <a:off x="5387975" y="4965700"/>
            <a:ext cx="776288" cy="492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5378" name="Line 18"/>
          <p:cNvSpPr>
            <a:spLocks noChangeShapeType="1"/>
          </p:cNvSpPr>
          <p:nvPr/>
        </p:nvSpPr>
        <p:spPr bwMode="auto">
          <a:xfrm>
            <a:off x="4718050" y="4548188"/>
            <a:ext cx="139700" cy="6540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5379" name="Line 19"/>
          <p:cNvSpPr>
            <a:spLocks noChangeShapeType="1"/>
          </p:cNvSpPr>
          <p:nvPr/>
        </p:nvSpPr>
        <p:spPr bwMode="auto">
          <a:xfrm flipH="1" flipV="1">
            <a:off x="4156075" y="4584700"/>
            <a:ext cx="590550" cy="4286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5380" name="Line 20"/>
          <p:cNvSpPr>
            <a:spLocks noChangeShapeType="1"/>
          </p:cNvSpPr>
          <p:nvPr/>
        </p:nvSpPr>
        <p:spPr bwMode="auto">
          <a:xfrm>
            <a:off x="4171950" y="4598988"/>
            <a:ext cx="34925" cy="4381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5381" name="Line 21"/>
          <p:cNvSpPr>
            <a:spLocks noChangeShapeType="1"/>
          </p:cNvSpPr>
          <p:nvPr/>
        </p:nvSpPr>
        <p:spPr bwMode="auto">
          <a:xfrm>
            <a:off x="4206875" y="5037138"/>
            <a:ext cx="257175" cy="26193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5382" name="Line 22"/>
          <p:cNvSpPr>
            <a:spLocks noChangeShapeType="1"/>
          </p:cNvSpPr>
          <p:nvPr/>
        </p:nvSpPr>
        <p:spPr bwMode="auto">
          <a:xfrm flipV="1">
            <a:off x="4460875" y="5183188"/>
            <a:ext cx="390525" cy="13176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5383" name="Line 23"/>
          <p:cNvSpPr>
            <a:spLocks noChangeShapeType="1"/>
          </p:cNvSpPr>
          <p:nvPr/>
        </p:nvSpPr>
        <p:spPr bwMode="auto">
          <a:xfrm>
            <a:off x="4719638" y="4543425"/>
            <a:ext cx="849312" cy="1587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5384" name="Line 24"/>
          <p:cNvSpPr>
            <a:spLocks noChangeShapeType="1"/>
          </p:cNvSpPr>
          <p:nvPr/>
        </p:nvSpPr>
        <p:spPr bwMode="auto">
          <a:xfrm>
            <a:off x="5564188" y="4702175"/>
            <a:ext cx="14287" cy="28892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5385" name="Line 25"/>
          <p:cNvSpPr>
            <a:spLocks noChangeShapeType="1"/>
          </p:cNvSpPr>
          <p:nvPr/>
        </p:nvSpPr>
        <p:spPr bwMode="auto">
          <a:xfrm flipV="1">
            <a:off x="4852988" y="5084763"/>
            <a:ext cx="307975" cy="13493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5386" name="Line 26"/>
          <p:cNvSpPr>
            <a:spLocks noChangeShapeType="1"/>
          </p:cNvSpPr>
          <p:nvPr/>
        </p:nvSpPr>
        <p:spPr bwMode="auto">
          <a:xfrm>
            <a:off x="5026025" y="5956300"/>
            <a:ext cx="381000" cy="5445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5387" name="Line 27"/>
          <p:cNvSpPr>
            <a:spLocks noChangeShapeType="1"/>
          </p:cNvSpPr>
          <p:nvPr/>
        </p:nvSpPr>
        <p:spPr bwMode="auto">
          <a:xfrm flipV="1">
            <a:off x="5262563" y="6165850"/>
            <a:ext cx="433387" cy="1412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5388" name="Line 28"/>
          <p:cNvSpPr>
            <a:spLocks noChangeShapeType="1"/>
          </p:cNvSpPr>
          <p:nvPr/>
        </p:nvSpPr>
        <p:spPr bwMode="auto">
          <a:xfrm>
            <a:off x="5694363" y="6186488"/>
            <a:ext cx="508000" cy="47783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5389" name="Line 29"/>
          <p:cNvSpPr>
            <a:spLocks noChangeShapeType="1"/>
          </p:cNvSpPr>
          <p:nvPr/>
        </p:nvSpPr>
        <p:spPr bwMode="auto">
          <a:xfrm flipH="1">
            <a:off x="6100763" y="6664325"/>
            <a:ext cx="125412" cy="3873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5390" name="Line 30"/>
          <p:cNvSpPr>
            <a:spLocks noChangeShapeType="1"/>
          </p:cNvSpPr>
          <p:nvPr/>
        </p:nvSpPr>
        <p:spPr bwMode="auto">
          <a:xfrm flipV="1">
            <a:off x="3651250" y="4719638"/>
            <a:ext cx="534988" cy="6191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5391" name="Line 31"/>
          <p:cNvSpPr>
            <a:spLocks noChangeShapeType="1"/>
          </p:cNvSpPr>
          <p:nvPr/>
        </p:nvSpPr>
        <p:spPr bwMode="auto">
          <a:xfrm flipH="1">
            <a:off x="3463925" y="4751388"/>
            <a:ext cx="215900" cy="51593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5392" name="Line 32"/>
          <p:cNvSpPr>
            <a:spLocks noChangeShapeType="1"/>
          </p:cNvSpPr>
          <p:nvPr/>
        </p:nvSpPr>
        <p:spPr bwMode="auto">
          <a:xfrm flipV="1">
            <a:off x="6435725" y="6534150"/>
            <a:ext cx="369888" cy="7858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5393" name="Line 33"/>
          <p:cNvSpPr>
            <a:spLocks noChangeShapeType="1"/>
          </p:cNvSpPr>
          <p:nvPr/>
        </p:nvSpPr>
        <p:spPr bwMode="auto">
          <a:xfrm flipH="1">
            <a:off x="6357938" y="6043613"/>
            <a:ext cx="560387" cy="31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5394" name="Line 34"/>
          <p:cNvSpPr>
            <a:spLocks noChangeShapeType="1"/>
          </p:cNvSpPr>
          <p:nvPr/>
        </p:nvSpPr>
        <p:spPr bwMode="auto">
          <a:xfrm>
            <a:off x="6107113" y="5756275"/>
            <a:ext cx="454025" cy="4857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5395" name="Line 35"/>
          <p:cNvSpPr>
            <a:spLocks noChangeShapeType="1"/>
          </p:cNvSpPr>
          <p:nvPr/>
        </p:nvSpPr>
        <p:spPr bwMode="auto">
          <a:xfrm>
            <a:off x="6100763" y="5753100"/>
            <a:ext cx="765175" cy="127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5396" name="Line 36"/>
          <p:cNvSpPr>
            <a:spLocks noChangeShapeType="1"/>
          </p:cNvSpPr>
          <p:nvPr/>
        </p:nvSpPr>
        <p:spPr bwMode="auto">
          <a:xfrm>
            <a:off x="6869113" y="5764213"/>
            <a:ext cx="26987" cy="27622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5397" name="Text Box 37"/>
          <p:cNvSpPr txBox="1">
            <a:spLocks noChangeArrowheads="1"/>
          </p:cNvSpPr>
          <p:nvPr/>
        </p:nvSpPr>
        <p:spPr bwMode="auto">
          <a:xfrm>
            <a:off x="4479925" y="5683250"/>
            <a:ext cx="487363" cy="28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LAX</a:t>
            </a:r>
          </a:p>
        </p:txBody>
      </p:sp>
      <p:sp>
        <p:nvSpPr>
          <p:cNvPr id="15398" name="Line 38"/>
          <p:cNvSpPr>
            <a:spLocks noChangeShapeType="1"/>
          </p:cNvSpPr>
          <p:nvPr/>
        </p:nvSpPr>
        <p:spPr bwMode="auto">
          <a:xfrm flipH="1">
            <a:off x="5572125" y="5462588"/>
            <a:ext cx="406400" cy="666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5399" name="Line 39"/>
          <p:cNvSpPr>
            <a:spLocks noChangeShapeType="1"/>
          </p:cNvSpPr>
          <p:nvPr/>
        </p:nvSpPr>
        <p:spPr bwMode="auto">
          <a:xfrm>
            <a:off x="4767263" y="5214938"/>
            <a:ext cx="166687" cy="4572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5400" name="Line 40"/>
          <p:cNvSpPr>
            <a:spLocks noChangeShapeType="1"/>
          </p:cNvSpPr>
          <p:nvPr/>
        </p:nvSpPr>
        <p:spPr bwMode="auto">
          <a:xfrm>
            <a:off x="5548313" y="5527675"/>
            <a:ext cx="142875" cy="6667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5401" name="Line 41"/>
          <p:cNvSpPr>
            <a:spLocks noChangeShapeType="1"/>
          </p:cNvSpPr>
          <p:nvPr/>
        </p:nvSpPr>
        <p:spPr bwMode="auto">
          <a:xfrm>
            <a:off x="5961063" y="5457825"/>
            <a:ext cx="139700" cy="2952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5402" name="Line 42"/>
          <p:cNvSpPr>
            <a:spLocks noChangeShapeType="1"/>
          </p:cNvSpPr>
          <p:nvPr/>
        </p:nvSpPr>
        <p:spPr bwMode="auto">
          <a:xfrm flipV="1">
            <a:off x="6203950" y="6221413"/>
            <a:ext cx="355600" cy="4730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5403" name="Line 43"/>
          <p:cNvSpPr>
            <a:spLocks noChangeShapeType="1"/>
          </p:cNvSpPr>
          <p:nvPr/>
        </p:nvSpPr>
        <p:spPr bwMode="auto">
          <a:xfrm flipH="1" flipV="1">
            <a:off x="6540500" y="6223000"/>
            <a:ext cx="288925" cy="34766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5404" name="Line 44"/>
          <p:cNvSpPr>
            <a:spLocks noChangeShapeType="1"/>
          </p:cNvSpPr>
          <p:nvPr/>
        </p:nvSpPr>
        <p:spPr bwMode="auto">
          <a:xfrm>
            <a:off x="6473825" y="4862513"/>
            <a:ext cx="293688" cy="8953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5405" name="Line 45"/>
          <p:cNvSpPr>
            <a:spLocks noChangeShapeType="1"/>
          </p:cNvSpPr>
          <p:nvPr/>
        </p:nvSpPr>
        <p:spPr bwMode="auto">
          <a:xfrm flipH="1">
            <a:off x="6134100" y="4862513"/>
            <a:ext cx="358775" cy="1270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5406" name="Line 46"/>
          <p:cNvSpPr>
            <a:spLocks noChangeShapeType="1"/>
          </p:cNvSpPr>
          <p:nvPr/>
        </p:nvSpPr>
        <p:spPr bwMode="auto">
          <a:xfrm flipV="1">
            <a:off x="5564188" y="4391025"/>
            <a:ext cx="889000" cy="3302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5407" name="Line 47"/>
          <p:cNvSpPr>
            <a:spLocks noChangeShapeType="1"/>
          </p:cNvSpPr>
          <p:nvPr/>
        </p:nvSpPr>
        <p:spPr bwMode="auto">
          <a:xfrm flipH="1" flipV="1">
            <a:off x="6435725" y="4391025"/>
            <a:ext cx="57150" cy="49053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5408" name="Text Box 48"/>
          <p:cNvSpPr txBox="1">
            <a:spLocks noChangeArrowheads="1"/>
          </p:cNvSpPr>
          <p:nvPr/>
        </p:nvSpPr>
        <p:spPr bwMode="auto">
          <a:xfrm>
            <a:off x="5508625" y="6310313"/>
            <a:ext cx="628650" cy="471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1200"/>
              <a:t>Long  Beach</a:t>
            </a:r>
          </a:p>
        </p:txBody>
      </p:sp>
      <p:sp>
        <p:nvSpPr>
          <p:cNvPr id="15409" name="Text Box 49"/>
          <p:cNvSpPr txBox="1">
            <a:spLocks noChangeArrowheads="1"/>
          </p:cNvSpPr>
          <p:nvPr/>
        </p:nvSpPr>
        <p:spPr bwMode="auto">
          <a:xfrm>
            <a:off x="3570288" y="4843463"/>
            <a:ext cx="649287" cy="28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Malibu</a:t>
            </a:r>
          </a:p>
        </p:txBody>
      </p:sp>
      <p:sp>
        <p:nvSpPr>
          <p:cNvPr id="15410" name="Text Box 50"/>
          <p:cNvSpPr txBox="1">
            <a:spLocks noChangeArrowheads="1"/>
          </p:cNvSpPr>
          <p:nvPr/>
        </p:nvSpPr>
        <p:spPr bwMode="auto">
          <a:xfrm>
            <a:off x="4999038" y="5167313"/>
            <a:ext cx="911225" cy="28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Downtown</a:t>
            </a:r>
          </a:p>
        </p:txBody>
      </p:sp>
      <p:sp>
        <p:nvSpPr>
          <p:cNvPr id="15411" name="Text Box 51"/>
          <p:cNvSpPr txBox="1">
            <a:spLocks noChangeArrowheads="1"/>
          </p:cNvSpPr>
          <p:nvPr/>
        </p:nvSpPr>
        <p:spPr bwMode="auto">
          <a:xfrm>
            <a:off x="4727575" y="4699000"/>
            <a:ext cx="908050" cy="28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Hollywood</a:t>
            </a:r>
          </a:p>
        </p:txBody>
      </p:sp>
      <p:sp>
        <p:nvSpPr>
          <p:cNvPr id="15412" name="Text Box 52"/>
          <p:cNvSpPr txBox="1">
            <a:spLocks noChangeArrowheads="1"/>
          </p:cNvSpPr>
          <p:nvPr/>
        </p:nvSpPr>
        <p:spPr bwMode="auto">
          <a:xfrm>
            <a:off x="4140200" y="4660900"/>
            <a:ext cx="696913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1200"/>
              <a:t>Beverly Hills</a:t>
            </a:r>
          </a:p>
        </p:txBody>
      </p:sp>
      <p:sp>
        <p:nvSpPr>
          <p:cNvPr id="15413" name="Text Box 53"/>
          <p:cNvSpPr txBox="1">
            <a:spLocks noChangeArrowheads="1"/>
          </p:cNvSpPr>
          <p:nvPr/>
        </p:nvSpPr>
        <p:spPr bwMode="auto">
          <a:xfrm>
            <a:off x="6264275" y="6667500"/>
            <a:ext cx="468313" cy="28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OC</a:t>
            </a:r>
          </a:p>
        </p:txBody>
      </p:sp>
      <p:sp>
        <p:nvSpPr>
          <p:cNvPr id="15414" name="Text Box 54"/>
          <p:cNvSpPr txBox="1">
            <a:spLocks noChangeArrowheads="1"/>
          </p:cNvSpPr>
          <p:nvPr/>
        </p:nvSpPr>
        <p:spPr bwMode="auto">
          <a:xfrm>
            <a:off x="4249738" y="5222875"/>
            <a:ext cx="703262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1200"/>
              <a:t>Santa Monica</a:t>
            </a:r>
          </a:p>
        </p:txBody>
      </p:sp>
      <p:sp>
        <p:nvSpPr>
          <p:cNvPr id="15415" name="Text Box 55"/>
          <p:cNvSpPr txBox="1">
            <a:spLocks noChangeArrowheads="1"/>
          </p:cNvSpPr>
          <p:nvPr/>
        </p:nvSpPr>
        <p:spPr bwMode="auto">
          <a:xfrm>
            <a:off x="5837238" y="5988050"/>
            <a:ext cx="627062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1200"/>
              <a:t>Santa Ana</a:t>
            </a:r>
          </a:p>
        </p:txBody>
      </p:sp>
      <p:sp>
        <p:nvSpPr>
          <p:cNvPr id="15416" name="Text Box 56"/>
          <p:cNvSpPr txBox="1">
            <a:spLocks noChangeArrowheads="1"/>
          </p:cNvSpPr>
          <p:nvPr/>
        </p:nvSpPr>
        <p:spPr bwMode="auto">
          <a:xfrm>
            <a:off x="4572000" y="6226175"/>
            <a:ext cx="823913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Redondo</a:t>
            </a:r>
          </a:p>
          <a:p>
            <a:pPr algn="ctr"/>
            <a:r>
              <a:rPr lang="en-US" sz="1200"/>
              <a:t>Beach</a:t>
            </a:r>
          </a:p>
        </p:txBody>
      </p:sp>
      <p:sp>
        <p:nvSpPr>
          <p:cNvPr id="15417" name="Text Box 57"/>
          <p:cNvSpPr txBox="1">
            <a:spLocks noChangeArrowheads="1"/>
          </p:cNvSpPr>
          <p:nvPr/>
        </p:nvSpPr>
        <p:spPr bwMode="auto">
          <a:xfrm>
            <a:off x="4900613" y="5784850"/>
            <a:ext cx="887412" cy="28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Inglewood</a:t>
            </a:r>
          </a:p>
        </p:txBody>
      </p:sp>
      <p:sp>
        <p:nvSpPr>
          <p:cNvPr id="15418" name="Text Box 58"/>
          <p:cNvSpPr txBox="1">
            <a:spLocks noChangeArrowheads="1"/>
          </p:cNvSpPr>
          <p:nvPr/>
        </p:nvSpPr>
        <p:spPr bwMode="auto">
          <a:xfrm>
            <a:off x="5951538" y="5300663"/>
            <a:ext cx="814387" cy="290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Anaheim</a:t>
            </a:r>
          </a:p>
        </p:txBody>
      </p:sp>
      <p:sp>
        <p:nvSpPr>
          <p:cNvPr id="15419" name="Text Box 59"/>
          <p:cNvSpPr txBox="1">
            <a:spLocks noChangeArrowheads="1"/>
          </p:cNvSpPr>
          <p:nvPr/>
        </p:nvSpPr>
        <p:spPr bwMode="auto">
          <a:xfrm>
            <a:off x="5580063" y="4630738"/>
            <a:ext cx="873125" cy="28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Pasadena</a:t>
            </a:r>
          </a:p>
        </p:txBody>
      </p:sp>
      <p:sp>
        <p:nvSpPr>
          <p:cNvPr id="15420" name="Line 60"/>
          <p:cNvSpPr>
            <a:spLocks noChangeShapeType="1"/>
          </p:cNvSpPr>
          <p:nvPr/>
        </p:nvSpPr>
        <p:spPr bwMode="auto">
          <a:xfrm flipV="1">
            <a:off x="4132263" y="5119688"/>
            <a:ext cx="177800" cy="1301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5421" name="AutoShape 61"/>
          <p:cNvSpPr>
            <a:spLocks noChangeArrowheads="1"/>
          </p:cNvSpPr>
          <p:nvPr/>
        </p:nvSpPr>
        <p:spPr bwMode="auto">
          <a:xfrm>
            <a:off x="4578350" y="4862513"/>
            <a:ext cx="2135188" cy="1122362"/>
          </a:xfrm>
          <a:custGeom>
            <a:avLst/>
            <a:gdLst>
              <a:gd name="T0" fmla="*/ 0 w 5931"/>
              <a:gd name="T1" fmla="*/ 0 h 3116"/>
              <a:gd name="T2" fmla="*/ 815 w 5931"/>
              <a:gd name="T3" fmla="*/ 552 h 3116"/>
              <a:gd name="T4" fmla="*/ 1769 w 5931"/>
              <a:gd name="T5" fmla="*/ 578 h 3116"/>
              <a:gd name="T6" fmla="*/ 2867 w 5931"/>
              <a:gd name="T7" fmla="*/ 367 h 3116"/>
              <a:gd name="T8" fmla="*/ 3578 w 5931"/>
              <a:gd name="T9" fmla="*/ 379 h 3116"/>
              <a:gd name="T10" fmla="*/ 4502 w 5931"/>
              <a:gd name="T11" fmla="*/ 469 h 3116"/>
              <a:gd name="T12" fmla="*/ 5340 w 5931"/>
              <a:gd name="T13" fmla="*/ 1391 h 3116"/>
              <a:gd name="T14" fmla="*/ 5689 w 5931"/>
              <a:gd name="T15" fmla="*/ 2175 h 3116"/>
              <a:gd name="T16" fmla="*/ 5930 w 5931"/>
              <a:gd name="T17" fmla="*/ 3115 h 3116"/>
              <a:gd name="T18" fmla="*/ 0 w 5931"/>
              <a:gd name="T19" fmla="*/ 0 h 3116"/>
              <a:gd name="T20" fmla="*/ 5931 w 5931"/>
              <a:gd name="T21" fmla="*/ 3116 h 31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T18" t="T19" r="T20" b="T21"/>
            <a:pathLst>
              <a:path w="5931" h="3116">
                <a:moveTo>
                  <a:pt x="0" y="0"/>
                </a:moveTo>
                <a:cubicBezTo>
                  <a:pt x="209" y="189"/>
                  <a:pt x="527" y="488"/>
                  <a:pt x="815" y="552"/>
                </a:cubicBezTo>
                <a:cubicBezTo>
                  <a:pt x="1103" y="616"/>
                  <a:pt x="1352" y="533"/>
                  <a:pt x="1769" y="578"/>
                </a:cubicBezTo>
                <a:cubicBezTo>
                  <a:pt x="2171" y="622"/>
                  <a:pt x="2586" y="392"/>
                  <a:pt x="2867" y="367"/>
                </a:cubicBezTo>
                <a:cubicBezTo>
                  <a:pt x="3084" y="377"/>
                  <a:pt x="3323" y="355"/>
                  <a:pt x="3578" y="379"/>
                </a:cubicBezTo>
                <a:cubicBezTo>
                  <a:pt x="3778" y="398"/>
                  <a:pt x="4211" y="332"/>
                  <a:pt x="4502" y="469"/>
                </a:cubicBezTo>
                <a:cubicBezTo>
                  <a:pt x="4860" y="494"/>
                  <a:pt x="4943" y="1315"/>
                  <a:pt x="5340" y="1391"/>
                </a:cubicBezTo>
                <a:cubicBezTo>
                  <a:pt x="5737" y="1467"/>
                  <a:pt x="5689" y="2175"/>
                  <a:pt x="5689" y="2175"/>
                </a:cubicBezTo>
                <a:lnTo>
                  <a:pt x="5930" y="3115"/>
                </a:lnTo>
              </a:path>
            </a:pathLst>
          </a:custGeom>
          <a:noFill/>
          <a:ln w="45720">
            <a:solidFill>
              <a:srgbClr val="6666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15422" name="Text Box 62"/>
          <p:cNvSpPr txBox="1">
            <a:spLocks noChangeArrowheads="1"/>
          </p:cNvSpPr>
          <p:nvPr/>
        </p:nvSpPr>
        <p:spPr bwMode="auto">
          <a:xfrm>
            <a:off x="6081713" y="5757863"/>
            <a:ext cx="947737" cy="28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Disneyland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31FA38D6-BCEE-46FF-81BE-425E656C6FB2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AutoShape 1"/>
          <p:cNvSpPr>
            <a:spLocks noChangeArrowheads="1"/>
          </p:cNvSpPr>
          <p:nvPr/>
        </p:nvSpPr>
        <p:spPr bwMode="auto">
          <a:xfrm>
            <a:off x="5549900" y="5462588"/>
            <a:ext cx="1009650" cy="1203325"/>
          </a:xfrm>
          <a:custGeom>
            <a:avLst/>
            <a:gdLst>
              <a:gd name="T0" fmla="*/ 1140 w 2805"/>
              <a:gd name="T1" fmla="*/ 0 h 3344"/>
              <a:gd name="T2" fmla="*/ 1522 w 2805"/>
              <a:gd name="T3" fmla="*/ 800 h 3344"/>
              <a:gd name="T4" fmla="*/ 2804 w 2805"/>
              <a:gd name="T5" fmla="*/ 2160 h 3344"/>
              <a:gd name="T6" fmla="*/ 1841 w 2805"/>
              <a:gd name="T7" fmla="*/ 3343 h 3344"/>
              <a:gd name="T8" fmla="*/ 386 w 2805"/>
              <a:gd name="T9" fmla="*/ 2023 h 3344"/>
              <a:gd name="T10" fmla="*/ 0 w 2805"/>
              <a:gd name="T11" fmla="*/ 184 h 3344"/>
              <a:gd name="T12" fmla="*/ 1140 w 2805"/>
              <a:gd name="T13" fmla="*/ 0 h 3344"/>
              <a:gd name="T14" fmla="*/ 0 w 2805"/>
              <a:gd name="T15" fmla="*/ 0 h 3344"/>
              <a:gd name="T16" fmla="*/ 2805 w 2805"/>
              <a:gd name="T17" fmla="*/ 3344 h 33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T14" t="T15" r="T16" b="T17"/>
            <a:pathLst>
              <a:path w="2805" h="3344">
                <a:moveTo>
                  <a:pt x="1140" y="0"/>
                </a:moveTo>
                <a:lnTo>
                  <a:pt x="1522" y="800"/>
                </a:lnTo>
                <a:lnTo>
                  <a:pt x="2804" y="2160"/>
                </a:lnTo>
                <a:lnTo>
                  <a:pt x="1841" y="3343"/>
                </a:lnTo>
                <a:lnTo>
                  <a:pt x="386" y="2023"/>
                </a:lnTo>
                <a:lnTo>
                  <a:pt x="0" y="184"/>
                </a:lnTo>
                <a:lnTo>
                  <a:pt x="1140" y="0"/>
                </a:lnTo>
              </a:path>
            </a:pathLst>
          </a:custGeom>
          <a:solidFill>
            <a:srgbClr val="00FF00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16386" name="AutoShape 2"/>
          <p:cNvSpPr>
            <a:spLocks noChangeArrowheads="1"/>
          </p:cNvSpPr>
          <p:nvPr/>
        </p:nvSpPr>
        <p:spPr bwMode="auto">
          <a:xfrm>
            <a:off x="6107113" y="5751513"/>
            <a:ext cx="787400" cy="295275"/>
          </a:xfrm>
          <a:custGeom>
            <a:avLst/>
            <a:gdLst>
              <a:gd name="T0" fmla="*/ 0 w 2189"/>
              <a:gd name="T1" fmla="*/ 0 h 819"/>
              <a:gd name="T2" fmla="*/ 2117 w 2189"/>
              <a:gd name="T3" fmla="*/ 41 h 819"/>
              <a:gd name="T4" fmla="*/ 2188 w 2189"/>
              <a:gd name="T5" fmla="*/ 815 h 819"/>
              <a:gd name="T6" fmla="*/ 748 w 2189"/>
              <a:gd name="T7" fmla="*/ 818 h 819"/>
              <a:gd name="T8" fmla="*/ 0 w 2189"/>
              <a:gd name="T9" fmla="*/ 0 h 819"/>
              <a:gd name="T10" fmla="*/ 0 w 2189"/>
              <a:gd name="T11" fmla="*/ 0 h 819"/>
              <a:gd name="T12" fmla="*/ 2189 w 2189"/>
              <a:gd name="T13" fmla="*/ 819 h 8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189" h="819">
                <a:moveTo>
                  <a:pt x="0" y="0"/>
                </a:moveTo>
                <a:lnTo>
                  <a:pt x="2117" y="41"/>
                </a:lnTo>
                <a:lnTo>
                  <a:pt x="2188" y="815"/>
                </a:lnTo>
                <a:lnTo>
                  <a:pt x="748" y="818"/>
                </a:lnTo>
                <a:lnTo>
                  <a:pt x="0" y="0"/>
                </a:lnTo>
              </a:path>
            </a:pathLst>
          </a:custGeom>
          <a:solidFill>
            <a:srgbClr val="FF0000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503238" y="346075"/>
            <a:ext cx="9070975" cy="11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4400"/>
              <a:t>Motivation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503238" y="1768475"/>
            <a:ext cx="9070975" cy="489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228600" indent="-123825"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 marL="727075" indent="-269875"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/>
              <a:t> Applications cannot handle motion pattern queries in large trajectory databases</a:t>
            </a:r>
          </a:p>
          <a:p>
            <a:pPr lvl="1">
              <a:spcAft>
                <a:spcPts val="1425"/>
              </a:spcAft>
              <a:buFont typeface="Times New Roman" pitchFamily="16" charset="0"/>
              <a:buChar char="–"/>
            </a:pPr>
            <a:r>
              <a:rPr lang="en-US" sz="2400" b="1"/>
              <a:t>Example2:</a:t>
            </a:r>
            <a:r>
              <a:rPr lang="en-US" sz="2400"/>
              <a:t> “find trajectories that started </a:t>
            </a:r>
            <a:r>
              <a:rPr lang="en-US" sz="2400" b="1">
                <a:solidFill>
                  <a:srgbClr val="0000FF"/>
                </a:solidFill>
              </a:rPr>
              <a:t>from some region </a:t>
            </a:r>
            <a:r>
              <a:rPr lang="en-US" sz="2400" b="1">
                <a:solidFill>
                  <a:srgbClr val="008000"/>
                </a:solidFill>
              </a:rPr>
              <a:t>in the morning</a:t>
            </a:r>
            <a:r>
              <a:rPr lang="en-US" sz="2400"/>
              <a:t>, then at some point went to </a:t>
            </a:r>
            <a:r>
              <a:rPr lang="en-US" sz="2400" b="1">
                <a:solidFill>
                  <a:srgbClr val="FF0000"/>
                </a:solidFill>
              </a:rPr>
              <a:t>Disneyland</a:t>
            </a:r>
            <a:r>
              <a:rPr lang="en-US" sz="2400"/>
              <a:t>, and </a:t>
            </a:r>
            <a:r>
              <a:rPr lang="en-US" sz="2400" b="1" i="1">
                <a:solidFill>
                  <a:srgbClr val="FF00FF"/>
                </a:solidFill>
              </a:rPr>
              <a:t>immediately</a:t>
            </a:r>
            <a:r>
              <a:rPr lang="en-US" sz="2400"/>
              <a:t> after they visited the </a:t>
            </a:r>
            <a:r>
              <a:rPr lang="en-US" sz="2400" b="1">
                <a:solidFill>
                  <a:srgbClr val="0000FF"/>
                </a:solidFill>
              </a:rPr>
              <a:t>same region they started from, </a:t>
            </a:r>
            <a:r>
              <a:rPr lang="en-US" sz="2400" b="1">
                <a:solidFill>
                  <a:srgbClr val="00FF00"/>
                </a:solidFill>
              </a:rPr>
              <a:t>different from Santa Ana</a:t>
            </a:r>
            <a:r>
              <a:rPr lang="en-US" sz="2400"/>
              <a:t>”</a:t>
            </a:r>
          </a:p>
        </p:txBody>
      </p:sp>
      <p:sp>
        <p:nvSpPr>
          <p:cNvPr id="16389" name="Line 5"/>
          <p:cNvSpPr>
            <a:spLocks noChangeShapeType="1"/>
          </p:cNvSpPr>
          <p:nvPr/>
        </p:nvSpPr>
        <p:spPr bwMode="auto">
          <a:xfrm>
            <a:off x="4510088" y="6540500"/>
            <a:ext cx="536575" cy="3032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 flipV="1">
            <a:off x="5040313" y="6475413"/>
            <a:ext cx="376237" cy="38576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6391" name="Line 7"/>
          <p:cNvSpPr>
            <a:spLocks noChangeShapeType="1"/>
          </p:cNvSpPr>
          <p:nvPr/>
        </p:nvSpPr>
        <p:spPr bwMode="auto">
          <a:xfrm>
            <a:off x="5395913" y="6494463"/>
            <a:ext cx="1036637" cy="80168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6392" name="Line 8"/>
          <p:cNvSpPr>
            <a:spLocks noChangeShapeType="1"/>
          </p:cNvSpPr>
          <p:nvPr/>
        </p:nvSpPr>
        <p:spPr bwMode="auto">
          <a:xfrm flipV="1">
            <a:off x="4513263" y="6216650"/>
            <a:ext cx="152400" cy="34766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 flipH="1" flipV="1">
            <a:off x="4110038" y="5213350"/>
            <a:ext cx="574675" cy="10445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 flipH="1">
            <a:off x="3459163" y="5230813"/>
            <a:ext cx="692150" cy="317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 flipV="1">
            <a:off x="4368800" y="5654675"/>
            <a:ext cx="571500" cy="523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>
            <a:off x="4508500" y="5942013"/>
            <a:ext cx="523875" cy="127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>
            <a:off x="4933950" y="5676900"/>
            <a:ext cx="90488" cy="27463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 flipH="1">
            <a:off x="5130800" y="4992688"/>
            <a:ext cx="292100" cy="11906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 flipV="1">
            <a:off x="4900613" y="5510213"/>
            <a:ext cx="690562" cy="7778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 flipV="1">
            <a:off x="5961063" y="4962525"/>
            <a:ext cx="201612" cy="5191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 flipV="1">
            <a:off x="5387975" y="4965700"/>
            <a:ext cx="776288" cy="492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>
            <a:off x="4718050" y="4548188"/>
            <a:ext cx="139700" cy="6540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6403" name="Line 19"/>
          <p:cNvSpPr>
            <a:spLocks noChangeShapeType="1"/>
          </p:cNvSpPr>
          <p:nvPr/>
        </p:nvSpPr>
        <p:spPr bwMode="auto">
          <a:xfrm flipH="1" flipV="1">
            <a:off x="4156075" y="4584700"/>
            <a:ext cx="590550" cy="4286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6404" name="Line 20"/>
          <p:cNvSpPr>
            <a:spLocks noChangeShapeType="1"/>
          </p:cNvSpPr>
          <p:nvPr/>
        </p:nvSpPr>
        <p:spPr bwMode="auto">
          <a:xfrm>
            <a:off x="4171950" y="4598988"/>
            <a:ext cx="34925" cy="4381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6405" name="Line 21"/>
          <p:cNvSpPr>
            <a:spLocks noChangeShapeType="1"/>
          </p:cNvSpPr>
          <p:nvPr/>
        </p:nvSpPr>
        <p:spPr bwMode="auto">
          <a:xfrm>
            <a:off x="4206875" y="5037138"/>
            <a:ext cx="257175" cy="26193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6406" name="Line 22"/>
          <p:cNvSpPr>
            <a:spLocks noChangeShapeType="1"/>
          </p:cNvSpPr>
          <p:nvPr/>
        </p:nvSpPr>
        <p:spPr bwMode="auto">
          <a:xfrm flipV="1">
            <a:off x="4460875" y="5183188"/>
            <a:ext cx="390525" cy="13176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6407" name="Line 23"/>
          <p:cNvSpPr>
            <a:spLocks noChangeShapeType="1"/>
          </p:cNvSpPr>
          <p:nvPr/>
        </p:nvSpPr>
        <p:spPr bwMode="auto">
          <a:xfrm>
            <a:off x="4719638" y="4543425"/>
            <a:ext cx="849312" cy="1587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6408" name="Line 24"/>
          <p:cNvSpPr>
            <a:spLocks noChangeShapeType="1"/>
          </p:cNvSpPr>
          <p:nvPr/>
        </p:nvSpPr>
        <p:spPr bwMode="auto">
          <a:xfrm>
            <a:off x="5564188" y="4702175"/>
            <a:ext cx="14287" cy="28892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6409" name="Line 25"/>
          <p:cNvSpPr>
            <a:spLocks noChangeShapeType="1"/>
          </p:cNvSpPr>
          <p:nvPr/>
        </p:nvSpPr>
        <p:spPr bwMode="auto">
          <a:xfrm flipV="1">
            <a:off x="4852988" y="5084763"/>
            <a:ext cx="307975" cy="13493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6410" name="Line 26"/>
          <p:cNvSpPr>
            <a:spLocks noChangeShapeType="1"/>
          </p:cNvSpPr>
          <p:nvPr/>
        </p:nvSpPr>
        <p:spPr bwMode="auto">
          <a:xfrm>
            <a:off x="5026025" y="5956300"/>
            <a:ext cx="381000" cy="5445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6411" name="Line 27"/>
          <p:cNvSpPr>
            <a:spLocks noChangeShapeType="1"/>
          </p:cNvSpPr>
          <p:nvPr/>
        </p:nvSpPr>
        <p:spPr bwMode="auto">
          <a:xfrm flipV="1">
            <a:off x="5262563" y="6165850"/>
            <a:ext cx="433387" cy="1412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6412" name="Line 28"/>
          <p:cNvSpPr>
            <a:spLocks noChangeShapeType="1"/>
          </p:cNvSpPr>
          <p:nvPr/>
        </p:nvSpPr>
        <p:spPr bwMode="auto">
          <a:xfrm>
            <a:off x="5694363" y="6186488"/>
            <a:ext cx="508000" cy="47783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6413" name="Line 29"/>
          <p:cNvSpPr>
            <a:spLocks noChangeShapeType="1"/>
          </p:cNvSpPr>
          <p:nvPr/>
        </p:nvSpPr>
        <p:spPr bwMode="auto">
          <a:xfrm flipH="1">
            <a:off x="6100763" y="6664325"/>
            <a:ext cx="125412" cy="3873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6414" name="Line 30"/>
          <p:cNvSpPr>
            <a:spLocks noChangeShapeType="1"/>
          </p:cNvSpPr>
          <p:nvPr/>
        </p:nvSpPr>
        <p:spPr bwMode="auto">
          <a:xfrm flipV="1">
            <a:off x="3651250" y="4719638"/>
            <a:ext cx="534988" cy="6191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6415" name="Line 31"/>
          <p:cNvSpPr>
            <a:spLocks noChangeShapeType="1"/>
          </p:cNvSpPr>
          <p:nvPr/>
        </p:nvSpPr>
        <p:spPr bwMode="auto">
          <a:xfrm flipH="1">
            <a:off x="3463925" y="4751388"/>
            <a:ext cx="215900" cy="51593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6416" name="Line 32"/>
          <p:cNvSpPr>
            <a:spLocks noChangeShapeType="1"/>
          </p:cNvSpPr>
          <p:nvPr/>
        </p:nvSpPr>
        <p:spPr bwMode="auto">
          <a:xfrm flipV="1">
            <a:off x="6435725" y="6534150"/>
            <a:ext cx="369888" cy="7858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6417" name="Line 33"/>
          <p:cNvSpPr>
            <a:spLocks noChangeShapeType="1"/>
          </p:cNvSpPr>
          <p:nvPr/>
        </p:nvSpPr>
        <p:spPr bwMode="auto">
          <a:xfrm flipH="1">
            <a:off x="6357938" y="6043613"/>
            <a:ext cx="560387" cy="31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6418" name="Line 34"/>
          <p:cNvSpPr>
            <a:spLocks noChangeShapeType="1"/>
          </p:cNvSpPr>
          <p:nvPr/>
        </p:nvSpPr>
        <p:spPr bwMode="auto">
          <a:xfrm>
            <a:off x="6107113" y="5756275"/>
            <a:ext cx="454025" cy="4857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6419" name="Line 35"/>
          <p:cNvSpPr>
            <a:spLocks noChangeShapeType="1"/>
          </p:cNvSpPr>
          <p:nvPr/>
        </p:nvSpPr>
        <p:spPr bwMode="auto">
          <a:xfrm>
            <a:off x="6100763" y="5753100"/>
            <a:ext cx="765175" cy="127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6420" name="Line 36"/>
          <p:cNvSpPr>
            <a:spLocks noChangeShapeType="1"/>
          </p:cNvSpPr>
          <p:nvPr/>
        </p:nvSpPr>
        <p:spPr bwMode="auto">
          <a:xfrm>
            <a:off x="6869113" y="5764213"/>
            <a:ext cx="26987" cy="27622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6421" name="Text Box 37"/>
          <p:cNvSpPr txBox="1">
            <a:spLocks noChangeArrowheads="1"/>
          </p:cNvSpPr>
          <p:nvPr/>
        </p:nvSpPr>
        <p:spPr bwMode="auto">
          <a:xfrm>
            <a:off x="4479925" y="5683250"/>
            <a:ext cx="487363" cy="28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LAX</a:t>
            </a:r>
          </a:p>
        </p:txBody>
      </p:sp>
      <p:sp>
        <p:nvSpPr>
          <p:cNvPr id="16422" name="Line 38"/>
          <p:cNvSpPr>
            <a:spLocks noChangeShapeType="1"/>
          </p:cNvSpPr>
          <p:nvPr/>
        </p:nvSpPr>
        <p:spPr bwMode="auto">
          <a:xfrm flipH="1">
            <a:off x="5572125" y="5462588"/>
            <a:ext cx="406400" cy="666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6423" name="Line 39"/>
          <p:cNvSpPr>
            <a:spLocks noChangeShapeType="1"/>
          </p:cNvSpPr>
          <p:nvPr/>
        </p:nvSpPr>
        <p:spPr bwMode="auto">
          <a:xfrm>
            <a:off x="4767263" y="5214938"/>
            <a:ext cx="166687" cy="4572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6424" name="Line 40"/>
          <p:cNvSpPr>
            <a:spLocks noChangeShapeType="1"/>
          </p:cNvSpPr>
          <p:nvPr/>
        </p:nvSpPr>
        <p:spPr bwMode="auto">
          <a:xfrm>
            <a:off x="5548313" y="5527675"/>
            <a:ext cx="142875" cy="6667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6425" name="Line 41"/>
          <p:cNvSpPr>
            <a:spLocks noChangeShapeType="1"/>
          </p:cNvSpPr>
          <p:nvPr/>
        </p:nvSpPr>
        <p:spPr bwMode="auto">
          <a:xfrm>
            <a:off x="5961063" y="5457825"/>
            <a:ext cx="139700" cy="2952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6426" name="Line 42"/>
          <p:cNvSpPr>
            <a:spLocks noChangeShapeType="1"/>
          </p:cNvSpPr>
          <p:nvPr/>
        </p:nvSpPr>
        <p:spPr bwMode="auto">
          <a:xfrm flipV="1">
            <a:off x="6203950" y="6221413"/>
            <a:ext cx="355600" cy="4730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6427" name="Line 43"/>
          <p:cNvSpPr>
            <a:spLocks noChangeShapeType="1"/>
          </p:cNvSpPr>
          <p:nvPr/>
        </p:nvSpPr>
        <p:spPr bwMode="auto">
          <a:xfrm flipH="1" flipV="1">
            <a:off x="6540500" y="6223000"/>
            <a:ext cx="288925" cy="34766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6428" name="Line 44"/>
          <p:cNvSpPr>
            <a:spLocks noChangeShapeType="1"/>
          </p:cNvSpPr>
          <p:nvPr/>
        </p:nvSpPr>
        <p:spPr bwMode="auto">
          <a:xfrm>
            <a:off x="6473825" y="4862513"/>
            <a:ext cx="293688" cy="8953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6429" name="Line 45"/>
          <p:cNvSpPr>
            <a:spLocks noChangeShapeType="1"/>
          </p:cNvSpPr>
          <p:nvPr/>
        </p:nvSpPr>
        <p:spPr bwMode="auto">
          <a:xfrm flipH="1">
            <a:off x="6134100" y="4862513"/>
            <a:ext cx="358775" cy="1270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6430" name="Line 46"/>
          <p:cNvSpPr>
            <a:spLocks noChangeShapeType="1"/>
          </p:cNvSpPr>
          <p:nvPr/>
        </p:nvSpPr>
        <p:spPr bwMode="auto">
          <a:xfrm flipV="1">
            <a:off x="5564188" y="4391025"/>
            <a:ext cx="889000" cy="3302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6431" name="Line 47"/>
          <p:cNvSpPr>
            <a:spLocks noChangeShapeType="1"/>
          </p:cNvSpPr>
          <p:nvPr/>
        </p:nvSpPr>
        <p:spPr bwMode="auto">
          <a:xfrm flipH="1" flipV="1">
            <a:off x="6435725" y="4391025"/>
            <a:ext cx="57150" cy="49053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6432" name="Text Box 48"/>
          <p:cNvSpPr txBox="1">
            <a:spLocks noChangeArrowheads="1"/>
          </p:cNvSpPr>
          <p:nvPr/>
        </p:nvSpPr>
        <p:spPr bwMode="auto">
          <a:xfrm>
            <a:off x="3570288" y="4843463"/>
            <a:ext cx="649287" cy="28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Malibu</a:t>
            </a:r>
          </a:p>
        </p:txBody>
      </p:sp>
      <p:sp>
        <p:nvSpPr>
          <p:cNvPr id="16433" name="Text Box 49"/>
          <p:cNvSpPr txBox="1">
            <a:spLocks noChangeArrowheads="1"/>
          </p:cNvSpPr>
          <p:nvPr/>
        </p:nvSpPr>
        <p:spPr bwMode="auto">
          <a:xfrm>
            <a:off x="4999038" y="5167313"/>
            <a:ext cx="911225" cy="28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Downtown</a:t>
            </a:r>
          </a:p>
        </p:txBody>
      </p:sp>
      <p:sp>
        <p:nvSpPr>
          <p:cNvPr id="16434" name="Text Box 50"/>
          <p:cNvSpPr txBox="1">
            <a:spLocks noChangeArrowheads="1"/>
          </p:cNvSpPr>
          <p:nvPr/>
        </p:nvSpPr>
        <p:spPr bwMode="auto">
          <a:xfrm>
            <a:off x="4727575" y="4699000"/>
            <a:ext cx="908050" cy="28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Hollywood</a:t>
            </a:r>
          </a:p>
        </p:txBody>
      </p:sp>
      <p:sp>
        <p:nvSpPr>
          <p:cNvPr id="16435" name="Text Box 51"/>
          <p:cNvSpPr txBox="1">
            <a:spLocks noChangeArrowheads="1"/>
          </p:cNvSpPr>
          <p:nvPr/>
        </p:nvSpPr>
        <p:spPr bwMode="auto">
          <a:xfrm>
            <a:off x="4140200" y="4660900"/>
            <a:ext cx="696913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1200"/>
              <a:t>Beverly Hills</a:t>
            </a:r>
          </a:p>
        </p:txBody>
      </p:sp>
      <p:sp>
        <p:nvSpPr>
          <p:cNvPr id="16436" name="Text Box 52"/>
          <p:cNvSpPr txBox="1">
            <a:spLocks noChangeArrowheads="1"/>
          </p:cNvSpPr>
          <p:nvPr/>
        </p:nvSpPr>
        <p:spPr bwMode="auto">
          <a:xfrm>
            <a:off x="6264275" y="6667500"/>
            <a:ext cx="468313" cy="28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OC</a:t>
            </a:r>
          </a:p>
        </p:txBody>
      </p:sp>
      <p:sp>
        <p:nvSpPr>
          <p:cNvPr id="16437" name="Text Box 53"/>
          <p:cNvSpPr txBox="1">
            <a:spLocks noChangeArrowheads="1"/>
          </p:cNvSpPr>
          <p:nvPr/>
        </p:nvSpPr>
        <p:spPr bwMode="auto">
          <a:xfrm>
            <a:off x="4249738" y="5222875"/>
            <a:ext cx="703262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1200"/>
              <a:t>Santa Monica</a:t>
            </a:r>
          </a:p>
        </p:txBody>
      </p:sp>
      <p:sp>
        <p:nvSpPr>
          <p:cNvPr id="16438" name="Text Box 54"/>
          <p:cNvSpPr txBox="1">
            <a:spLocks noChangeArrowheads="1"/>
          </p:cNvSpPr>
          <p:nvPr/>
        </p:nvSpPr>
        <p:spPr bwMode="auto">
          <a:xfrm>
            <a:off x="5837238" y="5988050"/>
            <a:ext cx="627062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1200"/>
              <a:t>Santa Ana</a:t>
            </a:r>
          </a:p>
        </p:txBody>
      </p:sp>
      <p:sp>
        <p:nvSpPr>
          <p:cNvPr id="16439" name="Text Box 55"/>
          <p:cNvSpPr txBox="1">
            <a:spLocks noChangeArrowheads="1"/>
          </p:cNvSpPr>
          <p:nvPr/>
        </p:nvSpPr>
        <p:spPr bwMode="auto">
          <a:xfrm>
            <a:off x="4572000" y="6226175"/>
            <a:ext cx="823913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Redondo</a:t>
            </a:r>
          </a:p>
          <a:p>
            <a:pPr algn="ctr"/>
            <a:r>
              <a:rPr lang="en-US" sz="1200"/>
              <a:t>Beach</a:t>
            </a:r>
          </a:p>
        </p:txBody>
      </p:sp>
      <p:sp>
        <p:nvSpPr>
          <p:cNvPr id="16440" name="Text Box 56"/>
          <p:cNvSpPr txBox="1">
            <a:spLocks noChangeArrowheads="1"/>
          </p:cNvSpPr>
          <p:nvPr/>
        </p:nvSpPr>
        <p:spPr bwMode="auto">
          <a:xfrm>
            <a:off x="5951538" y="5300663"/>
            <a:ext cx="814387" cy="290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Anaheim</a:t>
            </a:r>
          </a:p>
        </p:txBody>
      </p:sp>
      <p:sp>
        <p:nvSpPr>
          <p:cNvPr id="16441" name="Text Box 57"/>
          <p:cNvSpPr txBox="1">
            <a:spLocks noChangeArrowheads="1"/>
          </p:cNvSpPr>
          <p:nvPr/>
        </p:nvSpPr>
        <p:spPr bwMode="auto">
          <a:xfrm>
            <a:off x="5580063" y="4630738"/>
            <a:ext cx="873125" cy="28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Pasadena</a:t>
            </a:r>
          </a:p>
        </p:txBody>
      </p:sp>
      <p:sp>
        <p:nvSpPr>
          <p:cNvPr id="16442" name="Line 58"/>
          <p:cNvSpPr>
            <a:spLocks noChangeShapeType="1"/>
          </p:cNvSpPr>
          <p:nvPr/>
        </p:nvSpPr>
        <p:spPr bwMode="auto">
          <a:xfrm flipV="1">
            <a:off x="4132263" y="5119688"/>
            <a:ext cx="177800" cy="1301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6443" name="AutoShape 59"/>
          <p:cNvSpPr>
            <a:spLocks noChangeArrowheads="1"/>
          </p:cNvSpPr>
          <p:nvPr/>
        </p:nvSpPr>
        <p:spPr bwMode="auto">
          <a:xfrm>
            <a:off x="4578350" y="4862513"/>
            <a:ext cx="2135188" cy="1122362"/>
          </a:xfrm>
          <a:custGeom>
            <a:avLst/>
            <a:gdLst>
              <a:gd name="T0" fmla="*/ 0 w 5931"/>
              <a:gd name="T1" fmla="*/ 0 h 3116"/>
              <a:gd name="T2" fmla="*/ 815 w 5931"/>
              <a:gd name="T3" fmla="*/ 552 h 3116"/>
              <a:gd name="T4" fmla="*/ 1769 w 5931"/>
              <a:gd name="T5" fmla="*/ 578 h 3116"/>
              <a:gd name="T6" fmla="*/ 2867 w 5931"/>
              <a:gd name="T7" fmla="*/ 367 h 3116"/>
              <a:gd name="T8" fmla="*/ 3578 w 5931"/>
              <a:gd name="T9" fmla="*/ 379 h 3116"/>
              <a:gd name="T10" fmla="*/ 4502 w 5931"/>
              <a:gd name="T11" fmla="*/ 469 h 3116"/>
              <a:gd name="T12" fmla="*/ 5340 w 5931"/>
              <a:gd name="T13" fmla="*/ 1391 h 3116"/>
              <a:gd name="T14" fmla="*/ 5689 w 5931"/>
              <a:gd name="T15" fmla="*/ 2175 h 3116"/>
              <a:gd name="T16" fmla="*/ 5930 w 5931"/>
              <a:gd name="T17" fmla="*/ 3115 h 3116"/>
              <a:gd name="T18" fmla="*/ 0 w 5931"/>
              <a:gd name="T19" fmla="*/ 0 h 3116"/>
              <a:gd name="T20" fmla="*/ 5931 w 5931"/>
              <a:gd name="T21" fmla="*/ 3116 h 31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T18" t="T19" r="T20" b="T21"/>
            <a:pathLst>
              <a:path w="5931" h="3116">
                <a:moveTo>
                  <a:pt x="0" y="0"/>
                </a:moveTo>
                <a:cubicBezTo>
                  <a:pt x="209" y="189"/>
                  <a:pt x="527" y="488"/>
                  <a:pt x="815" y="552"/>
                </a:cubicBezTo>
                <a:cubicBezTo>
                  <a:pt x="1103" y="616"/>
                  <a:pt x="1352" y="533"/>
                  <a:pt x="1769" y="578"/>
                </a:cubicBezTo>
                <a:cubicBezTo>
                  <a:pt x="2171" y="622"/>
                  <a:pt x="2586" y="392"/>
                  <a:pt x="2867" y="367"/>
                </a:cubicBezTo>
                <a:cubicBezTo>
                  <a:pt x="3084" y="377"/>
                  <a:pt x="3323" y="355"/>
                  <a:pt x="3578" y="379"/>
                </a:cubicBezTo>
                <a:cubicBezTo>
                  <a:pt x="3778" y="398"/>
                  <a:pt x="4211" y="332"/>
                  <a:pt x="4502" y="469"/>
                </a:cubicBezTo>
                <a:cubicBezTo>
                  <a:pt x="4860" y="494"/>
                  <a:pt x="4943" y="1315"/>
                  <a:pt x="5340" y="1391"/>
                </a:cubicBezTo>
                <a:cubicBezTo>
                  <a:pt x="5737" y="1467"/>
                  <a:pt x="5689" y="2175"/>
                  <a:pt x="5689" y="2175"/>
                </a:cubicBezTo>
                <a:lnTo>
                  <a:pt x="5930" y="3115"/>
                </a:lnTo>
              </a:path>
            </a:pathLst>
          </a:custGeom>
          <a:noFill/>
          <a:ln w="45720">
            <a:solidFill>
              <a:srgbClr val="6666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16444" name="AutoShape 60"/>
          <p:cNvSpPr>
            <a:spLocks noChangeArrowheads="1"/>
          </p:cNvSpPr>
          <p:nvPr/>
        </p:nvSpPr>
        <p:spPr bwMode="auto">
          <a:xfrm>
            <a:off x="5380038" y="5556250"/>
            <a:ext cx="1463675" cy="931863"/>
          </a:xfrm>
          <a:custGeom>
            <a:avLst/>
            <a:gdLst>
              <a:gd name="T0" fmla="*/ 3857 w 4067"/>
              <a:gd name="T1" fmla="*/ 2130 h 2590"/>
              <a:gd name="T2" fmla="*/ 2637 w 4067"/>
              <a:gd name="T3" fmla="*/ 621 h 2590"/>
              <a:gd name="T4" fmla="*/ 609 w 4067"/>
              <a:gd name="T5" fmla="*/ 331 h 2590"/>
              <a:gd name="T6" fmla="*/ 1264 w 4067"/>
              <a:gd name="T7" fmla="*/ 1569 h 2590"/>
              <a:gd name="T8" fmla="*/ 1190 w 4067"/>
              <a:gd name="T9" fmla="*/ 2589 h 2590"/>
              <a:gd name="T10" fmla="*/ 0 w 4067"/>
              <a:gd name="T11" fmla="*/ 0 h 2590"/>
              <a:gd name="T12" fmla="*/ 4067 w 4067"/>
              <a:gd name="T13" fmla="*/ 2590 h 25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4067" h="2590">
                <a:moveTo>
                  <a:pt x="3857" y="2130"/>
                </a:moveTo>
                <a:cubicBezTo>
                  <a:pt x="4066" y="2319"/>
                  <a:pt x="3055" y="832"/>
                  <a:pt x="2637" y="621"/>
                </a:cubicBezTo>
                <a:cubicBezTo>
                  <a:pt x="2219" y="410"/>
                  <a:pt x="1483" y="0"/>
                  <a:pt x="609" y="331"/>
                </a:cubicBezTo>
                <a:cubicBezTo>
                  <a:pt x="0" y="591"/>
                  <a:pt x="867" y="1493"/>
                  <a:pt x="1264" y="1569"/>
                </a:cubicBezTo>
                <a:cubicBezTo>
                  <a:pt x="1661" y="1645"/>
                  <a:pt x="1190" y="2589"/>
                  <a:pt x="1190" y="2589"/>
                </a:cubicBezTo>
              </a:path>
            </a:pathLst>
          </a:custGeom>
          <a:noFill/>
          <a:ln w="45720">
            <a:solidFill>
              <a:srgbClr val="6666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16445" name="Text Box 61"/>
          <p:cNvSpPr txBox="1">
            <a:spLocks noChangeArrowheads="1"/>
          </p:cNvSpPr>
          <p:nvPr/>
        </p:nvSpPr>
        <p:spPr bwMode="auto">
          <a:xfrm>
            <a:off x="5508625" y="6310313"/>
            <a:ext cx="628650" cy="471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1200"/>
              <a:t>Long  Beach</a:t>
            </a:r>
          </a:p>
        </p:txBody>
      </p:sp>
      <p:sp>
        <p:nvSpPr>
          <p:cNvPr id="16446" name="Text Box 62"/>
          <p:cNvSpPr txBox="1">
            <a:spLocks noChangeArrowheads="1"/>
          </p:cNvSpPr>
          <p:nvPr/>
        </p:nvSpPr>
        <p:spPr bwMode="auto">
          <a:xfrm>
            <a:off x="4900613" y="5784850"/>
            <a:ext cx="887412" cy="28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Inglewood</a:t>
            </a:r>
          </a:p>
        </p:txBody>
      </p:sp>
      <p:sp>
        <p:nvSpPr>
          <p:cNvPr id="16447" name="Text Box 63"/>
          <p:cNvSpPr txBox="1">
            <a:spLocks noChangeArrowheads="1"/>
          </p:cNvSpPr>
          <p:nvPr/>
        </p:nvSpPr>
        <p:spPr bwMode="auto">
          <a:xfrm>
            <a:off x="6081713" y="5757863"/>
            <a:ext cx="947737" cy="28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Disneyland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31FA38D6-BCEE-46FF-81BE-425E656C6FB2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AutoShape 1"/>
          <p:cNvSpPr>
            <a:spLocks noChangeArrowheads="1"/>
          </p:cNvSpPr>
          <p:nvPr/>
        </p:nvSpPr>
        <p:spPr bwMode="auto">
          <a:xfrm>
            <a:off x="5549900" y="5462588"/>
            <a:ext cx="1009650" cy="1203325"/>
          </a:xfrm>
          <a:custGeom>
            <a:avLst/>
            <a:gdLst>
              <a:gd name="T0" fmla="*/ 1140 w 2805"/>
              <a:gd name="T1" fmla="*/ 0 h 3344"/>
              <a:gd name="T2" fmla="*/ 1522 w 2805"/>
              <a:gd name="T3" fmla="*/ 800 h 3344"/>
              <a:gd name="T4" fmla="*/ 2804 w 2805"/>
              <a:gd name="T5" fmla="*/ 2160 h 3344"/>
              <a:gd name="T6" fmla="*/ 1841 w 2805"/>
              <a:gd name="T7" fmla="*/ 3343 h 3344"/>
              <a:gd name="T8" fmla="*/ 386 w 2805"/>
              <a:gd name="T9" fmla="*/ 2023 h 3344"/>
              <a:gd name="T10" fmla="*/ 0 w 2805"/>
              <a:gd name="T11" fmla="*/ 184 h 3344"/>
              <a:gd name="T12" fmla="*/ 1140 w 2805"/>
              <a:gd name="T13" fmla="*/ 0 h 3344"/>
              <a:gd name="T14" fmla="*/ 0 w 2805"/>
              <a:gd name="T15" fmla="*/ 0 h 3344"/>
              <a:gd name="T16" fmla="*/ 2805 w 2805"/>
              <a:gd name="T17" fmla="*/ 3344 h 33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T14" t="T15" r="T16" b="T17"/>
            <a:pathLst>
              <a:path w="2805" h="3344">
                <a:moveTo>
                  <a:pt x="1140" y="0"/>
                </a:moveTo>
                <a:lnTo>
                  <a:pt x="1522" y="800"/>
                </a:lnTo>
                <a:lnTo>
                  <a:pt x="2804" y="2160"/>
                </a:lnTo>
                <a:lnTo>
                  <a:pt x="1841" y="3343"/>
                </a:lnTo>
                <a:lnTo>
                  <a:pt x="386" y="2023"/>
                </a:lnTo>
                <a:lnTo>
                  <a:pt x="0" y="184"/>
                </a:lnTo>
                <a:lnTo>
                  <a:pt x="1140" y="0"/>
                </a:lnTo>
              </a:path>
            </a:pathLst>
          </a:custGeom>
          <a:solidFill>
            <a:srgbClr val="00FF00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17410" name="AutoShape 2"/>
          <p:cNvSpPr>
            <a:spLocks noChangeArrowheads="1"/>
          </p:cNvSpPr>
          <p:nvPr/>
        </p:nvSpPr>
        <p:spPr bwMode="auto">
          <a:xfrm>
            <a:off x="6107113" y="5751513"/>
            <a:ext cx="787400" cy="295275"/>
          </a:xfrm>
          <a:custGeom>
            <a:avLst/>
            <a:gdLst>
              <a:gd name="T0" fmla="*/ 0 w 2189"/>
              <a:gd name="T1" fmla="*/ 0 h 819"/>
              <a:gd name="T2" fmla="*/ 2117 w 2189"/>
              <a:gd name="T3" fmla="*/ 41 h 819"/>
              <a:gd name="T4" fmla="*/ 2188 w 2189"/>
              <a:gd name="T5" fmla="*/ 815 h 819"/>
              <a:gd name="T6" fmla="*/ 748 w 2189"/>
              <a:gd name="T7" fmla="*/ 818 h 819"/>
              <a:gd name="T8" fmla="*/ 0 w 2189"/>
              <a:gd name="T9" fmla="*/ 0 h 819"/>
              <a:gd name="T10" fmla="*/ 0 w 2189"/>
              <a:gd name="T11" fmla="*/ 0 h 819"/>
              <a:gd name="T12" fmla="*/ 2189 w 2189"/>
              <a:gd name="T13" fmla="*/ 819 h 8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189" h="819">
                <a:moveTo>
                  <a:pt x="0" y="0"/>
                </a:moveTo>
                <a:lnTo>
                  <a:pt x="2117" y="41"/>
                </a:lnTo>
                <a:lnTo>
                  <a:pt x="2188" y="815"/>
                </a:lnTo>
                <a:lnTo>
                  <a:pt x="748" y="818"/>
                </a:lnTo>
                <a:lnTo>
                  <a:pt x="0" y="0"/>
                </a:lnTo>
              </a:path>
            </a:pathLst>
          </a:custGeom>
          <a:solidFill>
            <a:srgbClr val="FF0000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503238" y="346075"/>
            <a:ext cx="9070975" cy="11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4400"/>
              <a:t>Motivation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503238" y="1768475"/>
            <a:ext cx="9070975" cy="489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228600" indent="-123825"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 marL="727075" indent="-269875"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/>
              <a:t> Applications cannot handle motion pattern queries in large trajectory databases</a:t>
            </a:r>
          </a:p>
          <a:p>
            <a:pPr lvl="1">
              <a:spcAft>
                <a:spcPts val="1425"/>
              </a:spcAft>
              <a:buFont typeface="Times New Roman" pitchFamily="16" charset="0"/>
              <a:buChar char="–"/>
            </a:pPr>
            <a:r>
              <a:rPr lang="en-US" sz="2400" b="1"/>
              <a:t>Example2:</a:t>
            </a:r>
            <a:r>
              <a:rPr lang="en-US" sz="2400"/>
              <a:t> “find trajectories that started </a:t>
            </a:r>
            <a:r>
              <a:rPr lang="en-US" sz="2400" b="1">
                <a:solidFill>
                  <a:srgbClr val="0000FF"/>
                </a:solidFill>
              </a:rPr>
              <a:t>from some region </a:t>
            </a:r>
            <a:r>
              <a:rPr lang="en-US" sz="2400" b="1">
                <a:solidFill>
                  <a:srgbClr val="008000"/>
                </a:solidFill>
              </a:rPr>
              <a:t>in the morning</a:t>
            </a:r>
            <a:r>
              <a:rPr lang="en-US" sz="2400"/>
              <a:t>, then at some point went to </a:t>
            </a:r>
            <a:r>
              <a:rPr lang="en-US" sz="2400" b="1">
                <a:solidFill>
                  <a:srgbClr val="FF0000"/>
                </a:solidFill>
              </a:rPr>
              <a:t>Disneyland</a:t>
            </a:r>
            <a:r>
              <a:rPr lang="en-US" sz="2400"/>
              <a:t>, and </a:t>
            </a:r>
            <a:r>
              <a:rPr lang="en-US" sz="2400" b="1" i="1">
                <a:solidFill>
                  <a:srgbClr val="FF00FF"/>
                </a:solidFill>
              </a:rPr>
              <a:t>immediately</a:t>
            </a:r>
            <a:r>
              <a:rPr lang="en-US" sz="2400"/>
              <a:t> after they visited the </a:t>
            </a:r>
            <a:r>
              <a:rPr lang="en-US" sz="2400" b="1">
                <a:solidFill>
                  <a:srgbClr val="0000FF"/>
                </a:solidFill>
              </a:rPr>
              <a:t>same region they started from, </a:t>
            </a:r>
            <a:r>
              <a:rPr lang="en-US" sz="2400" b="1">
                <a:solidFill>
                  <a:srgbClr val="00FF00"/>
                </a:solidFill>
              </a:rPr>
              <a:t>different from Santa Ana</a:t>
            </a:r>
            <a:r>
              <a:rPr lang="en-US" sz="2400"/>
              <a:t>”</a:t>
            </a:r>
          </a:p>
        </p:txBody>
      </p:sp>
      <p:sp>
        <p:nvSpPr>
          <p:cNvPr id="17413" name="Line 5"/>
          <p:cNvSpPr>
            <a:spLocks noChangeShapeType="1"/>
          </p:cNvSpPr>
          <p:nvPr/>
        </p:nvSpPr>
        <p:spPr bwMode="auto">
          <a:xfrm>
            <a:off x="4510088" y="6540500"/>
            <a:ext cx="536575" cy="3032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7414" name="Line 6"/>
          <p:cNvSpPr>
            <a:spLocks noChangeShapeType="1"/>
          </p:cNvSpPr>
          <p:nvPr/>
        </p:nvSpPr>
        <p:spPr bwMode="auto">
          <a:xfrm flipV="1">
            <a:off x="5040313" y="6475413"/>
            <a:ext cx="376237" cy="38576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7415" name="Line 7"/>
          <p:cNvSpPr>
            <a:spLocks noChangeShapeType="1"/>
          </p:cNvSpPr>
          <p:nvPr/>
        </p:nvSpPr>
        <p:spPr bwMode="auto">
          <a:xfrm>
            <a:off x="5395913" y="6494463"/>
            <a:ext cx="1036637" cy="80168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7416" name="Line 8"/>
          <p:cNvSpPr>
            <a:spLocks noChangeShapeType="1"/>
          </p:cNvSpPr>
          <p:nvPr/>
        </p:nvSpPr>
        <p:spPr bwMode="auto">
          <a:xfrm flipV="1">
            <a:off x="4513263" y="6216650"/>
            <a:ext cx="152400" cy="34766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7417" name="Line 9"/>
          <p:cNvSpPr>
            <a:spLocks noChangeShapeType="1"/>
          </p:cNvSpPr>
          <p:nvPr/>
        </p:nvSpPr>
        <p:spPr bwMode="auto">
          <a:xfrm flipH="1" flipV="1">
            <a:off x="4110038" y="5213350"/>
            <a:ext cx="574675" cy="10445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7418" name="Line 10"/>
          <p:cNvSpPr>
            <a:spLocks noChangeShapeType="1"/>
          </p:cNvSpPr>
          <p:nvPr/>
        </p:nvSpPr>
        <p:spPr bwMode="auto">
          <a:xfrm flipH="1">
            <a:off x="3459163" y="5230813"/>
            <a:ext cx="692150" cy="317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7419" name="Line 11"/>
          <p:cNvSpPr>
            <a:spLocks noChangeShapeType="1"/>
          </p:cNvSpPr>
          <p:nvPr/>
        </p:nvSpPr>
        <p:spPr bwMode="auto">
          <a:xfrm flipV="1">
            <a:off x="4368800" y="5654675"/>
            <a:ext cx="571500" cy="523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>
            <a:off x="4508500" y="5942013"/>
            <a:ext cx="523875" cy="127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7421" name="Line 13"/>
          <p:cNvSpPr>
            <a:spLocks noChangeShapeType="1"/>
          </p:cNvSpPr>
          <p:nvPr/>
        </p:nvSpPr>
        <p:spPr bwMode="auto">
          <a:xfrm>
            <a:off x="4933950" y="5676900"/>
            <a:ext cx="90488" cy="27463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7422" name="Line 14"/>
          <p:cNvSpPr>
            <a:spLocks noChangeShapeType="1"/>
          </p:cNvSpPr>
          <p:nvPr/>
        </p:nvSpPr>
        <p:spPr bwMode="auto">
          <a:xfrm flipH="1">
            <a:off x="5130800" y="4992688"/>
            <a:ext cx="292100" cy="11906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7423" name="Line 15"/>
          <p:cNvSpPr>
            <a:spLocks noChangeShapeType="1"/>
          </p:cNvSpPr>
          <p:nvPr/>
        </p:nvSpPr>
        <p:spPr bwMode="auto">
          <a:xfrm flipV="1">
            <a:off x="4900613" y="5510213"/>
            <a:ext cx="690562" cy="7778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7424" name="Line 16"/>
          <p:cNvSpPr>
            <a:spLocks noChangeShapeType="1"/>
          </p:cNvSpPr>
          <p:nvPr/>
        </p:nvSpPr>
        <p:spPr bwMode="auto">
          <a:xfrm flipV="1">
            <a:off x="5961063" y="4962525"/>
            <a:ext cx="201612" cy="5191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7425" name="Line 17"/>
          <p:cNvSpPr>
            <a:spLocks noChangeShapeType="1"/>
          </p:cNvSpPr>
          <p:nvPr/>
        </p:nvSpPr>
        <p:spPr bwMode="auto">
          <a:xfrm flipV="1">
            <a:off x="5387975" y="4965700"/>
            <a:ext cx="776288" cy="492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7426" name="Line 18"/>
          <p:cNvSpPr>
            <a:spLocks noChangeShapeType="1"/>
          </p:cNvSpPr>
          <p:nvPr/>
        </p:nvSpPr>
        <p:spPr bwMode="auto">
          <a:xfrm>
            <a:off x="4718050" y="4548188"/>
            <a:ext cx="139700" cy="6540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7427" name="Line 19"/>
          <p:cNvSpPr>
            <a:spLocks noChangeShapeType="1"/>
          </p:cNvSpPr>
          <p:nvPr/>
        </p:nvSpPr>
        <p:spPr bwMode="auto">
          <a:xfrm flipH="1" flipV="1">
            <a:off x="4156075" y="4584700"/>
            <a:ext cx="590550" cy="4286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7428" name="Line 20"/>
          <p:cNvSpPr>
            <a:spLocks noChangeShapeType="1"/>
          </p:cNvSpPr>
          <p:nvPr/>
        </p:nvSpPr>
        <p:spPr bwMode="auto">
          <a:xfrm>
            <a:off x="4171950" y="4598988"/>
            <a:ext cx="34925" cy="4381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7429" name="Line 21"/>
          <p:cNvSpPr>
            <a:spLocks noChangeShapeType="1"/>
          </p:cNvSpPr>
          <p:nvPr/>
        </p:nvSpPr>
        <p:spPr bwMode="auto">
          <a:xfrm>
            <a:off x="4206875" y="5037138"/>
            <a:ext cx="257175" cy="26193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7430" name="Line 22"/>
          <p:cNvSpPr>
            <a:spLocks noChangeShapeType="1"/>
          </p:cNvSpPr>
          <p:nvPr/>
        </p:nvSpPr>
        <p:spPr bwMode="auto">
          <a:xfrm flipV="1">
            <a:off x="4460875" y="5183188"/>
            <a:ext cx="390525" cy="13176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7431" name="Line 23"/>
          <p:cNvSpPr>
            <a:spLocks noChangeShapeType="1"/>
          </p:cNvSpPr>
          <p:nvPr/>
        </p:nvSpPr>
        <p:spPr bwMode="auto">
          <a:xfrm>
            <a:off x="4719638" y="4543425"/>
            <a:ext cx="849312" cy="1587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7432" name="Line 24"/>
          <p:cNvSpPr>
            <a:spLocks noChangeShapeType="1"/>
          </p:cNvSpPr>
          <p:nvPr/>
        </p:nvSpPr>
        <p:spPr bwMode="auto">
          <a:xfrm>
            <a:off x="5564188" y="4702175"/>
            <a:ext cx="14287" cy="28892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7433" name="Line 25"/>
          <p:cNvSpPr>
            <a:spLocks noChangeShapeType="1"/>
          </p:cNvSpPr>
          <p:nvPr/>
        </p:nvSpPr>
        <p:spPr bwMode="auto">
          <a:xfrm flipV="1">
            <a:off x="4852988" y="5084763"/>
            <a:ext cx="307975" cy="13493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7434" name="Line 26"/>
          <p:cNvSpPr>
            <a:spLocks noChangeShapeType="1"/>
          </p:cNvSpPr>
          <p:nvPr/>
        </p:nvSpPr>
        <p:spPr bwMode="auto">
          <a:xfrm>
            <a:off x="5026025" y="5956300"/>
            <a:ext cx="381000" cy="5445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7435" name="Line 27"/>
          <p:cNvSpPr>
            <a:spLocks noChangeShapeType="1"/>
          </p:cNvSpPr>
          <p:nvPr/>
        </p:nvSpPr>
        <p:spPr bwMode="auto">
          <a:xfrm flipV="1">
            <a:off x="5262563" y="6165850"/>
            <a:ext cx="433387" cy="1412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7436" name="Line 28"/>
          <p:cNvSpPr>
            <a:spLocks noChangeShapeType="1"/>
          </p:cNvSpPr>
          <p:nvPr/>
        </p:nvSpPr>
        <p:spPr bwMode="auto">
          <a:xfrm>
            <a:off x="5694363" y="6186488"/>
            <a:ext cx="508000" cy="47783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7437" name="Line 29"/>
          <p:cNvSpPr>
            <a:spLocks noChangeShapeType="1"/>
          </p:cNvSpPr>
          <p:nvPr/>
        </p:nvSpPr>
        <p:spPr bwMode="auto">
          <a:xfrm flipH="1">
            <a:off x="6100763" y="6664325"/>
            <a:ext cx="125412" cy="3873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7438" name="Line 30"/>
          <p:cNvSpPr>
            <a:spLocks noChangeShapeType="1"/>
          </p:cNvSpPr>
          <p:nvPr/>
        </p:nvSpPr>
        <p:spPr bwMode="auto">
          <a:xfrm flipV="1">
            <a:off x="3651250" y="4719638"/>
            <a:ext cx="534988" cy="6191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7439" name="Line 31"/>
          <p:cNvSpPr>
            <a:spLocks noChangeShapeType="1"/>
          </p:cNvSpPr>
          <p:nvPr/>
        </p:nvSpPr>
        <p:spPr bwMode="auto">
          <a:xfrm flipH="1">
            <a:off x="3463925" y="4751388"/>
            <a:ext cx="215900" cy="51593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7440" name="Line 32"/>
          <p:cNvSpPr>
            <a:spLocks noChangeShapeType="1"/>
          </p:cNvSpPr>
          <p:nvPr/>
        </p:nvSpPr>
        <p:spPr bwMode="auto">
          <a:xfrm flipV="1">
            <a:off x="6435725" y="6534150"/>
            <a:ext cx="369888" cy="7858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7441" name="Line 33"/>
          <p:cNvSpPr>
            <a:spLocks noChangeShapeType="1"/>
          </p:cNvSpPr>
          <p:nvPr/>
        </p:nvSpPr>
        <p:spPr bwMode="auto">
          <a:xfrm flipH="1">
            <a:off x="6357938" y="6043613"/>
            <a:ext cx="560387" cy="31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7442" name="Line 34"/>
          <p:cNvSpPr>
            <a:spLocks noChangeShapeType="1"/>
          </p:cNvSpPr>
          <p:nvPr/>
        </p:nvSpPr>
        <p:spPr bwMode="auto">
          <a:xfrm>
            <a:off x="6107113" y="5756275"/>
            <a:ext cx="454025" cy="4857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7443" name="Line 35"/>
          <p:cNvSpPr>
            <a:spLocks noChangeShapeType="1"/>
          </p:cNvSpPr>
          <p:nvPr/>
        </p:nvSpPr>
        <p:spPr bwMode="auto">
          <a:xfrm>
            <a:off x="6100763" y="5753100"/>
            <a:ext cx="765175" cy="127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7444" name="Line 36"/>
          <p:cNvSpPr>
            <a:spLocks noChangeShapeType="1"/>
          </p:cNvSpPr>
          <p:nvPr/>
        </p:nvSpPr>
        <p:spPr bwMode="auto">
          <a:xfrm>
            <a:off x="6869113" y="5764213"/>
            <a:ext cx="26987" cy="27622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7445" name="Text Box 37"/>
          <p:cNvSpPr txBox="1">
            <a:spLocks noChangeArrowheads="1"/>
          </p:cNvSpPr>
          <p:nvPr/>
        </p:nvSpPr>
        <p:spPr bwMode="auto">
          <a:xfrm>
            <a:off x="4479925" y="5683250"/>
            <a:ext cx="487363" cy="28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LAX</a:t>
            </a:r>
          </a:p>
        </p:txBody>
      </p:sp>
      <p:sp>
        <p:nvSpPr>
          <p:cNvPr id="17446" name="Line 38"/>
          <p:cNvSpPr>
            <a:spLocks noChangeShapeType="1"/>
          </p:cNvSpPr>
          <p:nvPr/>
        </p:nvSpPr>
        <p:spPr bwMode="auto">
          <a:xfrm flipH="1">
            <a:off x="5572125" y="5462588"/>
            <a:ext cx="406400" cy="666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7447" name="Line 39"/>
          <p:cNvSpPr>
            <a:spLocks noChangeShapeType="1"/>
          </p:cNvSpPr>
          <p:nvPr/>
        </p:nvSpPr>
        <p:spPr bwMode="auto">
          <a:xfrm>
            <a:off x="4767263" y="5214938"/>
            <a:ext cx="166687" cy="4572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7448" name="Line 40"/>
          <p:cNvSpPr>
            <a:spLocks noChangeShapeType="1"/>
          </p:cNvSpPr>
          <p:nvPr/>
        </p:nvSpPr>
        <p:spPr bwMode="auto">
          <a:xfrm>
            <a:off x="5548313" y="5527675"/>
            <a:ext cx="142875" cy="6667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7449" name="Line 41"/>
          <p:cNvSpPr>
            <a:spLocks noChangeShapeType="1"/>
          </p:cNvSpPr>
          <p:nvPr/>
        </p:nvSpPr>
        <p:spPr bwMode="auto">
          <a:xfrm>
            <a:off x="5961063" y="5457825"/>
            <a:ext cx="139700" cy="2952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7450" name="Line 42"/>
          <p:cNvSpPr>
            <a:spLocks noChangeShapeType="1"/>
          </p:cNvSpPr>
          <p:nvPr/>
        </p:nvSpPr>
        <p:spPr bwMode="auto">
          <a:xfrm flipV="1">
            <a:off x="6203950" y="6221413"/>
            <a:ext cx="355600" cy="4730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7451" name="Line 43"/>
          <p:cNvSpPr>
            <a:spLocks noChangeShapeType="1"/>
          </p:cNvSpPr>
          <p:nvPr/>
        </p:nvSpPr>
        <p:spPr bwMode="auto">
          <a:xfrm flipH="1" flipV="1">
            <a:off x="6540500" y="6223000"/>
            <a:ext cx="288925" cy="34766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7452" name="Line 44"/>
          <p:cNvSpPr>
            <a:spLocks noChangeShapeType="1"/>
          </p:cNvSpPr>
          <p:nvPr/>
        </p:nvSpPr>
        <p:spPr bwMode="auto">
          <a:xfrm>
            <a:off x="6473825" y="4862513"/>
            <a:ext cx="293688" cy="8953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7453" name="Line 45"/>
          <p:cNvSpPr>
            <a:spLocks noChangeShapeType="1"/>
          </p:cNvSpPr>
          <p:nvPr/>
        </p:nvSpPr>
        <p:spPr bwMode="auto">
          <a:xfrm flipH="1">
            <a:off x="6134100" y="4862513"/>
            <a:ext cx="358775" cy="1270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7454" name="Line 46"/>
          <p:cNvSpPr>
            <a:spLocks noChangeShapeType="1"/>
          </p:cNvSpPr>
          <p:nvPr/>
        </p:nvSpPr>
        <p:spPr bwMode="auto">
          <a:xfrm flipV="1">
            <a:off x="5564188" y="4391025"/>
            <a:ext cx="889000" cy="3302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7455" name="Line 47"/>
          <p:cNvSpPr>
            <a:spLocks noChangeShapeType="1"/>
          </p:cNvSpPr>
          <p:nvPr/>
        </p:nvSpPr>
        <p:spPr bwMode="auto">
          <a:xfrm flipH="1" flipV="1">
            <a:off x="6435725" y="4391025"/>
            <a:ext cx="57150" cy="49053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7456" name="Text Box 48"/>
          <p:cNvSpPr txBox="1">
            <a:spLocks noChangeArrowheads="1"/>
          </p:cNvSpPr>
          <p:nvPr/>
        </p:nvSpPr>
        <p:spPr bwMode="auto">
          <a:xfrm>
            <a:off x="3570288" y="4843463"/>
            <a:ext cx="649287" cy="28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Malibu</a:t>
            </a:r>
          </a:p>
        </p:txBody>
      </p:sp>
      <p:sp>
        <p:nvSpPr>
          <p:cNvPr id="17457" name="Text Box 49"/>
          <p:cNvSpPr txBox="1">
            <a:spLocks noChangeArrowheads="1"/>
          </p:cNvSpPr>
          <p:nvPr/>
        </p:nvSpPr>
        <p:spPr bwMode="auto">
          <a:xfrm>
            <a:off x="4999038" y="5167313"/>
            <a:ext cx="911225" cy="28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Downtown</a:t>
            </a:r>
          </a:p>
        </p:txBody>
      </p:sp>
      <p:sp>
        <p:nvSpPr>
          <p:cNvPr id="17458" name="Text Box 50"/>
          <p:cNvSpPr txBox="1">
            <a:spLocks noChangeArrowheads="1"/>
          </p:cNvSpPr>
          <p:nvPr/>
        </p:nvSpPr>
        <p:spPr bwMode="auto">
          <a:xfrm>
            <a:off x="4727575" y="4699000"/>
            <a:ext cx="908050" cy="28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Hollywood</a:t>
            </a:r>
          </a:p>
        </p:txBody>
      </p:sp>
      <p:sp>
        <p:nvSpPr>
          <p:cNvPr id="17459" name="Text Box 51"/>
          <p:cNvSpPr txBox="1">
            <a:spLocks noChangeArrowheads="1"/>
          </p:cNvSpPr>
          <p:nvPr/>
        </p:nvSpPr>
        <p:spPr bwMode="auto">
          <a:xfrm>
            <a:off x="4140200" y="4660900"/>
            <a:ext cx="696913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1200"/>
              <a:t>Beverly Hills</a:t>
            </a:r>
          </a:p>
        </p:txBody>
      </p:sp>
      <p:sp>
        <p:nvSpPr>
          <p:cNvPr id="17460" name="Text Box 52"/>
          <p:cNvSpPr txBox="1">
            <a:spLocks noChangeArrowheads="1"/>
          </p:cNvSpPr>
          <p:nvPr/>
        </p:nvSpPr>
        <p:spPr bwMode="auto">
          <a:xfrm>
            <a:off x="6264275" y="6667500"/>
            <a:ext cx="468313" cy="28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OC</a:t>
            </a:r>
          </a:p>
        </p:txBody>
      </p:sp>
      <p:sp>
        <p:nvSpPr>
          <p:cNvPr id="17461" name="Text Box 53"/>
          <p:cNvSpPr txBox="1">
            <a:spLocks noChangeArrowheads="1"/>
          </p:cNvSpPr>
          <p:nvPr/>
        </p:nvSpPr>
        <p:spPr bwMode="auto">
          <a:xfrm>
            <a:off x="4249738" y="5222875"/>
            <a:ext cx="703262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1200"/>
              <a:t>Santa Monica</a:t>
            </a:r>
          </a:p>
        </p:txBody>
      </p:sp>
      <p:sp>
        <p:nvSpPr>
          <p:cNvPr id="17462" name="Text Box 54"/>
          <p:cNvSpPr txBox="1">
            <a:spLocks noChangeArrowheads="1"/>
          </p:cNvSpPr>
          <p:nvPr/>
        </p:nvSpPr>
        <p:spPr bwMode="auto">
          <a:xfrm>
            <a:off x="5837238" y="5988050"/>
            <a:ext cx="627062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1200"/>
              <a:t>Santa Ana</a:t>
            </a:r>
          </a:p>
        </p:txBody>
      </p:sp>
      <p:sp>
        <p:nvSpPr>
          <p:cNvPr id="17463" name="Text Box 55"/>
          <p:cNvSpPr txBox="1">
            <a:spLocks noChangeArrowheads="1"/>
          </p:cNvSpPr>
          <p:nvPr/>
        </p:nvSpPr>
        <p:spPr bwMode="auto">
          <a:xfrm>
            <a:off x="4572000" y="6226175"/>
            <a:ext cx="823913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Redondo</a:t>
            </a:r>
          </a:p>
          <a:p>
            <a:pPr algn="ctr"/>
            <a:r>
              <a:rPr lang="en-US" sz="1200"/>
              <a:t>Beach</a:t>
            </a:r>
          </a:p>
        </p:txBody>
      </p:sp>
      <p:sp>
        <p:nvSpPr>
          <p:cNvPr id="17464" name="Text Box 56"/>
          <p:cNvSpPr txBox="1">
            <a:spLocks noChangeArrowheads="1"/>
          </p:cNvSpPr>
          <p:nvPr/>
        </p:nvSpPr>
        <p:spPr bwMode="auto">
          <a:xfrm>
            <a:off x="5951538" y="5300663"/>
            <a:ext cx="814387" cy="290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Anaheim</a:t>
            </a:r>
          </a:p>
        </p:txBody>
      </p:sp>
      <p:sp>
        <p:nvSpPr>
          <p:cNvPr id="17465" name="Text Box 57"/>
          <p:cNvSpPr txBox="1">
            <a:spLocks noChangeArrowheads="1"/>
          </p:cNvSpPr>
          <p:nvPr/>
        </p:nvSpPr>
        <p:spPr bwMode="auto">
          <a:xfrm>
            <a:off x="5580063" y="4630738"/>
            <a:ext cx="873125" cy="28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Pasadena</a:t>
            </a:r>
          </a:p>
        </p:txBody>
      </p:sp>
      <p:sp>
        <p:nvSpPr>
          <p:cNvPr id="17466" name="Line 58"/>
          <p:cNvSpPr>
            <a:spLocks noChangeShapeType="1"/>
          </p:cNvSpPr>
          <p:nvPr/>
        </p:nvSpPr>
        <p:spPr bwMode="auto">
          <a:xfrm flipV="1">
            <a:off x="4132263" y="5119688"/>
            <a:ext cx="177800" cy="1301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7467" name="AutoShape 59"/>
          <p:cNvSpPr>
            <a:spLocks noChangeArrowheads="1"/>
          </p:cNvSpPr>
          <p:nvPr/>
        </p:nvSpPr>
        <p:spPr bwMode="auto">
          <a:xfrm>
            <a:off x="4578350" y="4862513"/>
            <a:ext cx="2135188" cy="1122362"/>
          </a:xfrm>
          <a:custGeom>
            <a:avLst/>
            <a:gdLst>
              <a:gd name="T0" fmla="*/ 0 w 5931"/>
              <a:gd name="T1" fmla="*/ 0 h 3116"/>
              <a:gd name="T2" fmla="*/ 815 w 5931"/>
              <a:gd name="T3" fmla="*/ 552 h 3116"/>
              <a:gd name="T4" fmla="*/ 1769 w 5931"/>
              <a:gd name="T5" fmla="*/ 578 h 3116"/>
              <a:gd name="T6" fmla="*/ 2867 w 5931"/>
              <a:gd name="T7" fmla="*/ 367 h 3116"/>
              <a:gd name="T8" fmla="*/ 3578 w 5931"/>
              <a:gd name="T9" fmla="*/ 379 h 3116"/>
              <a:gd name="T10" fmla="*/ 4502 w 5931"/>
              <a:gd name="T11" fmla="*/ 469 h 3116"/>
              <a:gd name="T12" fmla="*/ 5340 w 5931"/>
              <a:gd name="T13" fmla="*/ 1391 h 3116"/>
              <a:gd name="T14" fmla="*/ 5689 w 5931"/>
              <a:gd name="T15" fmla="*/ 2175 h 3116"/>
              <a:gd name="T16" fmla="*/ 5930 w 5931"/>
              <a:gd name="T17" fmla="*/ 3115 h 3116"/>
              <a:gd name="T18" fmla="*/ 0 w 5931"/>
              <a:gd name="T19" fmla="*/ 0 h 3116"/>
              <a:gd name="T20" fmla="*/ 5931 w 5931"/>
              <a:gd name="T21" fmla="*/ 3116 h 31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T18" t="T19" r="T20" b="T21"/>
            <a:pathLst>
              <a:path w="5931" h="3116">
                <a:moveTo>
                  <a:pt x="0" y="0"/>
                </a:moveTo>
                <a:cubicBezTo>
                  <a:pt x="209" y="189"/>
                  <a:pt x="527" y="488"/>
                  <a:pt x="815" y="552"/>
                </a:cubicBezTo>
                <a:cubicBezTo>
                  <a:pt x="1103" y="616"/>
                  <a:pt x="1352" y="533"/>
                  <a:pt x="1769" y="578"/>
                </a:cubicBezTo>
                <a:cubicBezTo>
                  <a:pt x="2171" y="622"/>
                  <a:pt x="2586" y="392"/>
                  <a:pt x="2867" y="367"/>
                </a:cubicBezTo>
                <a:cubicBezTo>
                  <a:pt x="3084" y="377"/>
                  <a:pt x="3323" y="355"/>
                  <a:pt x="3578" y="379"/>
                </a:cubicBezTo>
                <a:cubicBezTo>
                  <a:pt x="3778" y="398"/>
                  <a:pt x="4211" y="332"/>
                  <a:pt x="4502" y="469"/>
                </a:cubicBezTo>
                <a:cubicBezTo>
                  <a:pt x="4860" y="494"/>
                  <a:pt x="4943" y="1315"/>
                  <a:pt x="5340" y="1391"/>
                </a:cubicBezTo>
                <a:cubicBezTo>
                  <a:pt x="5737" y="1467"/>
                  <a:pt x="5689" y="2175"/>
                  <a:pt x="5689" y="2175"/>
                </a:cubicBezTo>
                <a:lnTo>
                  <a:pt x="5930" y="3115"/>
                </a:lnTo>
              </a:path>
            </a:pathLst>
          </a:custGeom>
          <a:noFill/>
          <a:ln w="45720">
            <a:solidFill>
              <a:srgbClr val="6666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17468" name="AutoShape 60"/>
          <p:cNvSpPr>
            <a:spLocks noChangeArrowheads="1"/>
          </p:cNvSpPr>
          <p:nvPr/>
        </p:nvSpPr>
        <p:spPr bwMode="auto">
          <a:xfrm>
            <a:off x="5772150" y="5424488"/>
            <a:ext cx="752475" cy="477837"/>
          </a:xfrm>
          <a:custGeom>
            <a:avLst/>
            <a:gdLst>
              <a:gd name="T0" fmla="*/ 1290 w 2090"/>
              <a:gd name="T1" fmla="*/ 0 h 1327"/>
              <a:gd name="T2" fmla="*/ 169 w 2090"/>
              <a:gd name="T3" fmla="*/ 566 h 1327"/>
              <a:gd name="T4" fmla="*/ 519 w 2090"/>
              <a:gd name="T5" fmla="*/ 1242 h 1327"/>
              <a:gd name="T6" fmla="*/ 1773 w 2090"/>
              <a:gd name="T7" fmla="*/ 1326 h 1327"/>
              <a:gd name="T8" fmla="*/ 1652 w 2090"/>
              <a:gd name="T9" fmla="*/ 145 h 1327"/>
              <a:gd name="T10" fmla="*/ 0 w 2090"/>
              <a:gd name="T11" fmla="*/ 0 h 1327"/>
              <a:gd name="T12" fmla="*/ 2090 w 2090"/>
              <a:gd name="T13" fmla="*/ 1327 h 13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090" h="1327">
                <a:moveTo>
                  <a:pt x="1290" y="0"/>
                </a:moveTo>
                <a:cubicBezTo>
                  <a:pt x="1499" y="189"/>
                  <a:pt x="338" y="300"/>
                  <a:pt x="169" y="566"/>
                </a:cubicBezTo>
                <a:cubicBezTo>
                  <a:pt x="0" y="832"/>
                  <a:pt x="122" y="1166"/>
                  <a:pt x="519" y="1242"/>
                </a:cubicBezTo>
                <a:cubicBezTo>
                  <a:pt x="755" y="1268"/>
                  <a:pt x="1366" y="1326"/>
                  <a:pt x="1773" y="1326"/>
                </a:cubicBezTo>
                <a:cubicBezTo>
                  <a:pt x="2089" y="1326"/>
                  <a:pt x="1665" y="128"/>
                  <a:pt x="1652" y="145"/>
                </a:cubicBezTo>
              </a:path>
            </a:pathLst>
          </a:custGeom>
          <a:noFill/>
          <a:ln w="45720">
            <a:solidFill>
              <a:srgbClr val="6666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17469" name="AutoShape 61"/>
          <p:cNvSpPr>
            <a:spLocks noChangeArrowheads="1"/>
          </p:cNvSpPr>
          <p:nvPr/>
        </p:nvSpPr>
        <p:spPr bwMode="auto">
          <a:xfrm>
            <a:off x="5380038" y="5556250"/>
            <a:ext cx="1463675" cy="931863"/>
          </a:xfrm>
          <a:custGeom>
            <a:avLst/>
            <a:gdLst>
              <a:gd name="T0" fmla="*/ 3857 w 4067"/>
              <a:gd name="T1" fmla="*/ 2130 h 2590"/>
              <a:gd name="T2" fmla="*/ 2637 w 4067"/>
              <a:gd name="T3" fmla="*/ 621 h 2590"/>
              <a:gd name="T4" fmla="*/ 609 w 4067"/>
              <a:gd name="T5" fmla="*/ 331 h 2590"/>
              <a:gd name="T6" fmla="*/ 1264 w 4067"/>
              <a:gd name="T7" fmla="*/ 1569 h 2590"/>
              <a:gd name="T8" fmla="*/ 1190 w 4067"/>
              <a:gd name="T9" fmla="*/ 2589 h 2590"/>
              <a:gd name="T10" fmla="*/ 0 w 4067"/>
              <a:gd name="T11" fmla="*/ 0 h 2590"/>
              <a:gd name="T12" fmla="*/ 4067 w 4067"/>
              <a:gd name="T13" fmla="*/ 2590 h 25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4067" h="2590">
                <a:moveTo>
                  <a:pt x="3857" y="2130"/>
                </a:moveTo>
                <a:cubicBezTo>
                  <a:pt x="4066" y="2319"/>
                  <a:pt x="3055" y="832"/>
                  <a:pt x="2637" y="621"/>
                </a:cubicBezTo>
                <a:cubicBezTo>
                  <a:pt x="2219" y="410"/>
                  <a:pt x="1483" y="0"/>
                  <a:pt x="609" y="331"/>
                </a:cubicBezTo>
                <a:cubicBezTo>
                  <a:pt x="0" y="591"/>
                  <a:pt x="867" y="1493"/>
                  <a:pt x="1264" y="1569"/>
                </a:cubicBezTo>
                <a:cubicBezTo>
                  <a:pt x="1661" y="1645"/>
                  <a:pt x="1190" y="2589"/>
                  <a:pt x="1190" y="2589"/>
                </a:cubicBezTo>
              </a:path>
            </a:pathLst>
          </a:custGeom>
          <a:noFill/>
          <a:ln w="45720">
            <a:solidFill>
              <a:srgbClr val="6666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17470" name="Text Box 62"/>
          <p:cNvSpPr txBox="1">
            <a:spLocks noChangeArrowheads="1"/>
          </p:cNvSpPr>
          <p:nvPr/>
        </p:nvSpPr>
        <p:spPr bwMode="auto">
          <a:xfrm>
            <a:off x="5508625" y="6310313"/>
            <a:ext cx="628650" cy="471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1200"/>
              <a:t>Long  Beach</a:t>
            </a:r>
          </a:p>
        </p:txBody>
      </p:sp>
      <p:sp>
        <p:nvSpPr>
          <p:cNvPr id="17471" name="Text Box 63"/>
          <p:cNvSpPr txBox="1">
            <a:spLocks noChangeArrowheads="1"/>
          </p:cNvSpPr>
          <p:nvPr/>
        </p:nvSpPr>
        <p:spPr bwMode="auto">
          <a:xfrm>
            <a:off x="4900613" y="5784850"/>
            <a:ext cx="887412" cy="28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Inglewood</a:t>
            </a:r>
          </a:p>
        </p:txBody>
      </p:sp>
      <p:sp>
        <p:nvSpPr>
          <p:cNvPr id="17472" name="Text Box 64"/>
          <p:cNvSpPr txBox="1">
            <a:spLocks noChangeArrowheads="1"/>
          </p:cNvSpPr>
          <p:nvPr/>
        </p:nvSpPr>
        <p:spPr bwMode="auto">
          <a:xfrm>
            <a:off x="6081713" y="5757863"/>
            <a:ext cx="947737" cy="28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Disneyland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31FA38D6-BCEE-46FF-81BE-425E656C6FB2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15FD1EA3-1590-4E76-B304-E7FAADAF7FDC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5919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1"/>
          <p:cNvSpPr txBox="1">
            <a:spLocks noChangeArrowheads="1"/>
          </p:cNvSpPr>
          <p:nvPr/>
        </p:nvSpPr>
        <p:spPr bwMode="auto">
          <a:xfrm>
            <a:off x="503238" y="346075"/>
            <a:ext cx="9070975" cy="11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4400"/>
              <a:t>Motivation</a:t>
            </a:r>
          </a:p>
        </p:txBody>
      </p:sp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503238" y="1768475"/>
            <a:ext cx="9070975" cy="489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414338" indent="-309563"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 marL="727075" indent="-269875"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 marL="1127125" indent="-212725"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/>
              <a:t>Advantages of using non-overlapping regions:</a:t>
            </a:r>
          </a:p>
          <a:p>
            <a:pPr lvl="1">
              <a:spcAft>
                <a:spcPts val="1425"/>
              </a:spcAft>
              <a:buFont typeface="Times New Roman" pitchFamily="16" charset="0"/>
              <a:buChar char="–"/>
            </a:pPr>
            <a:r>
              <a:rPr lang="en-US" sz="2800"/>
              <a:t>natural: a trajectory can be in a single region at a given time</a:t>
            </a:r>
          </a:p>
          <a:p>
            <a:pPr lvl="1">
              <a:spcAft>
                <a:spcPts val="1425"/>
              </a:spcAft>
              <a:buFont typeface="Times New Roman" pitchFamily="16" charset="0"/>
              <a:buChar char="–"/>
            </a:pPr>
            <a:r>
              <a:rPr lang="en-US" sz="2800"/>
              <a:t>user-friendly way to express queries: users are more familiar with the spatial regions (e.g. </a:t>
            </a:r>
            <a:r>
              <a:rPr lang="en-US" sz="2800" b="1">
                <a:solidFill>
                  <a:srgbClr val="0000FF"/>
                </a:solidFill>
              </a:rPr>
              <a:t>Downtown LA</a:t>
            </a:r>
            <a:r>
              <a:rPr lang="en-US" sz="2800"/>
              <a:t>, </a:t>
            </a:r>
            <a:r>
              <a:rPr lang="en-US" sz="2800" b="1">
                <a:solidFill>
                  <a:srgbClr val="00FF00"/>
                </a:solidFill>
              </a:rPr>
              <a:t>LAX</a:t>
            </a:r>
            <a:r>
              <a:rPr lang="en-US" sz="2800"/>
              <a:t>)</a:t>
            </a:r>
          </a:p>
          <a:p>
            <a:pPr lvl="1">
              <a:spcAft>
                <a:spcPts val="1425"/>
              </a:spcAft>
              <a:buFont typeface="Times New Roman" pitchFamily="16" charset="0"/>
              <a:buChar char="–"/>
            </a:pPr>
            <a:r>
              <a:rPr lang="en-US" sz="2800"/>
              <a:t>regions allows high-level summarization/filtering of the trajectories</a:t>
            </a:r>
          </a:p>
          <a:p>
            <a:pPr lvl="2">
              <a:spcAft>
                <a:spcPts val="1425"/>
              </a:spcAft>
              <a:buFont typeface="Times New Roman" pitchFamily="16" charset="0"/>
              <a:buChar char="•"/>
            </a:pPr>
            <a:r>
              <a:rPr lang="en-US" sz="2400"/>
              <a:t>faster query processing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31FA38D6-BCEE-46FF-81BE-425E656C6FB2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rrowheads="1"/>
          </p:cNvSpPr>
          <p:nvPr/>
        </p:nvSpPr>
        <p:spPr bwMode="auto">
          <a:xfrm>
            <a:off x="503238" y="346075"/>
            <a:ext cx="9070975" cy="11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4400"/>
              <a:t>Motivation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503238" y="1768475"/>
            <a:ext cx="9070975" cy="489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414338" indent="-309563"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 marL="727075" indent="-269875"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/>
              <a:t>Advantages of using non-overlapping regions:</a:t>
            </a:r>
          </a:p>
          <a:p>
            <a:pPr lvl="1">
              <a:spcAft>
                <a:spcPts val="1425"/>
              </a:spcAft>
              <a:buFont typeface="Times New Roman" pitchFamily="16" charset="0"/>
              <a:buChar char="–"/>
            </a:pPr>
            <a:r>
              <a:rPr lang="en-US" sz="2800">
                <a:solidFill>
                  <a:srgbClr val="FF0000"/>
                </a:solidFill>
              </a:rPr>
              <a:t>easy</a:t>
            </a:r>
            <a:r>
              <a:rPr lang="en-US" sz="2800"/>
              <a:t> and </a:t>
            </a:r>
            <a:r>
              <a:rPr lang="en-US" sz="2800">
                <a:solidFill>
                  <a:srgbClr val="FF0000"/>
                </a:solidFill>
              </a:rPr>
              <a:t>effective</a:t>
            </a:r>
            <a:r>
              <a:rPr lang="en-US" sz="2800"/>
              <a:t> indexing</a:t>
            </a:r>
          </a:p>
          <a:p>
            <a:pPr lvl="1">
              <a:spcAft>
                <a:spcPts val="1425"/>
              </a:spcAft>
              <a:buFont typeface="Times New Roman" pitchFamily="16" charset="0"/>
              <a:buChar char="–"/>
            </a:pPr>
            <a:r>
              <a:rPr lang="en-US" sz="2800"/>
              <a:t>region alphabet facilitates querying by </a:t>
            </a:r>
            <a:r>
              <a:rPr lang="en-US" sz="2800">
                <a:solidFill>
                  <a:srgbClr val="FF0000"/>
                </a:solidFill>
              </a:rPr>
              <a:t>regular expressions</a:t>
            </a:r>
            <a:r>
              <a:rPr lang="en-US" sz="2800"/>
              <a:t> as a query language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31FA38D6-BCEE-46FF-81BE-425E656C6FB2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1"/>
          <p:cNvSpPr txBox="1">
            <a:spLocks noChangeArrowheads="1"/>
          </p:cNvSpPr>
          <p:nvPr/>
        </p:nvSpPr>
        <p:spPr bwMode="auto">
          <a:xfrm>
            <a:off x="503238" y="301625"/>
            <a:ext cx="9070975" cy="1262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4400"/>
              <a:t>Outline</a:t>
            </a:r>
          </a:p>
        </p:txBody>
      </p:sp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503238" y="1768475"/>
            <a:ext cx="9070975" cy="489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414338" indent="-309563"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/>
              <a:t>Motivation</a:t>
            </a:r>
          </a:p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 b="1">
                <a:solidFill>
                  <a:srgbClr val="FF0000"/>
                </a:solidFill>
              </a:rPr>
              <a:t>Related Work</a:t>
            </a:r>
          </a:p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/>
              <a:t>Framework</a:t>
            </a:r>
          </a:p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/>
              <a:t>Experiments</a:t>
            </a:r>
          </a:p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/>
              <a:t>Conclusion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31FA38D6-BCEE-46FF-81BE-425E656C6FB2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503238" y="301625"/>
            <a:ext cx="9070975" cy="1262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4400"/>
              <a:t>Outline</a:t>
            </a:r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503238" y="1768475"/>
            <a:ext cx="9070975" cy="489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414338" indent="-309563"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/>
              <a:t>Motivation</a:t>
            </a:r>
          </a:p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/>
              <a:t>Related Work</a:t>
            </a:r>
          </a:p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/>
              <a:t>Framework</a:t>
            </a:r>
          </a:p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/>
              <a:t>Experiments</a:t>
            </a:r>
          </a:p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/>
              <a:t>Conclusion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31FA38D6-BCEE-46FF-81BE-425E656C6FB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rrowheads="1"/>
          </p:cNvSpPr>
          <p:nvPr/>
        </p:nvSpPr>
        <p:spPr bwMode="auto">
          <a:xfrm>
            <a:off x="503238" y="346075"/>
            <a:ext cx="9070975" cy="11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503238" y="1768475"/>
            <a:ext cx="9070975" cy="489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xfrm>
            <a:off x="503238" y="346075"/>
            <a:ext cx="9064625" cy="1166813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Related Work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503238" y="1768475"/>
            <a:ext cx="9064625" cy="4983163"/>
          </a:xfrm>
          <a:ln/>
        </p:spPr>
        <p:txBody>
          <a:bodyPr/>
          <a:lstStyle/>
          <a:p>
            <a:pPr marL="673100" indent="-673100">
              <a:buFont typeface="Times New Roman" pitchFamily="16" charset="0"/>
              <a:buChar char="•"/>
              <a:tabLst>
                <a:tab pos="673100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/>
              <a:t>“Complex motion patterns” [VLDB'05]</a:t>
            </a:r>
          </a:p>
          <a:p>
            <a:pPr marL="1474788" lvl="1" indent="-560388">
              <a:buFont typeface="Times New Roman" pitchFamily="16" charset="0"/>
              <a:buChar char="–"/>
              <a:tabLst>
                <a:tab pos="673100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/>
              <a:t>Q</a:t>
            </a:r>
            <a:r>
              <a:rPr lang="en-US" baseline="-20000"/>
              <a:t>mp</a:t>
            </a:r>
            <a:r>
              <a:rPr lang="en-US"/>
              <a:t> = Q</a:t>
            </a:r>
            <a:r>
              <a:rPr lang="en-US" baseline="-20000"/>
              <a:t>1</a:t>
            </a:r>
            <a:r>
              <a:rPr lang="en-US"/>
              <a:t> </a:t>
            </a:r>
            <a:r>
              <a:rPr lang="en-US" sz="1800"/>
              <a:t>Λ</a:t>
            </a:r>
            <a:r>
              <a:rPr lang="en-US"/>
              <a:t> Q</a:t>
            </a:r>
            <a:r>
              <a:rPr lang="en-US" baseline="-20000"/>
              <a:t>2</a:t>
            </a:r>
            <a:r>
              <a:rPr lang="en-US"/>
              <a:t> </a:t>
            </a:r>
            <a:r>
              <a:rPr lang="en-US" sz="1800"/>
              <a:t>Λ </a:t>
            </a:r>
            <a:r>
              <a:rPr lang="en-US"/>
              <a:t>Q</a:t>
            </a:r>
            <a:r>
              <a:rPr lang="en-US" baseline="-20000"/>
              <a:t>3</a:t>
            </a:r>
          </a:p>
          <a:p>
            <a:pPr marL="673100" indent="-673100">
              <a:buFont typeface="Times New Roman" pitchFamily="16" charset="0"/>
              <a:buChar char="•"/>
              <a:tabLst>
                <a:tab pos="673100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/>
              <a:t>“Mobility Patterns” [CIKM'05]</a:t>
            </a:r>
          </a:p>
          <a:p>
            <a:pPr marL="1474788" lvl="1" indent="-560388">
              <a:buFont typeface="Times New Roman" pitchFamily="16" charset="0"/>
              <a:buChar char="–"/>
              <a:tabLst>
                <a:tab pos="673100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2400"/>
              <a:t>Regions and variables</a:t>
            </a:r>
          </a:p>
          <a:p>
            <a:pPr marL="2279650" lvl="2" indent="-450850">
              <a:buFont typeface="Times New Roman" pitchFamily="16" charset="0"/>
              <a:buChar char="•"/>
              <a:tabLst>
                <a:tab pos="673100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/>
              <a:t>Query processing perfomed using the KMP (Knuth-Morris-Pratt) algorithm</a:t>
            </a:r>
          </a:p>
          <a:p>
            <a:pPr marL="1474788" lvl="1" indent="-560388">
              <a:buFont typeface="Times New Roman" pitchFamily="16" charset="0"/>
              <a:buChar char="–"/>
              <a:tabLst>
                <a:tab pos="673100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2400"/>
              <a:t>cannot handle other predicates than </a:t>
            </a:r>
            <a:r>
              <a:rPr lang="en-US" sz="2400" b="1">
                <a:solidFill>
                  <a:srgbClr val="FF0000"/>
                </a:solidFill>
              </a:rPr>
              <a:t>range</a:t>
            </a:r>
            <a:r>
              <a:rPr lang="en-US" sz="2400"/>
              <a:t> or </a:t>
            </a:r>
            <a:r>
              <a:rPr lang="en-US" sz="2400" b="1">
                <a:solidFill>
                  <a:srgbClr val="FF0000"/>
                </a:solidFill>
              </a:rPr>
              <a:t>distance/numerical</a:t>
            </a:r>
            <a:r>
              <a:rPr lang="en-US" sz="2400"/>
              <a:t> predicates</a:t>
            </a:r>
          </a:p>
          <a:p>
            <a:pPr marL="1474788" lvl="1" indent="-560388">
              <a:buFont typeface="Times New Roman" pitchFamily="16" charset="0"/>
              <a:buChar char="–"/>
              <a:tabLst>
                <a:tab pos="673100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2400"/>
              <a:t>not suitable for patterns with explicit </a:t>
            </a:r>
            <a:r>
              <a:rPr lang="en-US" sz="2400" b="1">
                <a:solidFill>
                  <a:srgbClr val="FF0000"/>
                </a:solidFill>
              </a:rPr>
              <a:t>time constraint</a:t>
            </a:r>
            <a:r>
              <a:rPr lang="en-US" sz="2400"/>
              <a:t> or </a:t>
            </a:r>
            <a:r>
              <a:rPr lang="en-US" sz="2400" b="1">
                <a:solidFill>
                  <a:srgbClr val="FF0000"/>
                </a:solidFill>
              </a:rPr>
              <a:t>wild cards</a:t>
            </a:r>
          </a:p>
          <a:p>
            <a:pPr marL="1474788" lvl="1" indent="-560388">
              <a:buFont typeface="Times New Roman" pitchFamily="16" charset="0"/>
              <a:buChar char="–"/>
              <a:tabLst>
                <a:tab pos="673100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2400"/>
              <a:t>no index defined → </a:t>
            </a:r>
            <a:r>
              <a:rPr lang="en-US" sz="2400" b="1">
                <a:solidFill>
                  <a:srgbClr val="FF0000"/>
                </a:solidFill>
              </a:rPr>
              <a:t>sequential scanning over the database!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15FD1EA3-1590-4E76-B304-E7FAADAF7FDC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 Box 1"/>
          <p:cNvSpPr txBox="1">
            <a:spLocks noChangeArrowheads="1"/>
          </p:cNvSpPr>
          <p:nvPr/>
        </p:nvSpPr>
        <p:spPr bwMode="auto">
          <a:xfrm>
            <a:off x="503238" y="301625"/>
            <a:ext cx="9070975" cy="1262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4400"/>
              <a:t>Outline</a:t>
            </a:r>
          </a:p>
        </p:txBody>
      </p:sp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503238" y="1768475"/>
            <a:ext cx="9070975" cy="489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414338" indent="-309563"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/>
              <a:t>Motivation</a:t>
            </a:r>
          </a:p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/>
              <a:t>Related Work</a:t>
            </a:r>
          </a:p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 b="1">
                <a:solidFill>
                  <a:srgbClr val="FF0000"/>
                </a:solidFill>
              </a:rPr>
              <a:t>Framework</a:t>
            </a:r>
          </a:p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/>
              <a:t>Experiments</a:t>
            </a:r>
          </a:p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/>
              <a:t>Conclusion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31FA38D6-BCEE-46FF-81BE-425E656C6FB2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1"/>
          <p:cNvSpPr txBox="1">
            <a:spLocks noChangeArrowheads="1"/>
          </p:cNvSpPr>
          <p:nvPr/>
        </p:nvSpPr>
        <p:spPr bwMode="auto">
          <a:xfrm>
            <a:off x="503238" y="346075"/>
            <a:ext cx="9070975" cy="6367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3200" b="1">
                <a:solidFill>
                  <a:srgbClr val="FF0000"/>
                </a:solidFill>
              </a:rPr>
              <a:t>Our proposed work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31FA38D6-BCEE-46FF-81BE-425E656C6FB2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ext Box 1"/>
          <p:cNvSpPr txBox="1">
            <a:spLocks noChangeArrowheads="1"/>
          </p:cNvSpPr>
          <p:nvPr/>
        </p:nvSpPr>
        <p:spPr bwMode="auto">
          <a:xfrm>
            <a:off x="503238" y="346075"/>
            <a:ext cx="9070975" cy="11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4400"/>
              <a:t>Pattern Query Language</a:t>
            </a: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503238" y="1768475"/>
            <a:ext cx="9070975" cy="489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414338" indent="-309563"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 marL="727075" indent="-269875"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 marL="1130300" indent="-215900"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/>
              <a:t>Spatial domain is partitioned to a fixed set Σ of </a:t>
            </a:r>
            <a:r>
              <a:rPr lang="en-US" sz="3200" b="1">
                <a:solidFill>
                  <a:srgbClr val="FF0000"/>
                </a:solidFill>
              </a:rPr>
              <a:t>non-overlapping</a:t>
            </a:r>
            <a:r>
              <a:rPr lang="en-US" sz="3200"/>
              <a:t> regions</a:t>
            </a:r>
          </a:p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/>
              <a:t>A general pattern query </a:t>
            </a:r>
            <a:r>
              <a:rPr lang="en-US" sz="3200" i="1"/>
              <a:t>Q</a:t>
            </a:r>
            <a:r>
              <a:rPr lang="en-US" sz="3200"/>
              <a:t> = ( </a:t>
            </a:r>
            <a:r>
              <a:rPr lang="en-US" sz="3200" i="1"/>
              <a:t>S</a:t>
            </a:r>
            <a:r>
              <a:rPr lang="en-US" sz="3200"/>
              <a:t>  [ </a:t>
            </a:r>
            <a:r>
              <a:rPr lang="en-US" sz="3200">
                <a:latin typeface="Standard Symbols L" charset="2"/>
                <a:ea typeface="Standard Symbols L" charset="2"/>
                <a:cs typeface="Standard Symbols L" charset="2"/>
              </a:rPr>
              <a:t></a:t>
            </a:r>
            <a:r>
              <a:rPr lang="en-US" sz="3200" i="1"/>
              <a:t>D </a:t>
            </a:r>
            <a:r>
              <a:rPr lang="en-US" sz="3200"/>
              <a:t>] )</a:t>
            </a:r>
          </a:p>
          <a:p>
            <a:pPr lvl="1">
              <a:spcAft>
                <a:spcPts val="1425"/>
              </a:spcAft>
              <a:buFont typeface="Times New Roman" pitchFamily="16" charset="0"/>
              <a:buChar char="–"/>
            </a:pPr>
            <a:r>
              <a:rPr lang="en-US" sz="2800" i="1"/>
              <a:t>S</a:t>
            </a:r>
            <a:r>
              <a:rPr lang="en-US" sz="2800"/>
              <a:t> → </a:t>
            </a:r>
            <a:r>
              <a:rPr lang="en-US" sz="2800" i="1"/>
              <a:t>S</a:t>
            </a:r>
            <a:r>
              <a:rPr lang="en-US" sz="2800" b="1"/>
              <a:t>.</a:t>
            </a:r>
            <a:r>
              <a:rPr lang="en-US" sz="2800" i="1"/>
              <a:t>S</a:t>
            </a:r>
            <a:r>
              <a:rPr lang="en-US" sz="2800"/>
              <a:t> | </a:t>
            </a:r>
            <a:r>
              <a:rPr lang="en-US" sz="2800" i="1"/>
              <a:t>P</a:t>
            </a:r>
            <a:r>
              <a:rPr lang="en-US" sz="2800"/>
              <a:t> | !</a:t>
            </a:r>
            <a:r>
              <a:rPr lang="en-US" sz="2800" i="1"/>
              <a:t>P</a:t>
            </a:r>
            <a:r>
              <a:rPr lang="en-US" sz="2800"/>
              <a:t> | </a:t>
            </a:r>
            <a:r>
              <a:rPr lang="en-US" sz="2800" i="1"/>
              <a:t>P</a:t>
            </a:r>
            <a:r>
              <a:rPr lang="en-US" sz="2800" i="1" baseline="33000"/>
              <a:t>#</a:t>
            </a:r>
            <a:r>
              <a:rPr lang="en-US" sz="2800"/>
              <a:t> | </a:t>
            </a:r>
            <a:r>
              <a:rPr lang="en-US" sz="2800" i="1"/>
              <a:t>?</a:t>
            </a:r>
            <a:r>
              <a:rPr lang="en-US" sz="3400" b="1" baseline="25000"/>
              <a:t>+</a:t>
            </a:r>
            <a:r>
              <a:rPr lang="en-US" sz="2800"/>
              <a:t> | ?*</a:t>
            </a:r>
          </a:p>
          <a:p>
            <a:pPr lvl="2">
              <a:spcAft>
                <a:spcPts val="1425"/>
              </a:spcAft>
              <a:buFont typeface="Times New Roman" pitchFamily="16" charset="0"/>
              <a:buChar char="•"/>
            </a:pPr>
            <a:r>
              <a:rPr lang="en-US" sz="2400"/>
              <a:t>e.g. </a:t>
            </a:r>
            <a:r>
              <a:rPr lang="en-US" sz="2400" i="1"/>
              <a:t>S</a:t>
            </a:r>
            <a:r>
              <a:rPr lang="en-US" sz="2400"/>
              <a:t> = </a:t>
            </a:r>
            <a:r>
              <a:rPr lang="en-US" sz="2400" i="1">
                <a:solidFill>
                  <a:srgbClr val="FF00FF"/>
                </a:solidFill>
              </a:rPr>
              <a:t>A</a:t>
            </a:r>
            <a:r>
              <a:rPr lang="en-US" sz="2400" i="1"/>
              <a:t>.?</a:t>
            </a:r>
            <a:r>
              <a:rPr lang="en-US" sz="2400" i="1" baseline="33000"/>
              <a:t>*</a:t>
            </a:r>
            <a:r>
              <a:rPr lang="en-US" sz="2400" i="1"/>
              <a:t>.</a:t>
            </a:r>
            <a:r>
              <a:rPr lang="en-US" sz="2400" i="1">
                <a:solidFill>
                  <a:srgbClr val="00FF00"/>
                </a:solidFill>
              </a:rPr>
              <a:t>B</a:t>
            </a:r>
            <a:r>
              <a:rPr lang="en-US" sz="2400" i="1"/>
              <a:t>.</a:t>
            </a:r>
            <a:r>
              <a:rPr lang="en-US" sz="2400" i="1">
                <a:solidFill>
                  <a:srgbClr val="0000FF"/>
                </a:solidFill>
              </a:rPr>
              <a:t>@x</a:t>
            </a:r>
            <a:r>
              <a:rPr lang="en-US" sz="2400" i="1"/>
              <a:t>.</a:t>
            </a:r>
            <a:r>
              <a:rPr lang="en-US" sz="2400" i="1">
                <a:solidFill>
                  <a:srgbClr val="FF0000"/>
                </a:solidFill>
              </a:rPr>
              <a:t>@y</a:t>
            </a:r>
            <a:r>
              <a:rPr lang="en-US" sz="2400" i="1"/>
              <a:t>.</a:t>
            </a:r>
            <a:r>
              <a:rPr lang="en-US" sz="2400" i="1">
                <a:solidFill>
                  <a:srgbClr val="00FFFF"/>
                </a:solidFill>
              </a:rPr>
              <a:t>C</a:t>
            </a:r>
            <a:r>
              <a:rPr lang="en-US" sz="2400" i="1"/>
              <a:t>.?</a:t>
            </a:r>
            <a:r>
              <a:rPr lang="en-US" sz="2400" i="1" baseline="33000"/>
              <a:t>*</a:t>
            </a:r>
            <a:r>
              <a:rPr lang="en-US" sz="2400" i="1"/>
              <a:t>.</a:t>
            </a:r>
            <a:r>
              <a:rPr lang="en-US" sz="2400" i="1">
                <a:solidFill>
                  <a:srgbClr val="0000FF"/>
                </a:solidFill>
              </a:rPr>
              <a:t>@x</a:t>
            </a:r>
          </a:p>
          <a:p>
            <a:pPr lvl="1">
              <a:spcAft>
                <a:spcPts val="1425"/>
              </a:spcAft>
              <a:buFont typeface="Times New Roman" pitchFamily="16" charset="0"/>
              <a:buChar char="–"/>
            </a:pPr>
            <a:r>
              <a:rPr lang="en-US" sz="3200" i="1"/>
              <a:t>?: wild cards</a:t>
            </a:r>
          </a:p>
          <a:p>
            <a:pPr lvl="2">
              <a:spcAft>
                <a:spcPts val="1425"/>
              </a:spcAft>
              <a:buFont typeface="Times New Roman" pitchFamily="16" charset="0"/>
              <a:buChar char="•"/>
            </a:pPr>
            <a:r>
              <a:rPr lang="en-US" sz="2800" b="1"/>
              <a:t>?</a:t>
            </a:r>
            <a:r>
              <a:rPr lang="en-US" sz="3400" b="1" i="1" baseline="33000"/>
              <a:t>+</a:t>
            </a:r>
            <a:r>
              <a:rPr lang="en-US" sz="2800"/>
              <a:t>: one or more occurrences of any region</a:t>
            </a:r>
          </a:p>
          <a:p>
            <a:pPr lvl="2">
              <a:spcAft>
                <a:spcPts val="1425"/>
              </a:spcAft>
              <a:buFont typeface="Times New Roman" pitchFamily="16" charset="0"/>
              <a:buChar char="•"/>
            </a:pPr>
            <a:r>
              <a:rPr lang="en-US" sz="2800" b="1"/>
              <a:t>?*</a:t>
            </a:r>
            <a:r>
              <a:rPr lang="en-US" sz="2800"/>
              <a:t>: zero or more occurrences of any region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31FA38D6-BCEE-46FF-81BE-425E656C6FB2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ext Box 1"/>
          <p:cNvSpPr txBox="1">
            <a:spLocks noChangeArrowheads="1"/>
          </p:cNvSpPr>
          <p:nvPr/>
        </p:nvSpPr>
        <p:spPr bwMode="auto">
          <a:xfrm>
            <a:off x="503238" y="346075"/>
            <a:ext cx="9070975" cy="11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4400"/>
              <a:t>Pattern Query Language</a:t>
            </a:r>
          </a:p>
        </p:txBody>
      </p:sp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503238" y="1863725"/>
            <a:ext cx="9070975" cy="489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414338" indent="-309563"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 marL="846138" indent="-282575"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 marL="1277938" indent="-212725"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 b="1" i="1"/>
              <a:t>P</a:t>
            </a:r>
            <a:r>
              <a:rPr lang="en-US" sz="3200" b="1" i="1" baseline="-33000"/>
              <a:t>i</a:t>
            </a:r>
            <a:r>
              <a:rPr lang="en-US" sz="3200"/>
              <a:t> = &lt; </a:t>
            </a:r>
            <a:r>
              <a:rPr lang="en-US" sz="3200" b="1" i="1">
                <a:solidFill>
                  <a:srgbClr val="FF0000"/>
                </a:solidFill>
              </a:rPr>
              <a:t>op</a:t>
            </a:r>
            <a:r>
              <a:rPr lang="en-US" sz="3200" b="1" i="1" baseline="-33000">
                <a:solidFill>
                  <a:srgbClr val="FF0000"/>
                </a:solidFill>
              </a:rPr>
              <a:t>i</a:t>
            </a:r>
            <a:r>
              <a:rPr lang="en-US" sz="3200"/>
              <a:t> , </a:t>
            </a:r>
            <a:r>
              <a:rPr lang="en-US" sz="3200" b="1" i="1">
                <a:solidFill>
                  <a:srgbClr val="0000FF"/>
                </a:solidFill>
              </a:rPr>
              <a:t>R</a:t>
            </a:r>
            <a:r>
              <a:rPr lang="en-US" sz="3200" b="1" i="1" baseline="-33000">
                <a:solidFill>
                  <a:srgbClr val="0000FF"/>
                </a:solidFill>
              </a:rPr>
              <a:t>i</a:t>
            </a:r>
            <a:r>
              <a:rPr lang="en-US" sz="3200"/>
              <a:t> , </a:t>
            </a:r>
            <a:r>
              <a:rPr lang="en-US" sz="3200" b="1">
                <a:solidFill>
                  <a:srgbClr val="008000"/>
                </a:solidFill>
              </a:rPr>
              <a:t>[</a:t>
            </a:r>
            <a:r>
              <a:rPr lang="en-US" sz="3200" b="1" i="1">
                <a:solidFill>
                  <a:srgbClr val="008000"/>
                </a:solidFill>
              </a:rPr>
              <a:t>int</a:t>
            </a:r>
            <a:r>
              <a:rPr lang="en-US" sz="3200" b="1" i="1" baseline="-33000">
                <a:solidFill>
                  <a:srgbClr val="008000"/>
                </a:solidFill>
              </a:rPr>
              <a:t>i </a:t>
            </a:r>
            <a:r>
              <a:rPr lang="en-US" sz="3200" b="1">
                <a:solidFill>
                  <a:srgbClr val="008000"/>
                </a:solidFill>
              </a:rPr>
              <a:t>]</a:t>
            </a:r>
            <a:r>
              <a:rPr lang="en-US" sz="3200"/>
              <a:t> &gt;,     </a:t>
            </a:r>
            <a:r>
              <a:rPr lang="en-US" sz="3200" b="1" i="1"/>
              <a:t>P</a:t>
            </a:r>
            <a:r>
              <a:rPr lang="en-US" sz="3200" b="1" i="1" baseline="-33000"/>
              <a:t>i</a:t>
            </a:r>
            <a:r>
              <a:rPr lang="en-US" sz="3200"/>
              <a:t> ∈ </a:t>
            </a:r>
            <a:r>
              <a:rPr lang="en-US" sz="3200" i="1"/>
              <a:t>S</a:t>
            </a:r>
          </a:p>
          <a:p>
            <a:pPr lvl="1">
              <a:spcAft>
                <a:spcPts val="1138"/>
              </a:spcAft>
              <a:buSzPct val="75000"/>
              <a:buFont typeface="Symbol" charset="2"/>
              <a:buChar char=""/>
            </a:pPr>
            <a:r>
              <a:rPr lang="en-US" sz="2800" b="1" i="1">
                <a:solidFill>
                  <a:srgbClr val="FF0000"/>
                </a:solidFill>
              </a:rPr>
              <a:t>op</a:t>
            </a:r>
            <a:r>
              <a:rPr lang="en-US" sz="2800" b="1" i="1" baseline="-33000">
                <a:solidFill>
                  <a:srgbClr val="FF0000"/>
                </a:solidFill>
              </a:rPr>
              <a:t>i</a:t>
            </a:r>
            <a:r>
              <a:rPr lang="en-US" sz="2800" baseline="-33000"/>
              <a:t> </a:t>
            </a:r>
            <a:r>
              <a:rPr lang="en-US" sz="2800"/>
              <a:t>- topological relationship that a trajectory </a:t>
            </a:r>
            <a:r>
              <a:rPr lang="en-US" sz="2800" b="1" i="1"/>
              <a:t>T</a:t>
            </a:r>
            <a:r>
              <a:rPr lang="en-US" sz="2800" b="1" i="1" baseline="-33000"/>
              <a:t>i</a:t>
            </a:r>
            <a:r>
              <a:rPr lang="en-US" sz="2800" b="1" baseline="-33000"/>
              <a:t>  </a:t>
            </a:r>
            <a:r>
              <a:rPr lang="en-US" sz="2800"/>
              <a:t>and the spatial region </a:t>
            </a:r>
            <a:r>
              <a:rPr lang="en-US" sz="2800" b="1" i="1"/>
              <a:t>R</a:t>
            </a:r>
            <a:r>
              <a:rPr lang="en-US" sz="2800" b="1" i="1" baseline="-33000"/>
              <a:t>i</a:t>
            </a:r>
            <a:r>
              <a:rPr lang="en-US" sz="2800" b="1" baseline="-33000"/>
              <a:t>  </a:t>
            </a:r>
            <a:r>
              <a:rPr lang="en-US" sz="2800"/>
              <a:t>must satisfy over the (optional) time interval </a:t>
            </a:r>
            <a:r>
              <a:rPr lang="en-US" sz="2800" b="1" i="1"/>
              <a:t>int</a:t>
            </a:r>
            <a:r>
              <a:rPr lang="en-US" sz="2800" b="1" i="1" baseline="-33000"/>
              <a:t>i</a:t>
            </a:r>
          </a:p>
          <a:p>
            <a:pPr lvl="1">
              <a:spcAft>
                <a:spcPts val="1138"/>
              </a:spcAft>
              <a:buSzPct val="75000"/>
              <a:buFont typeface="Symbol" charset="2"/>
              <a:buChar char=""/>
            </a:pPr>
            <a:r>
              <a:rPr lang="en-US" sz="2800" b="1" i="1">
                <a:solidFill>
                  <a:srgbClr val="0000FF"/>
                </a:solidFill>
              </a:rPr>
              <a:t>R</a:t>
            </a:r>
            <a:r>
              <a:rPr lang="en-US" sz="2800" b="1" i="1" baseline="-33000">
                <a:solidFill>
                  <a:srgbClr val="0000FF"/>
                </a:solidFill>
              </a:rPr>
              <a:t>i</a:t>
            </a:r>
            <a:r>
              <a:rPr lang="en-US" sz="2800"/>
              <a:t> ∈ Σ ∪ Γ</a:t>
            </a:r>
          </a:p>
          <a:p>
            <a:pPr lvl="2">
              <a:spcAft>
                <a:spcPts val="850"/>
              </a:spcAft>
              <a:buSzPct val="45000"/>
              <a:buFont typeface="Wingdings" charset="2"/>
              <a:buChar char=""/>
            </a:pPr>
            <a:r>
              <a:rPr lang="en-US" sz="2800" b="1">
                <a:solidFill>
                  <a:srgbClr val="0000FF"/>
                </a:solidFill>
              </a:rPr>
              <a:t>fixed predicates: </a:t>
            </a:r>
            <a:r>
              <a:rPr lang="en-US" sz="2800" b="1"/>
              <a:t>Σ</a:t>
            </a:r>
            <a:r>
              <a:rPr lang="en-US" sz="2800"/>
              <a:t> = {</a:t>
            </a:r>
            <a:r>
              <a:rPr lang="en-US" sz="2800" i="1"/>
              <a:t>A</a:t>
            </a:r>
            <a:r>
              <a:rPr lang="en-US" sz="2800"/>
              <a:t>, </a:t>
            </a:r>
            <a:r>
              <a:rPr lang="en-US" sz="2800" i="1"/>
              <a:t>B</a:t>
            </a:r>
            <a:r>
              <a:rPr lang="en-US" sz="2800"/>
              <a:t>, </a:t>
            </a:r>
            <a:r>
              <a:rPr lang="en-US" sz="2800" i="1"/>
              <a:t>C</a:t>
            </a:r>
            <a:r>
              <a:rPr lang="en-US" sz="2800"/>
              <a:t>, ...}</a:t>
            </a:r>
          </a:p>
          <a:p>
            <a:pPr lvl="2">
              <a:spcAft>
                <a:spcPts val="850"/>
              </a:spcAft>
              <a:buSzPct val="45000"/>
              <a:buFont typeface="Wingdings" charset="2"/>
              <a:buChar char=""/>
            </a:pPr>
            <a:r>
              <a:rPr lang="en-US" sz="2800" b="1">
                <a:solidFill>
                  <a:srgbClr val="0000FF"/>
                </a:solidFill>
              </a:rPr>
              <a:t>variables:</a:t>
            </a:r>
            <a:r>
              <a:rPr lang="en-US" sz="2800" b="1">
                <a:solidFill>
                  <a:srgbClr val="FF0000"/>
                </a:solidFill>
              </a:rPr>
              <a:t> </a:t>
            </a:r>
            <a:r>
              <a:rPr lang="en-US" sz="2800" b="1"/>
              <a:t>Γ</a:t>
            </a:r>
            <a:r>
              <a:rPr lang="en-US" sz="2800"/>
              <a:t> = {@x, @y, @z, ...}</a:t>
            </a:r>
          </a:p>
          <a:p>
            <a:pPr lvl="1">
              <a:spcAft>
                <a:spcPts val="1138"/>
              </a:spcAft>
              <a:buSzPct val="75000"/>
              <a:buFont typeface="Symbol" charset="2"/>
              <a:buChar char=""/>
            </a:pPr>
            <a:r>
              <a:rPr lang="en-US" sz="2800" b="1" i="1">
                <a:solidFill>
                  <a:srgbClr val="008000"/>
                </a:solidFill>
              </a:rPr>
              <a:t>int</a:t>
            </a:r>
            <a:r>
              <a:rPr lang="en-US" sz="2800" b="1" i="1" baseline="-33000">
                <a:solidFill>
                  <a:srgbClr val="008000"/>
                </a:solidFill>
              </a:rPr>
              <a:t>i</a:t>
            </a:r>
            <a:r>
              <a:rPr lang="en-US" sz="2800" i="1" baseline="-33000"/>
              <a:t> </a:t>
            </a:r>
            <a:r>
              <a:rPr lang="en-US" sz="2800" i="1"/>
              <a:t>- </a:t>
            </a:r>
            <a:r>
              <a:rPr lang="en-US" sz="2800"/>
              <a:t>optional time interval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31FA38D6-BCEE-46FF-81BE-425E656C6FB2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 Box 1"/>
          <p:cNvSpPr txBox="1">
            <a:spLocks noChangeArrowheads="1"/>
          </p:cNvSpPr>
          <p:nvPr/>
        </p:nvSpPr>
        <p:spPr bwMode="auto">
          <a:xfrm>
            <a:off x="503238" y="346075"/>
            <a:ext cx="9070975" cy="11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4400"/>
              <a:t>Pattern Query Language</a:t>
            </a:r>
          </a:p>
        </p:txBody>
      </p:sp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503238" y="1833140"/>
            <a:ext cx="9070975" cy="489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tabLst>
                <a:tab pos="846138" algn="l"/>
                <a:tab pos="1303338" algn="l"/>
                <a:tab pos="1760538" algn="l"/>
                <a:tab pos="2217738" algn="l"/>
                <a:tab pos="2674938" algn="l"/>
                <a:tab pos="3132138" algn="l"/>
                <a:tab pos="3589338" algn="l"/>
                <a:tab pos="4046538" algn="l"/>
                <a:tab pos="4503738" algn="l"/>
                <a:tab pos="4960938" algn="l"/>
                <a:tab pos="5418138" algn="l"/>
                <a:tab pos="5875338" algn="l"/>
                <a:tab pos="6332538" algn="l"/>
                <a:tab pos="6789738" algn="l"/>
                <a:tab pos="7246938" algn="l"/>
                <a:tab pos="7704138" algn="l"/>
                <a:tab pos="8161338" algn="l"/>
                <a:tab pos="8618538" algn="l"/>
                <a:tab pos="9075738" algn="l"/>
                <a:tab pos="9532938" algn="l"/>
                <a:tab pos="99901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 marL="846138" indent="-282575">
              <a:tabLst>
                <a:tab pos="846138" algn="l"/>
                <a:tab pos="1303338" algn="l"/>
                <a:tab pos="1760538" algn="l"/>
                <a:tab pos="2217738" algn="l"/>
                <a:tab pos="2674938" algn="l"/>
                <a:tab pos="3132138" algn="l"/>
                <a:tab pos="3589338" algn="l"/>
                <a:tab pos="4046538" algn="l"/>
                <a:tab pos="4503738" algn="l"/>
                <a:tab pos="4960938" algn="l"/>
                <a:tab pos="5418138" algn="l"/>
                <a:tab pos="5875338" algn="l"/>
                <a:tab pos="6332538" algn="l"/>
                <a:tab pos="6789738" algn="l"/>
                <a:tab pos="7246938" algn="l"/>
                <a:tab pos="7704138" algn="l"/>
                <a:tab pos="8161338" algn="l"/>
                <a:tab pos="8618538" algn="l"/>
                <a:tab pos="9075738" algn="l"/>
                <a:tab pos="9532938" algn="l"/>
                <a:tab pos="99901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 marL="1277938" indent="-212725">
              <a:tabLst>
                <a:tab pos="846138" algn="l"/>
                <a:tab pos="1303338" algn="l"/>
                <a:tab pos="1760538" algn="l"/>
                <a:tab pos="2217738" algn="l"/>
                <a:tab pos="2674938" algn="l"/>
                <a:tab pos="3132138" algn="l"/>
                <a:tab pos="3589338" algn="l"/>
                <a:tab pos="4046538" algn="l"/>
                <a:tab pos="4503738" algn="l"/>
                <a:tab pos="4960938" algn="l"/>
                <a:tab pos="5418138" algn="l"/>
                <a:tab pos="5875338" algn="l"/>
                <a:tab pos="6332538" algn="l"/>
                <a:tab pos="6789738" algn="l"/>
                <a:tab pos="7246938" algn="l"/>
                <a:tab pos="7704138" algn="l"/>
                <a:tab pos="8161338" algn="l"/>
                <a:tab pos="8618538" algn="l"/>
                <a:tab pos="9075738" algn="l"/>
                <a:tab pos="9532938" algn="l"/>
                <a:tab pos="99901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846138" algn="l"/>
                <a:tab pos="1303338" algn="l"/>
                <a:tab pos="1760538" algn="l"/>
                <a:tab pos="2217738" algn="l"/>
                <a:tab pos="2674938" algn="l"/>
                <a:tab pos="3132138" algn="l"/>
                <a:tab pos="3589338" algn="l"/>
                <a:tab pos="4046538" algn="l"/>
                <a:tab pos="4503738" algn="l"/>
                <a:tab pos="4960938" algn="l"/>
                <a:tab pos="5418138" algn="l"/>
                <a:tab pos="5875338" algn="l"/>
                <a:tab pos="6332538" algn="l"/>
                <a:tab pos="6789738" algn="l"/>
                <a:tab pos="7246938" algn="l"/>
                <a:tab pos="7704138" algn="l"/>
                <a:tab pos="8161338" algn="l"/>
                <a:tab pos="8618538" algn="l"/>
                <a:tab pos="9075738" algn="l"/>
                <a:tab pos="9532938" algn="l"/>
                <a:tab pos="99901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846138" algn="l"/>
                <a:tab pos="1303338" algn="l"/>
                <a:tab pos="1760538" algn="l"/>
                <a:tab pos="2217738" algn="l"/>
                <a:tab pos="2674938" algn="l"/>
                <a:tab pos="3132138" algn="l"/>
                <a:tab pos="3589338" algn="l"/>
                <a:tab pos="4046538" algn="l"/>
                <a:tab pos="4503738" algn="l"/>
                <a:tab pos="4960938" algn="l"/>
                <a:tab pos="5418138" algn="l"/>
                <a:tab pos="5875338" algn="l"/>
                <a:tab pos="6332538" algn="l"/>
                <a:tab pos="6789738" algn="l"/>
                <a:tab pos="7246938" algn="l"/>
                <a:tab pos="7704138" algn="l"/>
                <a:tab pos="8161338" algn="l"/>
                <a:tab pos="8618538" algn="l"/>
                <a:tab pos="9075738" algn="l"/>
                <a:tab pos="9532938" algn="l"/>
                <a:tab pos="99901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846138" algn="l"/>
                <a:tab pos="1303338" algn="l"/>
                <a:tab pos="1760538" algn="l"/>
                <a:tab pos="2217738" algn="l"/>
                <a:tab pos="2674938" algn="l"/>
                <a:tab pos="3132138" algn="l"/>
                <a:tab pos="3589338" algn="l"/>
                <a:tab pos="4046538" algn="l"/>
                <a:tab pos="4503738" algn="l"/>
                <a:tab pos="4960938" algn="l"/>
                <a:tab pos="5418138" algn="l"/>
                <a:tab pos="5875338" algn="l"/>
                <a:tab pos="6332538" algn="l"/>
                <a:tab pos="6789738" algn="l"/>
                <a:tab pos="7246938" algn="l"/>
                <a:tab pos="7704138" algn="l"/>
                <a:tab pos="8161338" algn="l"/>
                <a:tab pos="8618538" algn="l"/>
                <a:tab pos="9075738" algn="l"/>
                <a:tab pos="9532938" algn="l"/>
                <a:tab pos="99901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846138" algn="l"/>
                <a:tab pos="1303338" algn="l"/>
                <a:tab pos="1760538" algn="l"/>
                <a:tab pos="2217738" algn="l"/>
                <a:tab pos="2674938" algn="l"/>
                <a:tab pos="3132138" algn="l"/>
                <a:tab pos="3589338" algn="l"/>
                <a:tab pos="4046538" algn="l"/>
                <a:tab pos="4503738" algn="l"/>
                <a:tab pos="4960938" algn="l"/>
                <a:tab pos="5418138" algn="l"/>
                <a:tab pos="5875338" algn="l"/>
                <a:tab pos="6332538" algn="l"/>
                <a:tab pos="6789738" algn="l"/>
                <a:tab pos="7246938" algn="l"/>
                <a:tab pos="7704138" algn="l"/>
                <a:tab pos="8161338" algn="l"/>
                <a:tab pos="8618538" algn="l"/>
                <a:tab pos="9075738" algn="l"/>
                <a:tab pos="9532938" algn="l"/>
                <a:tab pos="99901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846138" algn="l"/>
                <a:tab pos="1303338" algn="l"/>
                <a:tab pos="1760538" algn="l"/>
                <a:tab pos="2217738" algn="l"/>
                <a:tab pos="2674938" algn="l"/>
                <a:tab pos="3132138" algn="l"/>
                <a:tab pos="3589338" algn="l"/>
                <a:tab pos="4046538" algn="l"/>
                <a:tab pos="4503738" algn="l"/>
                <a:tab pos="4960938" algn="l"/>
                <a:tab pos="5418138" algn="l"/>
                <a:tab pos="5875338" algn="l"/>
                <a:tab pos="6332538" algn="l"/>
                <a:tab pos="6789738" algn="l"/>
                <a:tab pos="7246938" algn="l"/>
                <a:tab pos="7704138" algn="l"/>
                <a:tab pos="8161338" algn="l"/>
                <a:tab pos="8618538" algn="l"/>
                <a:tab pos="9075738" algn="l"/>
                <a:tab pos="9532938" algn="l"/>
                <a:tab pos="99901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846138" algn="l"/>
                <a:tab pos="1303338" algn="l"/>
                <a:tab pos="1760538" algn="l"/>
                <a:tab pos="2217738" algn="l"/>
                <a:tab pos="2674938" algn="l"/>
                <a:tab pos="3132138" algn="l"/>
                <a:tab pos="3589338" algn="l"/>
                <a:tab pos="4046538" algn="l"/>
                <a:tab pos="4503738" algn="l"/>
                <a:tab pos="4960938" algn="l"/>
                <a:tab pos="5418138" algn="l"/>
                <a:tab pos="5875338" algn="l"/>
                <a:tab pos="6332538" algn="l"/>
                <a:tab pos="6789738" algn="l"/>
                <a:tab pos="7246938" algn="l"/>
                <a:tab pos="7704138" algn="l"/>
                <a:tab pos="8161338" algn="l"/>
                <a:tab pos="8618538" algn="l"/>
                <a:tab pos="9075738" algn="l"/>
                <a:tab pos="9532938" algn="l"/>
                <a:tab pos="99901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lvl="1">
              <a:spcAft>
                <a:spcPts val="1138"/>
              </a:spcAft>
              <a:buSzPct val="75000"/>
              <a:buFont typeface="Symbol" charset="2"/>
              <a:buChar char=""/>
            </a:pPr>
            <a:r>
              <a:rPr lang="en-US" sz="2800" i="1" dirty="0"/>
              <a:t>D: </a:t>
            </a:r>
            <a:r>
              <a:rPr lang="en-US" sz="2800" b="1" dirty="0">
                <a:solidFill>
                  <a:srgbClr val="FF0000"/>
                </a:solidFill>
              </a:rPr>
              <a:t>distance-based</a:t>
            </a:r>
            <a:r>
              <a:rPr lang="en-US" sz="2800" dirty="0"/>
              <a:t> or other </a:t>
            </a:r>
            <a:r>
              <a:rPr lang="en-US" sz="2800" b="1" dirty="0">
                <a:solidFill>
                  <a:srgbClr val="FF0000"/>
                </a:solidFill>
              </a:rPr>
              <a:t>constraints</a:t>
            </a:r>
            <a:r>
              <a:rPr lang="en-US" sz="2800" dirty="0"/>
              <a:t> among the variables used in </a:t>
            </a:r>
            <a:r>
              <a:rPr lang="en-US" sz="2800" i="1" dirty="0"/>
              <a:t>S</a:t>
            </a:r>
          </a:p>
          <a:p>
            <a:pPr lvl="2">
              <a:spcAft>
                <a:spcPts val="850"/>
              </a:spcAft>
              <a:buSzPct val="45000"/>
              <a:buFont typeface="Wingdings" charset="2"/>
              <a:buChar char=""/>
            </a:pPr>
            <a:r>
              <a:rPr lang="en-US" sz="2800" dirty="0"/>
              <a:t>Example: Q = (</a:t>
            </a:r>
            <a:r>
              <a:rPr lang="en-US" sz="2800" i="1" dirty="0"/>
              <a:t>S</a:t>
            </a:r>
            <a:r>
              <a:rPr lang="en-US" sz="2800" dirty="0"/>
              <a:t> = </a:t>
            </a:r>
            <a:r>
              <a:rPr lang="en-US" sz="2800" i="1" dirty="0">
                <a:solidFill>
                  <a:srgbClr val="FF0000"/>
                </a:solidFill>
              </a:rPr>
              <a:t>A</a:t>
            </a:r>
            <a:r>
              <a:rPr lang="en-US" sz="2800" i="1" dirty="0"/>
              <a:t>.?</a:t>
            </a:r>
            <a:r>
              <a:rPr lang="en-US" sz="2800" i="1" baseline="33000" dirty="0"/>
              <a:t>*</a:t>
            </a:r>
            <a:r>
              <a:rPr lang="en-US" sz="2800" i="1" dirty="0"/>
              <a:t>.</a:t>
            </a:r>
            <a:r>
              <a:rPr lang="en-US" sz="2800" i="1" dirty="0">
                <a:solidFill>
                  <a:srgbClr val="FF00FF"/>
                </a:solidFill>
              </a:rPr>
              <a:t>B</a:t>
            </a:r>
            <a:r>
              <a:rPr lang="en-US" sz="2800" i="1" dirty="0"/>
              <a:t>.</a:t>
            </a:r>
            <a:r>
              <a:rPr lang="en-US" sz="2800" i="1" dirty="0">
                <a:solidFill>
                  <a:srgbClr val="00FF00"/>
                </a:solidFill>
              </a:rPr>
              <a:t>@x</a:t>
            </a:r>
            <a:r>
              <a:rPr lang="en-US" sz="2800" i="1" dirty="0"/>
              <a:t>.</a:t>
            </a:r>
            <a:r>
              <a:rPr lang="en-US" sz="2800" i="1" dirty="0">
                <a:solidFill>
                  <a:srgbClr val="800080"/>
                </a:solidFill>
              </a:rPr>
              <a:t>@</a:t>
            </a:r>
            <a:r>
              <a:rPr lang="en-US" sz="2800" i="1" dirty="0" err="1">
                <a:solidFill>
                  <a:srgbClr val="800080"/>
                </a:solidFill>
              </a:rPr>
              <a:t>y</a:t>
            </a:r>
            <a:r>
              <a:rPr lang="en-US" sz="2800" i="1" dirty="0" err="1"/>
              <a:t>.</a:t>
            </a:r>
            <a:r>
              <a:rPr lang="en-US" sz="2800" i="1" dirty="0" err="1">
                <a:solidFill>
                  <a:srgbClr val="008000"/>
                </a:solidFill>
              </a:rPr>
              <a:t>C</a:t>
            </a:r>
            <a:r>
              <a:rPr lang="en-US" sz="2800" i="1" dirty="0"/>
              <a:t>.?</a:t>
            </a:r>
            <a:r>
              <a:rPr lang="en-US" sz="2800" i="1" baseline="33000" dirty="0"/>
              <a:t>*</a:t>
            </a:r>
            <a:r>
              <a:rPr lang="en-US" sz="2800" i="1" dirty="0"/>
              <a:t>.</a:t>
            </a:r>
            <a:r>
              <a:rPr lang="en-US" sz="2800" i="1" dirty="0">
                <a:solidFill>
                  <a:srgbClr val="0000FF"/>
                </a:solidFill>
              </a:rPr>
              <a:t>@z</a:t>
            </a:r>
            <a:r>
              <a:rPr lang="en-US" sz="2800" i="1" dirty="0"/>
              <a:t>, </a:t>
            </a:r>
            <a:r>
              <a:rPr lang="en-US" sz="2800" dirty="0"/>
              <a:t>[ </a:t>
            </a:r>
            <a:r>
              <a:rPr lang="en-US" sz="2800" b="1" i="1" dirty="0">
                <a:solidFill>
                  <a:srgbClr val="FF0000"/>
                </a:solidFill>
              </a:rPr>
              <a:t>SUM</a:t>
            </a:r>
            <a:r>
              <a:rPr lang="en-US" sz="2800" i="1" dirty="0"/>
              <a:t>(</a:t>
            </a:r>
            <a:r>
              <a:rPr lang="en-US" sz="2800" i="1" dirty="0">
                <a:solidFill>
                  <a:srgbClr val="FF0000"/>
                </a:solidFill>
              </a:rPr>
              <a:t>d</a:t>
            </a:r>
            <a:r>
              <a:rPr lang="en-US" sz="2800" i="1" dirty="0"/>
              <a:t>(</a:t>
            </a:r>
            <a:r>
              <a:rPr lang="en-US" sz="2800" i="1" dirty="0">
                <a:solidFill>
                  <a:srgbClr val="00FF00"/>
                </a:solidFill>
              </a:rPr>
              <a:t>@</a:t>
            </a:r>
            <a:r>
              <a:rPr lang="en-US" sz="2800" i="1" dirty="0" err="1">
                <a:solidFill>
                  <a:srgbClr val="00FF00"/>
                </a:solidFill>
              </a:rPr>
              <a:t>x</a:t>
            </a:r>
            <a:r>
              <a:rPr lang="en-US" sz="2800" i="1" dirty="0" err="1"/>
              <a:t>,</a:t>
            </a:r>
            <a:r>
              <a:rPr lang="en-US" sz="2800" i="1" dirty="0" err="1">
                <a:solidFill>
                  <a:srgbClr val="800080"/>
                </a:solidFill>
              </a:rPr>
              <a:t>@y</a:t>
            </a:r>
            <a:r>
              <a:rPr lang="en-US" sz="2800" i="1" dirty="0"/>
              <a:t>), </a:t>
            </a:r>
            <a:r>
              <a:rPr lang="en-US" sz="2800" i="1" dirty="0">
                <a:solidFill>
                  <a:srgbClr val="FF0000"/>
                </a:solidFill>
              </a:rPr>
              <a:t>d</a:t>
            </a:r>
            <a:r>
              <a:rPr lang="en-US" sz="2800" i="1" dirty="0"/>
              <a:t>(</a:t>
            </a:r>
            <a:r>
              <a:rPr lang="en-US" sz="2800" i="1" dirty="0">
                <a:solidFill>
                  <a:srgbClr val="0000FF"/>
                </a:solidFill>
              </a:rPr>
              <a:t>@</a:t>
            </a:r>
            <a:r>
              <a:rPr lang="en-US" sz="2800" i="1" dirty="0" err="1">
                <a:solidFill>
                  <a:srgbClr val="0000FF"/>
                </a:solidFill>
              </a:rPr>
              <a:t>z</a:t>
            </a:r>
            <a:r>
              <a:rPr lang="en-US" sz="2800" i="1" dirty="0" err="1"/>
              <a:t>,</a:t>
            </a:r>
            <a:r>
              <a:rPr lang="en-US" sz="2800" i="1" dirty="0" err="1">
                <a:solidFill>
                  <a:srgbClr val="00FFFF"/>
                </a:solidFill>
              </a:rPr>
              <a:t>E</a:t>
            </a:r>
            <a:r>
              <a:rPr lang="en-US" sz="2800" i="1" dirty="0"/>
              <a:t>); </a:t>
            </a:r>
            <a:r>
              <a:rPr lang="en-US" sz="2800" b="1" i="1" dirty="0">
                <a:solidFill>
                  <a:srgbClr val="FF0000"/>
                </a:solidFill>
              </a:rPr>
              <a:t>min</a:t>
            </a:r>
            <a:r>
              <a:rPr lang="en-US" sz="2800" i="1" dirty="0"/>
              <a:t>)</a:t>
            </a:r>
            <a:r>
              <a:rPr lang="en-US" sz="2800" dirty="0"/>
              <a:t>,    </a:t>
            </a:r>
            <a:r>
              <a:rPr lang="en-US" sz="2800" i="1" dirty="0">
                <a:solidFill>
                  <a:srgbClr val="00FF00"/>
                </a:solidFill>
              </a:rPr>
              <a:t>@x</a:t>
            </a:r>
            <a:r>
              <a:rPr lang="en-US" sz="2800" b="1" dirty="0"/>
              <a:t>!=</a:t>
            </a:r>
            <a:r>
              <a:rPr lang="en-US" sz="2800" i="1" dirty="0">
                <a:solidFill>
                  <a:srgbClr val="0000FF"/>
                </a:solidFill>
              </a:rPr>
              <a:t>@z</a:t>
            </a:r>
            <a:r>
              <a:rPr lang="en-US" sz="2800" dirty="0" smtClean="0"/>
              <a:t>])</a:t>
            </a:r>
          </a:p>
          <a:p>
            <a:pPr lvl="2">
              <a:spcAft>
                <a:spcPts val="850"/>
              </a:spcAft>
              <a:buSzPct val="45000"/>
              <a:buFont typeface="Wingdings" charset="2"/>
              <a:buChar char=""/>
            </a:pPr>
            <a:endParaRPr lang="en-US" sz="2800" dirty="0"/>
          </a:p>
          <a:p>
            <a:pPr lvl="2">
              <a:spcAft>
                <a:spcPts val="850"/>
              </a:spcAft>
              <a:buSzPct val="45000"/>
              <a:buFont typeface="Wingdings" charset="2"/>
              <a:buChar char=""/>
            </a:pPr>
            <a:r>
              <a:rPr lang="en-US" sz="2800" dirty="0" smtClean="0"/>
              <a:t>Distance-based (D) constraints are used to answer “best-fit” type of queries like NN and related queries</a:t>
            </a:r>
            <a:endParaRPr lang="en-US" sz="2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31FA38D6-BCEE-46FF-81BE-425E656C6FB2}" type="slidenum">
              <a:rPr lang="en-US" smtClean="0"/>
              <a:pPr/>
              <a:t>25</a:t>
            </a:fld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ext Box 1"/>
          <p:cNvSpPr txBox="1">
            <a:spLocks noChangeArrowheads="1"/>
          </p:cNvSpPr>
          <p:nvPr/>
        </p:nvSpPr>
        <p:spPr bwMode="auto">
          <a:xfrm>
            <a:off x="503238" y="346075"/>
            <a:ext cx="9070975" cy="11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4400"/>
              <a:t>Framework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503238" y="1768475"/>
            <a:ext cx="9070975" cy="489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414338" indent="-309563"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 marL="727075" indent="-269875"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 marL="1127125" indent="-212725"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/>
              <a:t>Indexes:</a:t>
            </a:r>
          </a:p>
          <a:p>
            <a:pPr lvl="1">
              <a:spcAft>
                <a:spcPts val="1425"/>
              </a:spcAft>
              <a:buFont typeface="Times New Roman" pitchFamily="16" charset="0"/>
              <a:buChar char="–"/>
            </a:pPr>
            <a:r>
              <a:rPr lang="en-US" sz="2800" b="1" i="1">
                <a:solidFill>
                  <a:srgbClr val="FF0000"/>
                </a:solidFill>
              </a:rPr>
              <a:t>Raw-trajectory</a:t>
            </a:r>
            <a:r>
              <a:rPr lang="en-US" sz="2800"/>
              <a:t>: original trajectorial archieve</a:t>
            </a:r>
          </a:p>
          <a:p>
            <a:pPr lvl="2">
              <a:spcAft>
                <a:spcPts val="1425"/>
              </a:spcAft>
              <a:buFont typeface="Times New Roman" pitchFamily="16" charset="0"/>
              <a:buChar char="•"/>
            </a:pPr>
            <a:r>
              <a:rPr lang="en-US" sz="2400"/>
              <a:t>very detailed representation, but </a:t>
            </a:r>
            <a:r>
              <a:rPr lang="en-US" sz="2400" b="1">
                <a:solidFill>
                  <a:srgbClr val="0000FF"/>
                </a:solidFill>
              </a:rPr>
              <a:t>very large</a:t>
            </a:r>
          </a:p>
          <a:p>
            <a:pPr lvl="1">
              <a:spcAft>
                <a:spcPts val="1138"/>
              </a:spcAft>
              <a:buFont typeface="Times New Roman" pitchFamily="16" charset="0"/>
              <a:buChar char="–"/>
            </a:pPr>
            <a:r>
              <a:rPr lang="en-US" sz="2800" b="1" i="1">
                <a:solidFill>
                  <a:srgbClr val="FF0000"/>
                </a:solidFill>
              </a:rPr>
              <a:t>Trajectory-list</a:t>
            </a:r>
            <a:r>
              <a:rPr lang="en-US" sz="2800"/>
              <a:t>: region-based trajectory representation</a:t>
            </a:r>
          </a:p>
          <a:p>
            <a:pPr lvl="2">
              <a:spcAft>
                <a:spcPts val="1438"/>
              </a:spcAft>
              <a:buFont typeface="Times New Roman" pitchFamily="16" charset="0"/>
              <a:buChar char="•"/>
            </a:pPr>
            <a:r>
              <a:rPr lang="en-US" sz="2400"/>
              <a:t>coarse representation of trajectories → </a:t>
            </a:r>
            <a:r>
              <a:rPr lang="en-US" sz="2400" b="1">
                <a:solidFill>
                  <a:srgbClr val="0000FF"/>
                </a:solidFill>
              </a:rPr>
              <a:t>very compact</a:t>
            </a:r>
          </a:p>
          <a:p>
            <a:pPr lvl="1">
              <a:spcAft>
                <a:spcPts val="1138"/>
              </a:spcAft>
              <a:buFont typeface="Times New Roman" pitchFamily="16" charset="0"/>
              <a:buChar char="–"/>
            </a:pPr>
            <a:r>
              <a:rPr lang="en-US" sz="2800" b="1" i="1">
                <a:solidFill>
                  <a:srgbClr val="FF0000"/>
                </a:solidFill>
              </a:rPr>
              <a:t>Region-list</a:t>
            </a:r>
            <a:r>
              <a:rPr lang="en-US" sz="2800"/>
              <a:t>: inverted indexes on regions</a:t>
            </a:r>
          </a:p>
          <a:p>
            <a:pPr lvl="2">
              <a:spcAft>
                <a:spcPts val="1438"/>
              </a:spcAft>
              <a:buFont typeface="Times New Roman" pitchFamily="16" charset="0"/>
              <a:buChar char="•"/>
            </a:pPr>
            <a:r>
              <a:rPr lang="en-US" sz="2400"/>
              <a:t>Useful to filter out trajectories using </a:t>
            </a:r>
            <a:r>
              <a:rPr lang="en-US" sz="2400" b="1">
                <a:solidFill>
                  <a:srgbClr val="0000FF"/>
                </a:solidFill>
              </a:rPr>
              <a:t>fixed spatial predicates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31FA38D6-BCEE-46FF-81BE-425E656C6FB2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ext Box 1"/>
          <p:cNvSpPr txBox="1">
            <a:spLocks noChangeArrowheads="1"/>
          </p:cNvSpPr>
          <p:nvPr/>
        </p:nvSpPr>
        <p:spPr bwMode="auto">
          <a:xfrm>
            <a:off x="1751013" y="4686300"/>
            <a:ext cx="1885950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0" rIns="90000" bIns="468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2000" b="1" i="1">
                <a:cs typeface="Times New Roman" pitchFamily="16" charset="0"/>
              </a:rPr>
              <a:t>region-list</a:t>
            </a:r>
          </a:p>
        </p:txBody>
      </p:sp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1517650" y="6223000"/>
            <a:ext cx="2100263" cy="239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900"/>
              <a:t>LA</a:t>
            </a:r>
            <a:r>
              <a:rPr lang="en-US" sz="900" b="1"/>
              <a:t>X:  </a:t>
            </a:r>
            <a:r>
              <a:rPr lang="en-US" sz="900" b="1">
                <a:solidFill>
                  <a:srgbClr val="008000"/>
                </a:solidFill>
                <a:cs typeface="Times New Roman" pitchFamily="16" charset="0"/>
              </a:rPr>
              <a:t>T</a:t>
            </a:r>
            <a:r>
              <a:rPr lang="en-US" sz="900" b="1" baseline="-20000">
                <a:solidFill>
                  <a:srgbClr val="008000"/>
                </a:solidFill>
                <a:cs typeface="Times New Roman" pitchFamily="16" charset="0"/>
              </a:rPr>
              <a:t>1</a:t>
            </a:r>
            <a:r>
              <a:rPr lang="en-US" sz="900" b="1">
                <a:solidFill>
                  <a:srgbClr val="008000"/>
                </a:solidFill>
                <a:cs typeface="Times New Roman" pitchFamily="16" charset="0"/>
              </a:rPr>
              <a:t>(9,10)</a:t>
            </a:r>
            <a:r>
              <a:rPr lang="en-US" sz="900" b="1">
                <a:cs typeface="Times New Roman" pitchFamily="16" charset="0"/>
              </a:rPr>
              <a:t>;</a:t>
            </a:r>
            <a:r>
              <a:rPr lang="en-US" sz="900" b="1">
                <a:solidFill>
                  <a:srgbClr val="FF0000"/>
                </a:solidFill>
                <a:cs typeface="Times New Roman" pitchFamily="16" charset="0"/>
              </a:rPr>
              <a:t> T</a:t>
            </a:r>
            <a:r>
              <a:rPr lang="en-US" sz="900" b="1" baseline="-20000">
                <a:solidFill>
                  <a:srgbClr val="FF0000"/>
                </a:solidFill>
                <a:cs typeface="Times New Roman" pitchFamily="16" charset="0"/>
              </a:rPr>
              <a:t>2</a:t>
            </a:r>
            <a:r>
              <a:rPr lang="en-US" sz="900" b="1">
                <a:solidFill>
                  <a:srgbClr val="FF0000"/>
                </a:solidFill>
                <a:cs typeface="Times New Roman" pitchFamily="16" charset="0"/>
              </a:rPr>
              <a:t>(1,3)</a:t>
            </a:r>
            <a:r>
              <a:rPr lang="en-US" sz="900" b="1">
                <a:solidFill>
                  <a:srgbClr val="0000FF"/>
                </a:solidFill>
                <a:cs typeface="Times New Roman" pitchFamily="16" charset="0"/>
              </a:rPr>
              <a:t> </a:t>
            </a:r>
            <a:r>
              <a:rPr lang="en-US" sz="900" b="1">
                <a:cs typeface="Times New Roman" pitchFamily="16" charset="0"/>
              </a:rPr>
              <a:t>...</a:t>
            </a: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1517650" y="5035550"/>
            <a:ext cx="2130425" cy="40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900" b="1"/>
              <a:t>D</a:t>
            </a:r>
            <a:r>
              <a:rPr lang="en-US" sz="900"/>
              <a:t>owntown:  </a:t>
            </a:r>
            <a:r>
              <a:rPr lang="en-US" sz="900" b="1">
                <a:solidFill>
                  <a:srgbClr val="FF0000"/>
                </a:solidFill>
                <a:cs typeface="Times New Roman" pitchFamily="16" charset="0"/>
              </a:rPr>
              <a:t>T</a:t>
            </a:r>
            <a:r>
              <a:rPr lang="en-US" sz="900" b="1" baseline="-20000">
                <a:solidFill>
                  <a:srgbClr val="FF0000"/>
                </a:solidFill>
                <a:cs typeface="Times New Roman" pitchFamily="16" charset="0"/>
              </a:rPr>
              <a:t>2</a:t>
            </a:r>
            <a:r>
              <a:rPr lang="en-US" sz="900">
                <a:solidFill>
                  <a:srgbClr val="FF0000"/>
                </a:solidFill>
                <a:cs typeface="Times New Roman" pitchFamily="16" charset="0"/>
              </a:rPr>
              <a:t>(7,9)</a:t>
            </a:r>
            <a:r>
              <a:rPr lang="en-US" sz="900">
                <a:cs typeface="Times New Roman" pitchFamily="16" charset="0"/>
              </a:rPr>
              <a:t>;</a:t>
            </a:r>
            <a:r>
              <a:rPr lang="en-US" sz="900">
                <a:solidFill>
                  <a:srgbClr val="FF0000"/>
                </a:solidFill>
                <a:cs typeface="Times New Roman" pitchFamily="16" charset="0"/>
              </a:rPr>
              <a:t> </a:t>
            </a:r>
            <a:r>
              <a:rPr lang="en-US" sz="900" b="1">
                <a:solidFill>
                  <a:srgbClr val="FF0000"/>
                </a:solidFill>
                <a:cs typeface="Times New Roman" pitchFamily="16" charset="0"/>
              </a:rPr>
              <a:t>T</a:t>
            </a:r>
            <a:r>
              <a:rPr lang="en-US" sz="900" b="1" baseline="-20000">
                <a:solidFill>
                  <a:srgbClr val="FF0000"/>
                </a:solidFill>
                <a:cs typeface="Times New Roman" pitchFamily="16" charset="0"/>
              </a:rPr>
              <a:t>2</a:t>
            </a:r>
            <a:r>
              <a:rPr lang="en-US" sz="900">
                <a:solidFill>
                  <a:srgbClr val="FF0000"/>
                </a:solidFill>
                <a:cs typeface="Times New Roman" pitchFamily="16" charset="0"/>
              </a:rPr>
              <a:t>(21,23)</a:t>
            </a:r>
            <a:r>
              <a:rPr lang="en-US" sz="900">
                <a:cs typeface="Times New Roman" pitchFamily="16" charset="0"/>
              </a:rPr>
              <a:t>;</a:t>
            </a:r>
          </a:p>
          <a:p>
            <a:r>
              <a:rPr lang="en-US" sz="900">
                <a:cs typeface="Times New Roman" pitchFamily="16" charset="0"/>
              </a:rPr>
              <a:t>                   </a:t>
            </a:r>
            <a:r>
              <a:rPr lang="en-US" sz="900">
                <a:solidFill>
                  <a:srgbClr val="FF0000"/>
                </a:solidFill>
                <a:cs typeface="Times New Roman" pitchFamily="16" charset="0"/>
              </a:rPr>
              <a:t> </a:t>
            </a:r>
            <a:r>
              <a:rPr lang="en-US" sz="900" b="1">
                <a:solidFill>
                  <a:srgbClr val="0000FF"/>
                </a:solidFill>
                <a:cs typeface="Times New Roman" pitchFamily="16" charset="0"/>
              </a:rPr>
              <a:t>T</a:t>
            </a:r>
            <a:r>
              <a:rPr lang="en-US" sz="900" b="1" baseline="-20000">
                <a:solidFill>
                  <a:srgbClr val="0000FF"/>
                </a:solidFill>
                <a:cs typeface="Times New Roman" pitchFamily="16" charset="0"/>
              </a:rPr>
              <a:t>3</a:t>
            </a:r>
            <a:r>
              <a:rPr lang="en-US" sz="900">
                <a:solidFill>
                  <a:srgbClr val="0000FF"/>
                </a:solidFill>
                <a:cs typeface="Times New Roman" pitchFamily="16" charset="0"/>
              </a:rPr>
              <a:t>(5,10) </a:t>
            </a:r>
            <a:r>
              <a:rPr lang="en-US" sz="900" b="1">
                <a:cs typeface="Times New Roman" pitchFamily="16" charset="0"/>
              </a:rPr>
              <a:t>...</a:t>
            </a: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1517650" y="5799138"/>
            <a:ext cx="2100263" cy="379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900" b="1"/>
              <a:t>B</a:t>
            </a:r>
            <a:r>
              <a:rPr lang="en-US" sz="900"/>
              <a:t>everly Hills:  </a:t>
            </a:r>
            <a:r>
              <a:rPr lang="en-US" sz="900" b="1">
                <a:solidFill>
                  <a:srgbClr val="008000"/>
                </a:solidFill>
                <a:cs typeface="Times New Roman" pitchFamily="16" charset="0"/>
              </a:rPr>
              <a:t>T</a:t>
            </a:r>
            <a:r>
              <a:rPr lang="en-US" sz="900" b="1" baseline="-20000">
                <a:solidFill>
                  <a:srgbClr val="008000"/>
                </a:solidFill>
                <a:cs typeface="Times New Roman" pitchFamily="16" charset="0"/>
              </a:rPr>
              <a:t>1</a:t>
            </a:r>
            <a:r>
              <a:rPr lang="en-US" sz="900">
                <a:solidFill>
                  <a:srgbClr val="008000"/>
                </a:solidFill>
                <a:cs typeface="Times New Roman" pitchFamily="16" charset="0"/>
              </a:rPr>
              <a:t>(14,16)</a:t>
            </a:r>
            <a:r>
              <a:rPr lang="en-US" sz="900">
                <a:cs typeface="Times New Roman" pitchFamily="16" charset="0"/>
              </a:rPr>
              <a:t>;</a:t>
            </a:r>
            <a:r>
              <a:rPr lang="en-US" sz="900">
                <a:solidFill>
                  <a:srgbClr val="FF0000"/>
                </a:solidFill>
                <a:cs typeface="Times New Roman" pitchFamily="16" charset="0"/>
              </a:rPr>
              <a:t> </a:t>
            </a:r>
            <a:r>
              <a:rPr lang="en-US" sz="900" b="1">
                <a:solidFill>
                  <a:srgbClr val="FF0000"/>
                </a:solidFill>
                <a:cs typeface="Times New Roman" pitchFamily="16" charset="0"/>
              </a:rPr>
              <a:t>T</a:t>
            </a:r>
            <a:r>
              <a:rPr lang="en-US" sz="900" b="1" baseline="-20000">
                <a:solidFill>
                  <a:srgbClr val="FF0000"/>
                </a:solidFill>
                <a:cs typeface="Times New Roman" pitchFamily="16" charset="0"/>
              </a:rPr>
              <a:t>2</a:t>
            </a:r>
            <a:r>
              <a:rPr lang="en-US" sz="900">
                <a:solidFill>
                  <a:srgbClr val="FF0000"/>
                </a:solidFill>
                <a:cs typeface="Times New Roman" pitchFamily="16" charset="0"/>
              </a:rPr>
              <a:t>(13,15)</a:t>
            </a:r>
            <a:r>
              <a:rPr lang="en-US" sz="900">
                <a:cs typeface="Times New Roman" pitchFamily="16" charset="0"/>
              </a:rPr>
              <a:t>;</a:t>
            </a:r>
          </a:p>
          <a:p>
            <a:r>
              <a:rPr lang="en-US" sz="900">
                <a:cs typeface="Times New Roman" pitchFamily="16" charset="0"/>
              </a:rPr>
              <a:t>                      </a:t>
            </a:r>
            <a:r>
              <a:rPr lang="en-US" sz="900">
                <a:solidFill>
                  <a:srgbClr val="FF0000"/>
                </a:solidFill>
                <a:cs typeface="Times New Roman" pitchFamily="16" charset="0"/>
              </a:rPr>
              <a:t> </a:t>
            </a:r>
            <a:r>
              <a:rPr lang="en-US" sz="900" b="1">
                <a:solidFill>
                  <a:srgbClr val="FF0000"/>
                </a:solidFill>
                <a:cs typeface="Times New Roman" pitchFamily="16" charset="0"/>
              </a:rPr>
              <a:t>T</a:t>
            </a:r>
            <a:r>
              <a:rPr lang="en-US" sz="900" b="1" baseline="-20000">
                <a:solidFill>
                  <a:srgbClr val="FF0000"/>
                </a:solidFill>
                <a:cs typeface="Times New Roman" pitchFamily="16" charset="0"/>
              </a:rPr>
              <a:t>2</a:t>
            </a:r>
            <a:r>
              <a:rPr lang="en-US" sz="900">
                <a:solidFill>
                  <a:srgbClr val="FF0000"/>
                </a:solidFill>
                <a:cs typeface="Times New Roman" pitchFamily="16" charset="0"/>
              </a:rPr>
              <a:t>(24,25)</a:t>
            </a:r>
            <a:r>
              <a:rPr lang="en-US" sz="900">
                <a:cs typeface="Times New Roman" pitchFamily="16" charset="0"/>
              </a:rPr>
              <a:t>;</a:t>
            </a:r>
            <a:r>
              <a:rPr lang="en-US" sz="900">
                <a:solidFill>
                  <a:srgbClr val="FF0000"/>
                </a:solidFill>
                <a:cs typeface="Times New Roman" pitchFamily="16" charset="0"/>
              </a:rPr>
              <a:t> </a:t>
            </a:r>
            <a:r>
              <a:rPr lang="en-US" sz="900" b="1">
                <a:solidFill>
                  <a:srgbClr val="0000FF"/>
                </a:solidFill>
                <a:cs typeface="Times New Roman" pitchFamily="16" charset="0"/>
              </a:rPr>
              <a:t>T</a:t>
            </a:r>
            <a:r>
              <a:rPr lang="en-US" sz="900" b="1" baseline="-20000">
                <a:solidFill>
                  <a:srgbClr val="0000FF"/>
                </a:solidFill>
                <a:cs typeface="Times New Roman" pitchFamily="16" charset="0"/>
              </a:rPr>
              <a:t>3</a:t>
            </a:r>
            <a:r>
              <a:rPr lang="en-US" sz="900">
                <a:solidFill>
                  <a:srgbClr val="0000FF"/>
                </a:solidFill>
                <a:cs typeface="Times New Roman" pitchFamily="16" charset="0"/>
              </a:rPr>
              <a:t>(11,13) </a:t>
            </a:r>
            <a:r>
              <a:rPr lang="en-US" sz="900" b="1">
                <a:cs typeface="Times New Roman" pitchFamily="16" charset="0"/>
              </a:rPr>
              <a:t>...</a:t>
            </a: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1517650" y="5410200"/>
            <a:ext cx="2159000" cy="379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900"/>
              <a:t>Santa </a:t>
            </a:r>
            <a:r>
              <a:rPr lang="en-US" sz="900" b="1"/>
              <a:t>M</a:t>
            </a:r>
            <a:r>
              <a:rPr lang="en-US" sz="900"/>
              <a:t>onica:  </a:t>
            </a:r>
            <a:r>
              <a:rPr lang="en-US" sz="900" b="1">
                <a:solidFill>
                  <a:srgbClr val="008000"/>
                </a:solidFill>
                <a:cs typeface="Times New Roman" pitchFamily="16" charset="0"/>
              </a:rPr>
              <a:t>T</a:t>
            </a:r>
            <a:r>
              <a:rPr lang="en-US" sz="900" b="1" baseline="-20000">
                <a:solidFill>
                  <a:srgbClr val="008000"/>
                </a:solidFill>
                <a:cs typeface="Times New Roman" pitchFamily="16" charset="0"/>
              </a:rPr>
              <a:t>1</a:t>
            </a:r>
            <a:r>
              <a:rPr lang="en-US" sz="900">
                <a:solidFill>
                  <a:srgbClr val="008000"/>
                </a:solidFill>
                <a:cs typeface="Times New Roman" pitchFamily="16" charset="0"/>
              </a:rPr>
              <a:t>(10,13)</a:t>
            </a:r>
            <a:r>
              <a:rPr lang="en-US" sz="900">
                <a:cs typeface="Times New Roman" pitchFamily="16" charset="0"/>
              </a:rPr>
              <a:t>;</a:t>
            </a:r>
            <a:r>
              <a:rPr lang="en-US" sz="900">
                <a:solidFill>
                  <a:srgbClr val="FF0000"/>
                </a:solidFill>
                <a:cs typeface="Times New Roman" pitchFamily="16" charset="0"/>
              </a:rPr>
              <a:t> </a:t>
            </a:r>
            <a:r>
              <a:rPr lang="en-US" sz="900" b="1">
                <a:solidFill>
                  <a:srgbClr val="FF0000"/>
                </a:solidFill>
                <a:cs typeface="Times New Roman" pitchFamily="16" charset="0"/>
              </a:rPr>
              <a:t>T</a:t>
            </a:r>
            <a:r>
              <a:rPr lang="en-US" sz="900" b="1" baseline="-20000">
                <a:solidFill>
                  <a:srgbClr val="FF0000"/>
                </a:solidFill>
                <a:cs typeface="Times New Roman" pitchFamily="16" charset="0"/>
              </a:rPr>
              <a:t>2</a:t>
            </a:r>
            <a:r>
              <a:rPr lang="en-US" sz="900">
                <a:solidFill>
                  <a:srgbClr val="FF0000"/>
                </a:solidFill>
                <a:cs typeface="Times New Roman" pitchFamily="16" charset="0"/>
              </a:rPr>
              <a:t>(18,21)</a:t>
            </a:r>
            <a:r>
              <a:rPr lang="en-US" sz="900">
                <a:cs typeface="Times New Roman" pitchFamily="16" charset="0"/>
              </a:rPr>
              <a:t>;</a:t>
            </a:r>
          </a:p>
          <a:p>
            <a:r>
              <a:rPr lang="en-US" sz="900">
                <a:cs typeface="Times New Roman" pitchFamily="16" charset="0"/>
              </a:rPr>
              <a:t>                        </a:t>
            </a:r>
            <a:r>
              <a:rPr lang="en-US" sz="900">
                <a:solidFill>
                  <a:srgbClr val="FF0000"/>
                </a:solidFill>
                <a:cs typeface="Times New Roman" pitchFamily="16" charset="0"/>
              </a:rPr>
              <a:t> </a:t>
            </a:r>
            <a:r>
              <a:rPr lang="en-US" sz="900" b="1">
                <a:solidFill>
                  <a:srgbClr val="FF0000"/>
                </a:solidFill>
                <a:cs typeface="Times New Roman" pitchFamily="16" charset="0"/>
              </a:rPr>
              <a:t>T</a:t>
            </a:r>
            <a:r>
              <a:rPr lang="en-US" sz="900" b="1" baseline="-20000">
                <a:solidFill>
                  <a:srgbClr val="FF0000"/>
                </a:solidFill>
                <a:cs typeface="Times New Roman" pitchFamily="16" charset="0"/>
              </a:rPr>
              <a:t>2</a:t>
            </a:r>
            <a:r>
              <a:rPr lang="en-US" sz="900">
                <a:solidFill>
                  <a:srgbClr val="FF0000"/>
                </a:solidFill>
                <a:cs typeface="Times New Roman" pitchFamily="16" charset="0"/>
              </a:rPr>
              <a:t>(25,27)</a:t>
            </a:r>
            <a:r>
              <a:rPr lang="en-US" sz="900">
                <a:cs typeface="Times New Roman" pitchFamily="16" charset="0"/>
              </a:rPr>
              <a:t>;</a:t>
            </a:r>
            <a:r>
              <a:rPr lang="en-US" sz="900">
                <a:solidFill>
                  <a:srgbClr val="FF0000"/>
                </a:solidFill>
                <a:cs typeface="Times New Roman" pitchFamily="16" charset="0"/>
              </a:rPr>
              <a:t> </a:t>
            </a:r>
            <a:r>
              <a:rPr lang="en-US" sz="900" b="1">
                <a:solidFill>
                  <a:srgbClr val="0000FF"/>
                </a:solidFill>
                <a:cs typeface="Times New Roman" pitchFamily="16" charset="0"/>
              </a:rPr>
              <a:t>T</a:t>
            </a:r>
            <a:r>
              <a:rPr lang="en-US" sz="900" b="1" baseline="-20000">
                <a:solidFill>
                  <a:srgbClr val="0000FF"/>
                </a:solidFill>
                <a:cs typeface="Times New Roman" pitchFamily="16" charset="0"/>
              </a:rPr>
              <a:t>3</a:t>
            </a:r>
            <a:r>
              <a:rPr lang="en-US" sz="900">
                <a:solidFill>
                  <a:srgbClr val="0000FF"/>
                </a:solidFill>
                <a:cs typeface="Times New Roman" pitchFamily="16" charset="0"/>
              </a:rPr>
              <a:t>(10,11) </a:t>
            </a:r>
            <a:r>
              <a:rPr lang="en-US" sz="900" b="1">
                <a:cs typeface="Times New Roman" pitchFamily="16" charset="0"/>
              </a:rPr>
              <a:t>...</a:t>
            </a:r>
          </a:p>
        </p:txBody>
      </p:sp>
      <p:sp>
        <p:nvSpPr>
          <p:cNvPr id="29702" name="Text Box 6"/>
          <p:cNvSpPr txBox="1">
            <a:spLocks noChangeArrowheads="1"/>
          </p:cNvSpPr>
          <p:nvPr/>
        </p:nvSpPr>
        <p:spPr bwMode="auto">
          <a:xfrm>
            <a:off x="4387850" y="6094413"/>
            <a:ext cx="1882775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7360" tIns="27360" rIns="27360" bIns="468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900" b="1" i="1">
                <a:solidFill>
                  <a:srgbClr val="0000FF"/>
                </a:solidFill>
                <a:cs typeface="Times New Roman" pitchFamily="16" charset="0"/>
              </a:rPr>
              <a:t>T</a:t>
            </a:r>
            <a:r>
              <a:rPr lang="en-US" sz="900" b="1" i="1" baseline="-20000">
                <a:solidFill>
                  <a:srgbClr val="0000FF"/>
                </a:solidFill>
                <a:cs typeface="Times New Roman" pitchFamily="16" charset="0"/>
              </a:rPr>
              <a:t>3</a:t>
            </a:r>
            <a:r>
              <a:rPr lang="en-US" sz="900" b="1">
                <a:solidFill>
                  <a:srgbClr val="0000FF"/>
                </a:solidFill>
                <a:cs typeface="Times New Roman" pitchFamily="16" charset="0"/>
              </a:rPr>
              <a:t>: </a:t>
            </a:r>
            <a:r>
              <a:rPr lang="en-US" sz="900" b="1" i="1">
                <a:solidFill>
                  <a:srgbClr val="0000FF"/>
                </a:solidFill>
                <a:cs typeface="Times New Roman" pitchFamily="16" charset="0"/>
              </a:rPr>
              <a:t>N</a:t>
            </a:r>
            <a:r>
              <a:rPr lang="en-US" sz="900">
                <a:solidFill>
                  <a:srgbClr val="0000FF"/>
                </a:solidFill>
                <a:cs typeface="Times New Roman" pitchFamily="16" charset="0"/>
              </a:rPr>
              <a:t>(1,2)  </a:t>
            </a:r>
            <a:r>
              <a:rPr lang="en-US" sz="900" b="1" i="1">
                <a:solidFill>
                  <a:srgbClr val="0000FF"/>
                </a:solidFill>
                <a:cs typeface="Times New Roman" pitchFamily="16" charset="0"/>
              </a:rPr>
              <a:t>A</a:t>
            </a:r>
            <a:r>
              <a:rPr lang="en-US" sz="900">
                <a:solidFill>
                  <a:srgbClr val="0000FF"/>
                </a:solidFill>
                <a:cs typeface="Times New Roman" pitchFamily="16" charset="0"/>
              </a:rPr>
              <a:t>(2,5)  </a:t>
            </a:r>
            <a:r>
              <a:rPr lang="en-US" sz="900" b="1" i="1">
                <a:solidFill>
                  <a:srgbClr val="0000FF"/>
                </a:solidFill>
                <a:cs typeface="Times New Roman" pitchFamily="16" charset="0"/>
              </a:rPr>
              <a:t>D</a:t>
            </a:r>
            <a:r>
              <a:rPr lang="en-US" sz="900">
                <a:solidFill>
                  <a:srgbClr val="0000FF"/>
                </a:solidFill>
                <a:cs typeface="Times New Roman" pitchFamily="16" charset="0"/>
              </a:rPr>
              <a:t>(5,10)</a:t>
            </a:r>
          </a:p>
          <a:p>
            <a:r>
              <a:rPr lang="en-US" sz="900">
                <a:solidFill>
                  <a:srgbClr val="0000FF"/>
                </a:solidFill>
                <a:cs typeface="Times New Roman" pitchFamily="16" charset="0"/>
              </a:rPr>
              <a:t>     </a:t>
            </a:r>
            <a:r>
              <a:rPr lang="en-US" sz="900" b="1" i="1">
                <a:solidFill>
                  <a:srgbClr val="0000FF"/>
                </a:solidFill>
                <a:cs typeface="Times New Roman" pitchFamily="16" charset="0"/>
              </a:rPr>
              <a:t>M</a:t>
            </a:r>
            <a:r>
              <a:rPr lang="en-US" sz="900">
                <a:solidFill>
                  <a:srgbClr val="0000FF"/>
                </a:solidFill>
                <a:cs typeface="Times New Roman" pitchFamily="16" charset="0"/>
              </a:rPr>
              <a:t>(10,11)  </a:t>
            </a:r>
            <a:r>
              <a:rPr lang="en-US" sz="900" b="1" i="1">
                <a:solidFill>
                  <a:srgbClr val="0000FF"/>
                </a:solidFill>
                <a:cs typeface="Times New Roman" pitchFamily="16" charset="0"/>
              </a:rPr>
              <a:t>B</a:t>
            </a:r>
            <a:r>
              <a:rPr lang="en-US" sz="900">
                <a:solidFill>
                  <a:srgbClr val="0000FF"/>
                </a:solidFill>
                <a:cs typeface="Times New Roman" pitchFamily="16" charset="0"/>
              </a:rPr>
              <a:t>(11,13)</a:t>
            </a:r>
          </a:p>
        </p:txBody>
      </p:sp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4375150" y="5434013"/>
            <a:ext cx="1924050" cy="66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7360" tIns="27360" rIns="27360" bIns="468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900" b="1" i="1">
                <a:solidFill>
                  <a:srgbClr val="FF0000"/>
                </a:solidFill>
                <a:cs typeface="Times New Roman" pitchFamily="16" charset="0"/>
              </a:rPr>
              <a:t>T</a:t>
            </a:r>
            <a:r>
              <a:rPr lang="en-US" sz="900" b="1" i="1" baseline="-20000">
                <a:solidFill>
                  <a:srgbClr val="FF0000"/>
                </a:solidFill>
                <a:cs typeface="Times New Roman" pitchFamily="16" charset="0"/>
              </a:rPr>
              <a:t>2</a:t>
            </a:r>
            <a:r>
              <a:rPr lang="en-US" sz="900" b="1">
                <a:solidFill>
                  <a:srgbClr val="FF0000"/>
                </a:solidFill>
                <a:cs typeface="Times New Roman" pitchFamily="16" charset="0"/>
              </a:rPr>
              <a:t>: </a:t>
            </a:r>
            <a:r>
              <a:rPr lang="en-US" sz="900" b="1" i="1">
                <a:solidFill>
                  <a:srgbClr val="FF0000"/>
                </a:solidFill>
                <a:cs typeface="Times New Roman" pitchFamily="16" charset="0"/>
              </a:rPr>
              <a:t>X</a:t>
            </a:r>
            <a:r>
              <a:rPr lang="en-US" sz="900">
                <a:solidFill>
                  <a:srgbClr val="FF0000"/>
                </a:solidFill>
                <a:cs typeface="Times New Roman" pitchFamily="16" charset="0"/>
              </a:rPr>
              <a:t>(1,3)  </a:t>
            </a:r>
            <a:r>
              <a:rPr lang="en-US" sz="900" b="1" i="1">
                <a:solidFill>
                  <a:srgbClr val="FF0000"/>
                </a:solidFill>
                <a:cs typeface="Times New Roman" pitchFamily="16" charset="0"/>
              </a:rPr>
              <a:t>I</a:t>
            </a:r>
            <a:r>
              <a:rPr lang="en-US" sz="900">
                <a:solidFill>
                  <a:srgbClr val="FF0000"/>
                </a:solidFill>
                <a:cs typeface="Times New Roman" pitchFamily="16" charset="0"/>
              </a:rPr>
              <a:t>(3,5) </a:t>
            </a:r>
            <a:r>
              <a:rPr lang="en-US" sz="900" b="1" i="1">
                <a:solidFill>
                  <a:srgbClr val="FF0000"/>
                </a:solidFill>
                <a:cs typeface="Times New Roman" pitchFamily="16" charset="0"/>
              </a:rPr>
              <a:t>S</a:t>
            </a:r>
            <a:r>
              <a:rPr lang="en-US" sz="900">
                <a:solidFill>
                  <a:srgbClr val="FF0000"/>
                </a:solidFill>
                <a:cs typeface="Times New Roman" pitchFamily="16" charset="0"/>
              </a:rPr>
              <a:t>(5,7)  </a:t>
            </a:r>
            <a:r>
              <a:rPr lang="en-US" sz="900" b="1" i="1">
                <a:solidFill>
                  <a:srgbClr val="FF0000"/>
                </a:solidFill>
                <a:cs typeface="Times New Roman" pitchFamily="16" charset="0"/>
              </a:rPr>
              <a:t>D</a:t>
            </a:r>
            <a:r>
              <a:rPr lang="en-US" sz="900">
                <a:solidFill>
                  <a:srgbClr val="FF0000"/>
                </a:solidFill>
                <a:cs typeface="Times New Roman" pitchFamily="16" charset="0"/>
              </a:rPr>
              <a:t>(7,9) </a:t>
            </a:r>
          </a:p>
          <a:p>
            <a:r>
              <a:rPr lang="en-US" sz="900" b="1" i="1">
                <a:solidFill>
                  <a:srgbClr val="FF0000"/>
                </a:solidFill>
                <a:cs typeface="Times New Roman" pitchFamily="16" charset="0"/>
              </a:rPr>
              <a:t>     P</a:t>
            </a:r>
            <a:r>
              <a:rPr lang="en-US" sz="900">
                <a:solidFill>
                  <a:srgbClr val="FF0000"/>
                </a:solidFill>
                <a:cs typeface="Times New Roman" pitchFamily="16" charset="0"/>
              </a:rPr>
              <a:t>(9,10)  </a:t>
            </a:r>
            <a:r>
              <a:rPr lang="en-US" sz="900" b="1" i="1">
                <a:solidFill>
                  <a:srgbClr val="FF0000"/>
                </a:solidFill>
                <a:cs typeface="Times New Roman" pitchFamily="16" charset="0"/>
              </a:rPr>
              <a:t>H</a:t>
            </a:r>
            <a:r>
              <a:rPr lang="en-US" sz="900">
                <a:solidFill>
                  <a:srgbClr val="FF0000"/>
                </a:solidFill>
                <a:cs typeface="Times New Roman" pitchFamily="16" charset="0"/>
              </a:rPr>
              <a:t>(10,13)  </a:t>
            </a:r>
            <a:r>
              <a:rPr lang="en-US" sz="900" b="1" i="1">
                <a:solidFill>
                  <a:srgbClr val="FF0000"/>
                </a:solidFill>
                <a:cs typeface="Times New Roman" pitchFamily="16" charset="0"/>
              </a:rPr>
              <a:t>B</a:t>
            </a:r>
            <a:r>
              <a:rPr lang="en-US" sz="900">
                <a:solidFill>
                  <a:srgbClr val="FF0000"/>
                </a:solidFill>
                <a:cs typeface="Times New Roman" pitchFamily="16" charset="0"/>
              </a:rPr>
              <a:t>(13,15) </a:t>
            </a:r>
          </a:p>
          <a:p>
            <a:r>
              <a:rPr lang="en-US" sz="900" b="1" i="1">
                <a:solidFill>
                  <a:srgbClr val="FF0000"/>
                </a:solidFill>
                <a:cs typeface="Times New Roman" pitchFamily="16" charset="0"/>
              </a:rPr>
              <a:t>     U</a:t>
            </a:r>
            <a:r>
              <a:rPr lang="en-US" sz="900">
                <a:solidFill>
                  <a:srgbClr val="FF0000"/>
                </a:solidFill>
                <a:cs typeface="Times New Roman" pitchFamily="16" charset="0"/>
              </a:rPr>
              <a:t>(15,18)  </a:t>
            </a:r>
            <a:r>
              <a:rPr lang="en-US" sz="900" b="1" i="1">
                <a:solidFill>
                  <a:srgbClr val="FF0000"/>
                </a:solidFill>
                <a:cs typeface="Times New Roman" pitchFamily="16" charset="0"/>
              </a:rPr>
              <a:t>M</a:t>
            </a:r>
            <a:r>
              <a:rPr lang="en-US" sz="900">
                <a:solidFill>
                  <a:srgbClr val="FF0000"/>
                </a:solidFill>
                <a:cs typeface="Times New Roman" pitchFamily="16" charset="0"/>
              </a:rPr>
              <a:t>(18,21)  </a:t>
            </a:r>
            <a:r>
              <a:rPr lang="en-US" sz="900" b="1" i="1">
                <a:solidFill>
                  <a:srgbClr val="FF0000"/>
                </a:solidFill>
                <a:cs typeface="Times New Roman" pitchFamily="16" charset="0"/>
              </a:rPr>
              <a:t>D</a:t>
            </a:r>
            <a:r>
              <a:rPr lang="en-US" sz="900">
                <a:solidFill>
                  <a:srgbClr val="FF0000"/>
                </a:solidFill>
                <a:cs typeface="Times New Roman" pitchFamily="16" charset="0"/>
              </a:rPr>
              <a:t>(21,23)</a:t>
            </a:r>
          </a:p>
          <a:p>
            <a:r>
              <a:rPr lang="en-US" sz="900" b="1" i="1">
                <a:solidFill>
                  <a:srgbClr val="FF0000"/>
                </a:solidFill>
                <a:cs typeface="Times New Roman" pitchFamily="16" charset="0"/>
              </a:rPr>
              <a:t>     H</a:t>
            </a:r>
            <a:r>
              <a:rPr lang="en-US" sz="900">
                <a:solidFill>
                  <a:srgbClr val="FF0000"/>
                </a:solidFill>
                <a:cs typeface="Times New Roman" pitchFamily="16" charset="0"/>
              </a:rPr>
              <a:t>(23,24)  </a:t>
            </a:r>
            <a:r>
              <a:rPr lang="en-US" sz="900" b="1" i="1">
                <a:solidFill>
                  <a:srgbClr val="FF0000"/>
                </a:solidFill>
                <a:cs typeface="Times New Roman" pitchFamily="16" charset="0"/>
              </a:rPr>
              <a:t>B</a:t>
            </a:r>
            <a:r>
              <a:rPr lang="en-US" sz="900">
                <a:solidFill>
                  <a:srgbClr val="FF0000"/>
                </a:solidFill>
                <a:cs typeface="Times New Roman" pitchFamily="16" charset="0"/>
              </a:rPr>
              <a:t>(24,25)  </a:t>
            </a:r>
            <a:r>
              <a:rPr lang="en-US" sz="900" b="1" i="1">
                <a:solidFill>
                  <a:srgbClr val="FF0000"/>
                </a:solidFill>
                <a:cs typeface="Times New Roman" pitchFamily="16" charset="0"/>
              </a:rPr>
              <a:t>M</a:t>
            </a:r>
            <a:r>
              <a:rPr lang="en-US" sz="900">
                <a:solidFill>
                  <a:srgbClr val="FF0000"/>
                </a:solidFill>
                <a:cs typeface="Times New Roman" pitchFamily="16" charset="0"/>
              </a:rPr>
              <a:t>(25,27)</a:t>
            </a:r>
          </a:p>
        </p:txBody>
      </p:sp>
      <p:sp>
        <p:nvSpPr>
          <p:cNvPr id="29704" name="Text Box 8"/>
          <p:cNvSpPr txBox="1">
            <a:spLocks noChangeArrowheads="1"/>
          </p:cNvSpPr>
          <p:nvPr/>
        </p:nvSpPr>
        <p:spPr bwMode="auto">
          <a:xfrm>
            <a:off x="4375150" y="5045075"/>
            <a:ext cx="191135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7360" tIns="27360" rIns="27360" bIns="468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900" b="1" i="1">
                <a:solidFill>
                  <a:srgbClr val="008000"/>
                </a:solidFill>
                <a:cs typeface="Times New Roman" pitchFamily="16" charset="0"/>
              </a:rPr>
              <a:t>T</a:t>
            </a:r>
            <a:r>
              <a:rPr lang="en-US" sz="900" b="1" i="1" baseline="-20000">
                <a:solidFill>
                  <a:srgbClr val="008000"/>
                </a:solidFill>
                <a:cs typeface="Times New Roman" pitchFamily="16" charset="0"/>
              </a:rPr>
              <a:t>1</a:t>
            </a:r>
            <a:r>
              <a:rPr lang="en-US" sz="900" b="1">
                <a:solidFill>
                  <a:srgbClr val="008000"/>
                </a:solidFill>
                <a:cs typeface="Times New Roman" pitchFamily="16" charset="0"/>
              </a:rPr>
              <a:t>: </a:t>
            </a:r>
            <a:r>
              <a:rPr lang="en-US" sz="900" b="1" i="1">
                <a:solidFill>
                  <a:srgbClr val="008000"/>
                </a:solidFill>
                <a:cs typeface="Times New Roman" pitchFamily="16" charset="0"/>
              </a:rPr>
              <a:t>L</a:t>
            </a:r>
            <a:r>
              <a:rPr lang="en-US" sz="900">
                <a:solidFill>
                  <a:srgbClr val="008000"/>
                </a:solidFill>
                <a:cs typeface="Times New Roman" pitchFamily="16" charset="0"/>
              </a:rPr>
              <a:t>(1,5)  </a:t>
            </a:r>
            <a:r>
              <a:rPr lang="en-US" sz="900" b="1" i="1">
                <a:solidFill>
                  <a:srgbClr val="008000"/>
                </a:solidFill>
                <a:cs typeface="Times New Roman" pitchFamily="16" charset="0"/>
              </a:rPr>
              <a:t>R</a:t>
            </a:r>
            <a:r>
              <a:rPr lang="en-US" sz="900">
                <a:solidFill>
                  <a:srgbClr val="008000"/>
                </a:solidFill>
                <a:cs typeface="Times New Roman" pitchFamily="16" charset="0"/>
              </a:rPr>
              <a:t>(5,9)  </a:t>
            </a:r>
            <a:r>
              <a:rPr lang="en-US" sz="900" b="1" i="1">
                <a:solidFill>
                  <a:srgbClr val="008000"/>
                </a:solidFill>
                <a:cs typeface="Times New Roman" pitchFamily="16" charset="0"/>
              </a:rPr>
              <a:t>X</a:t>
            </a:r>
            <a:r>
              <a:rPr lang="en-US" sz="900">
                <a:solidFill>
                  <a:srgbClr val="008000"/>
                </a:solidFill>
                <a:cs typeface="Times New Roman" pitchFamily="16" charset="0"/>
              </a:rPr>
              <a:t>(9,10)     </a:t>
            </a:r>
          </a:p>
          <a:p>
            <a:r>
              <a:rPr lang="en-US" sz="900" b="1" i="1">
                <a:solidFill>
                  <a:srgbClr val="008000"/>
                </a:solidFill>
                <a:cs typeface="Times New Roman" pitchFamily="16" charset="0"/>
              </a:rPr>
              <a:t>     M</a:t>
            </a:r>
            <a:r>
              <a:rPr lang="en-US" sz="900">
                <a:solidFill>
                  <a:srgbClr val="008000"/>
                </a:solidFill>
                <a:cs typeface="Times New Roman" pitchFamily="16" charset="0"/>
              </a:rPr>
              <a:t>(10,13)  </a:t>
            </a:r>
            <a:r>
              <a:rPr lang="en-US" sz="900" b="1" i="1">
                <a:solidFill>
                  <a:srgbClr val="008000"/>
                </a:solidFill>
                <a:cs typeface="Times New Roman" pitchFamily="16" charset="0"/>
              </a:rPr>
              <a:t>U</a:t>
            </a:r>
            <a:r>
              <a:rPr lang="en-US" sz="900">
                <a:solidFill>
                  <a:srgbClr val="008000"/>
                </a:solidFill>
                <a:cs typeface="Times New Roman" pitchFamily="16" charset="0"/>
              </a:rPr>
              <a:t>(13,14)  </a:t>
            </a:r>
            <a:r>
              <a:rPr lang="en-US" sz="900" b="1" i="1">
                <a:solidFill>
                  <a:srgbClr val="008000"/>
                </a:solidFill>
                <a:cs typeface="Times New Roman" pitchFamily="16" charset="0"/>
              </a:rPr>
              <a:t>B</a:t>
            </a:r>
            <a:r>
              <a:rPr lang="en-US" sz="900">
                <a:solidFill>
                  <a:srgbClr val="008000"/>
                </a:solidFill>
                <a:cs typeface="Times New Roman" pitchFamily="16" charset="0"/>
              </a:rPr>
              <a:t>(14,16)</a:t>
            </a:r>
          </a:p>
        </p:txBody>
      </p:sp>
      <p:sp>
        <p:nvSpPr>
          <p:cNvPr id="29705" name="Text Box 9"/>
          <p:cNvSpPr txBox="1">
            <a:spLocks noChangeArrowheads="1"/>
          </p:cNvSpPr>
          <p:nvPr/>
        </p:nvSpPr>
        <p:spPr bwMode="auto">
          <a:xfrm>
            <a:off x="7072313" y="6037263"/>
            <a:ext cx="1433512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7360" tIns="27360" rIns="27360" bIns="468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900" b="1" i="1">
                <a:solidFill>
                  <a:srgbClr val="0000FF"/>
                </a:solidFill>
                <a:cs typeface="Times New Roman" pitchFamily="16" charset="0"/>
              </a:rPr>
              <a:t>T</a:t>
            </a:r>
            <a:r>
              <a:rPr lang="en-US" sz="900" b="1" baseline="-20000">
                <a:solidFill>
                  <a:srgbClr val="0000FF"/>
                </a:solidFill>
                <a:cs typeface="Times New Roman" pitchFamily="16" charset="0"/>
              </a:rPr>
              <a:t>3</a:t>
            </a:r>
            <a:r>
              <a:rPr lang="en-US" sz="900">
                <a:solidFill>
                  <a:srgbClr val="0000FF"/>
                </a:solidFill>
                <a:cs typeface="Times New Roman" pitchFamily="16" charset="0"/>
              </a:rPr>
              <a:t>: (9.3,5.2,1) (8.9,6.1,2)</a:t>
            </a:r>
          </a:p>
          <a:p>
            <a:r>
              <a:rPr lang="en-US" sz="900">
                <a:solidFill>
                  <a:srgbClr val="0000FF"/>
                </a:solidFill>
                <a:cs typeface="Times New Roman" pitchFamily="16" charset="0"/>
              </a:rPr>
              <a:t>     (8.7,6.7,3) (8.0,7.2,4)</a:t>
            </a:r>
          </a:p>
          <a:p>
            <a:r>
              <a:rPr lang="en-US" sz="900">
                <a:solidFill>
                  <a:srgbClr val="0000FF"/>
                </a:solidFill>
                <a:cs typeface="Times New Roman" pitchFamily="16" charset="0"/>
              </a:rPr>
              <a:t>     (7.7,7.8,5)  ...</a:t>
            </a:r>
          </a:p>
        </p:txBody>
      </p:sp>
      <p:sp>
        <p:nvSpPr>
          <p:cNvPr id="29706" name="Text Box 10"/>
          <p:cNvSpPr txBox="1">
            <a:spLocks noChangeArrowheads="1"/>
          </p:cNvSpPr>
          <p:nvPr/>
        </p:nvSpPr>
        <p:spPr bwMode="auto">
          <a:xfrm>
            <a:off x="7072313" y="5013325"/>
            <a:ext cx="1436687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7360" tIns="27360" rIns="27360" bIns="468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900" b="1" i="1">
                <a:solidFill>
                  <a:srgbClr val="008000"/>
                </a:solidFill>
                <a:cs typeface="Times New Roman" pitchFamily="16" charset="0"/>
              </a:rPr>
              <a:t>T</a:t>
            </a:r>
            <a:r>
              <a:rPr lang="en-US" sz="900" b="1" baseline="-20000">
                <a:solidFill>
                  <a:srgbClr val="008000"/>
                </a:solidFill>
                <a:cs typeface="Times New Roman" pitchFamily="16" charset="0"/>
              </a:rPr>
              <a:t>1</a:t>
            </a:r>
            <a:r>
              <a:rPr lang="en-US" sz="900">
                <a:solidFill>
                  <a:srgbClr val="008000"/>
                </a:solidFill>
                <a:cs typeface="Times New Roman" pitchFamily="16" charset="0"/>
              </a:rPr>
              <a:t>: (7.5,2.2,1) (6.8,2.4,2)</a:t>
            </a:r>
          </a:p>
          <a:p>
            <a:r>
              <a:rPr lang="en-US" sz="900">
                <a:solidFill>
                  <a:srgbClr val="008000"/>
                </a:solidFill>
                <a:cs typeface="Times New Roman" pitchFamily="16" charset="0"/>
              </a:rPr>
              <a:t>     (6.4,2.8,3) (6.0,3.0,4)</a:t>
            </a:r>
          </a:p>
          <a:p>
            <a:r>
              <a:rPr lang="en-US" sz="900">
                <a:solidFill>
                  <a:srgbClr val="008000"/>
                </a:solidFill>
                <a:cs typeface="Times New Roman" pitchFamily="16" charset="0"/>
              </a:rPr>
              <a:t>     (5.2,3.1,5)  ...</a:t>
            </a:r>
          </a:p>
        </p:txBody>
      </p:sp>
      <p:sp>
        <p:nvSpPr>
          <p:cNvPr id="29707" name="Text Box 11"/>
          <p:cNvSpPr txBox="1">
            <a:spLocks noChangeArrowheads="1"/>
          </p:cNvSpPr>
          <p:nvPr/>
        </p:nvSpPr>
        <p:spPr bwMode="auto">
          <a:xfrm>
            <a:off x="7073900" y="5540375"/>
            <a:ext cx="14414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7360" tIns="27360" rIns="27360" bIns="468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900" b="1" i="1">
                <a:solidFill>
                  <a:srgbClr val="FF0000"/>
                </a:solidFill>
                <a:cs typeface="Times New Roman" pitchFamily="16" charset="0"/>
              </a:rPr>
              <a:t>T</a:t>
            </a:r>
            <a:r>
              <a:rPr lang="en-US" sz="900" b="1" baseline="-20000">
                <a:solidFill>
                  <a:srgbClr val="FF0000"/>
                </a:solidFill>
                <a:cs typeface="Times New Roman" pitchFamily="16" charset="0"/>
              </a:rPr>
              <a:t>2</a:t>
            </a:r>
            <a:r>
              <a:rPr lang="en-US" sz="900">
                <a:solidFill>
                  <a:srgbClr val="FF0000"/>
                </a:solidFill>
                <a:cs typeface="Times New Roman" pitchFamily="16" charset="0"/>
              </a:rPr>
              <a:t>: (3.9,5.9,1) (4.1,6.1,2) </a:t>
            </a:r>
          </a:p>
          <a:p>
            <a:r>
              <a:rPr lang="en-US" sz="900">
                <a:solidFill>
                  <a:srgbClr val="FF0000"/>
                </a:solidFill>
                <a:cs typeface="Times New Roman" pitchFamily="16" charset="0"/>
              </a:rPr>
              <a:t>     (5.0,6.2,3) (5.8,6.4,4) </a:t>
            </a:r>
          </a:p>
          <a:p>
            <a:r>
              <a:rPr lang="en-US" sz="900">
                <a:solidFill>
                  <a:srgbClr val="FF0000"/>
                </a:solidFill>
                <a:cs typeface="Times New Roman" pitchFamily="16" charset="0"/>
              </a:rPr>
              <a:t>     (6.5,6.4,5)  ...</a:t>
            </a:r>
          </a:p>
        </p:txBody>
      </p:sp>
      <p:sp>
        <p:nvSpPr>
          <p:cNvPr id="29708" name="Rectangle 12"/>
          <p:cNvSpPr>
            <a:spLocks noChangeArrowheads="1"/>
          </p:cNvSpPr>
          <p:nvPr/>
        </p:nvSpPr>
        <p:spPr bwMode="auto">
          <a:xfrm>
            <a:off x="1535113" y="5029200"/>
            <a:ext cx="2236787" cy="1871663"/>
          </a:xfrm>
          <a:prstGeom prst="rect">
            <a:avLst/>
          </a:prstGeom>
          <a:noFill/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709" name="Text Box 13"/>
          <p:cNvSpPr txBox="1">
            <a:spLocks noChangeArrowheads="1"/>
          </p:cNvSpPr>
          <p:nvPr/>
        </p:nvSpPr>
        <p:spPr bwMode="auto">
          <a:xfrm>
            <a:off x="1631950" y="6519863"/>
            <a:ext cx="333375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1400" b="1"/>
              <a:t>...</a:t>
            </a:r>
          </a:p>
        </p:txBody>
      </p:sp>
      <p:sp>
        <p:nvSpPr>
          <p:cNvPr id="29710" name="Text Box 14"/>
          <p:cNvSpPr txBox="1">
            <a:spLocks noChangeArrowheads="1"/>
          </p:cNvSpPr>
          <p:nvPr/>
        </p:nvSpPr>
        <p:spPr bwMode="auto">
          <a:xfrm>
            <a:off x="4341813" y="4686300"/>
            <a:ext cx="1966912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0" rIns="90000" bIns="468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2000" b="1" i="1">
                <a:cs typeface="Times New Roman" pitchFamily="16" charset="0"/>
              </a:rPr>
              <a:t>trajectory-list</a:t>
            </a:r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4343400" y="5029200"/>
            <a:ext cx="1976438" cy="1871663"/>
          </a:xfrm>
          <a:prstGeom prst="rect">
            <a:avLst/>
          </a:prstGeom>
          <a:noFill/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4343400" y="5411788"/>
            <a:ext cx="1976438" cy="652462"/>
          </a:xfrm>
          <a:prstGeom prst="rect">
            <a:avLst/>
          </a:prstGeom>
          <a:noFill/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713" name="Rectangle 17"/>
          <p:cNvSpPr>
            <a:spLocks noChangeArrowheads="1"/>
          </p:cNvSpPr>
          <p:nvPr/>
        </p:nvSpPr>
        <p:spPr bwMode="auto">
          <a:xfrm>
            <a:off x="4343400" y="5029200"/>
            <a:ext cx="1976438" cy="1462088"/>
          </a:xfrm>
          <a:prstGeom prst="rect">
            <a:avLst/>
          </a:prstGeom>
          <a:noFill/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714" name="Text Box 18"/>
          <p:cNvSpPr txBox="1">
            <a:spLocks noChangeArrowheads="1"/>
          </p:cNvSpPr>
          <p:nvPr/>
        </p:nvSpPr>
        <p:spPr bwMode="auto">
          <a:xfrm>
            <a:off x="4440238" y="6519863"/>
            <a:ext cx="333375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1400" b="1"/>
              <a:t>...</a:t>
            </a:r>
          </a:p>
        </p:txBody>
      </p:sp>
      <p:sp>
        <p:nvSpPr>
          <p:cNvPr id="29715" name="Text Box 19"/>
          <p:cNvSpPr txBox="1">
            <a:spLocks noChangeArrowheads="1"/>
          </p:cNvSpPr>
          <p:nvPr/>
        </p:nvSpPr>
        <p:spPr bwMode="auto">
          <a:xfrm>
            <a:off x="6729413" y="4686300"/>
            <a:ext cx="2159000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0" rIns="90000" bIns="468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2000" b="1" i="1">
                <a:cs typeface="Times New Roman" pitchFamily="16" charset="0"/>
              </a:rPr>
              <a:t>raw trajectories</a:t>
            </a:r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7080250" y="5029200"/>
            <a:ext cx="1473200" cy="1871663"/>
          </a:xfrm>
          <a:prstGeom prst="rect">
            <a:avLst/>
          </a:prstGeom>
          <a:noFill/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717" name="Text Box 21"/>
          <p:cNvSpPr txBox="1">
            <a:spLocks noChangeArrowheads="1"/>
          </p:cNvSpPr>
          <p:nvPr/>
        </p:nvSpPr>
        <p:spPr bwMode="auto">
          <a:xfrm>
            <a:off x="7175500" y="6556375"/>
            <a:ext cx="333375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1400" b="1"/>
              <a:t>...</a:t>
            </a:r>
          </a:p>
        </p:txBody>
      </p:sp>
      <p:sp>
        <p:nvSpPr>
          <p:cNvPr id="29718" name="Rectangle 22"/>
          <p:cNvSpPr>
            <a:spLocks noChangeArrowheads="1"/>
          </p:cNvSpPr>
          <p:nvPr/>
        </p:nvSpPr>
        <p:spPr bwMode="auto">
          <a:xfrm>
            <a:off x="7080250" y="5545138"/>
            <a:ext cx="1473200" cy="504825"/>
          </a:xfrm>
          <a:prstGeom prst="rect">
            <a:avLst/>
          </a:prstGeom>
          <a:noFill/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719" name="Rectangle 23"/>
          <p:cNvSpPr>
            <a:spLocks noChangeArrowheads="1"/>
          </p:cNvSpPr>
          <p:nvPr/>
        </p:nvSpPr>
        <p:spPr bwMode="auto">
          <a:xfrm>
            <a:off x="7080250" y="5545138"/>
            <a:ext cx="1473200" cy="1011237"/>
          </a:xfrm>
          <a:prstGeom prst="rect">
            <a:avLst/>
          </a:prstGeom>
          <a:noFill/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720" name="Line 24"/>
          <p:cNvSpPr>
            <a:spLocks noChangeShapeType="1"/>
          </p:cNvSpPr>
          <p:nvPr/>
        </p:nvSpPr>
        <p:spPr bwMode="auto">
          <a:xfrm>
            <a:off x="1606550" y="5219700"/>
            <a:ext cx="76200" cy="1588"/>
          </a:xfrm>
          <a:prstGeom prst="line">
            <a:avLst/>
          </a:prstGeom>
          <a:noFill/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29721" name="Line 25"/>
          <p:cNvSpPr>
            <a:spLocks noChangeShapeType="1"/>
          </p:cNvSpPr>
          <p:nvPr/>
        </p:nvSpPr>
        <p:spPr bwMode="auto">
          <a:xfrm>
            <a:off x="1943100" y="5595938"/>
            <a:ext cx="93663" cy="1587"/>
          </a:xfrm>
          <a:prstGeom prst="line">
            <a:avLst/>
          </a:prstGeom>
          <a:noFill/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29722" name="Line 26"/>
          <p:cNvSpPr>
            <a:spLocks noChangeShapeType="1"/>
          </p:cNvSpPr>
          <p:nvPr/>
        </p:nvSpPr>
        <p:spPr bwMode="auto">
          <a:xfrm>
            <a:off x="1597025" y="5983288"/>
            <a:ext cx="93663" cy="1587"/>
          </a:xfrm>
          <a:prstGeom prst="line">
            <a:avLst/>
          </a:prstGeom>
          <a:noFill/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29723" name="Line 27"/>
          <p:cNvSpPr>
            <a:spLocks noChangeShapeType="1"/>
          </p:cNvSpPr>
          <p:nvPr/>
        </p:nvSpPr>
        <p:spPr bwMode="auto">
          <a:xfrm>
            <a:off x="1743075" y="6408738"/>
            <a:ext cx="93663" cy="1587"/>
          </a:xfrm>
          <a:prstGeom prst="line">
            <a:avLst/>
          </a:prstGeom>
          <a:noFill/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29724" name="Rectangle 28"/>
          <p:cNvSpPr>
            <a:spLocks noChangeArrowheads="1"/>
          </p:cNvSpPr>
          <p:nvPr/>
        </p:nvSpPr>
        <p:spPr bwMode="auto">
          <a:xfrm>
            <a:off x="1536700" y="5421313"/>
            <a:ext cx="2236788" cy="381000"/>
          </a:xfrm>
          <a:prstGeom prst="rect">
            <a:avLst/>
          </a:prstGeom>
          <a:noFill/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725" name="Rectangle 29"/>
          <p:cNvSpPr>
            <a:spLocks noChangeArrowheads="1"/>
          </p:cNvSpPr>
          <p:nvPr/>
        </p:nvSpPr>
        <p:spPr bwMode="auto">
          <a:xfrm flipV="1">
            <a:off x="1536700" y="6218238"/>
            <a:ext cx="2236788" cy="285750"/>
          </a:xfrm>
          <a:prstGeom prst="rect">
            <a:avLst/>
          </a:prstGeom>
          <a:noFill/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726" name="Text Box 30"/>
          <p:cNvSpPr txBox="1">
            <a:spLocks noChangeArrowheads="1"/>
          </p:cNvSpPr>
          <p:nvPr/>
        </p:nvSpPr>
        <p:spPr bwMode="auto">
          <a:xfrm>
            <a:off x="3475038" y="4205288"/>
            <a:ext cx="3055937" cy="28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>
                <a:cs typeface="Times New Roman" pitchFamily="16" charset="0"/>
              </a:rPr>
              <a:t>(a) Region-based trajectory representation</a:t>
            </a:r>
          </a:p>
        </p:txBody>
      </p:sp>
      <p:sp>
        <p:nvSpPr>
          <p:cNvPr id="29727" name="Line 31"/>
          <p:cNvSpPr>
            <a:spLocks noChangeShapeType="1"/>
          </p:cNvSpPr>
          <p:nvPr/>
        </p:nvSpPr>
        <p:spPr bwMode="auto">
          <a:xfrm>
            <a:off x="3175000" y="4068763"/>
            <a:ext cx="3914775" cy="1587"/>
          </a:xfrm>
          <a:prstGeom prst="line">
            <a:avLst/>
          </a:prstGeom>
          <a:noFill/>
          <a:ln w="183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29728" name="Line 32"/>
          <p:cNvSpPr>
            <a:spLocks noChangeShapeType="1"/>
          </p:cNvSpPr>
          <p:nvPr/>
        </p:nvSpPr>
        <p:spPr bwMode="auto">
          <a:xfrm flipH="1" flipV="1">
            <a:off x="3154363" y="763588"/>
            <a:ext cx="39687" cy="3324225"/>
          </a:xfrm>
          <a:prstGeom prst="line">
            <a:avLst/>
          </a:prstGeom>
          <a:noFill/>
          <a:ln w="183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29729" name="Line 33"/>
          <p:cNvSpPr>
            <a:spLocks noChangeShapeType="1"/>
          </p:cNvSpPr>
          <p:nvPr/>
        </p:nvSpPr>
        <p:spPr bwMode="auto">
          <a:xfrm>
            <a:off x="4354513" y="3182938"/>
            <a:ext cx="566737" cy="3206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29730" name="Line 34"/>
          <p:cNvSpPr>
            <a:spLocks noChangeShapeType="1"/>
          </p:cNvSpPr>
          <p:nvPr/>
        </p:nvSpPr>
        <p:spPr bwMode="auto">
          <a:xfrm flipV="1">
            <a:off x="4914900" y="3116263"/>
            <a:ext cx="398463" cy="40481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29731" name="Line 35"/>
          <p:cNvSpPr>
            <a:spLocks noChangeShapeType="1"/>
          </p:cNvSpPr>
          <p:nvPr/>
        </p:nvSpPr>
        <p:spPr bwMode="auto">
          <a:xfrm>
            <a:off x="5291138" y="3133725"/>
            <a:ext cx="1095375" cy="84613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29732" name="Line 36"/>
          <p:cNvSpPr>
            <a:spLocks noChangeShapeType="1"/>
          </p:cNvSpPr>
          <p:nvPr/>
        </p:nvSpPr>
        <p:spPr bwMode="auto">
          <a:xfrm flipV="1">
            <a:off x="4357688" y="2841625"/>
            <a:ext cx="161925" cy="36512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29733" name="Line 37"/>
          <p:cNvSpPr>
            <a:spLocks noChangeShapeType="1"/>
          </p:cNvSpPr>
          <p:nvPr/>
        </p:nvSpPr>
        <p:spPr bwMode="auto">
          <a:xfrm flipH="1" flipV="1">
            <a:off x="3932238" y="1784350"/>
            <a:ext cx="604837" cy="110013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29734" name="Line 38"/>
          <p:cNvSpPr>
            <a:spLocks noChangeShapeType="1"/>
          </p:cNvSpPr>
          <p:nvPr/>
        </p:nvSpPr>
        <p:spPr bwMode="auto">
          <a:xfrm flipH="1">
            <a:off x="3244850" y="1798638"/>
            <a:ext cx="728663" cy="3492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29735" name="Line 39"/>
          <p:cNvSpPr>
            <a:spLocks noChangeShapeType="1"/>
          </p:cNvSpPr>
          <p:nvPr/>
        </p:nvSpPr>
        <p:spPr bwMode="auto">
          <a:xfrm flipV="1">
            <a:off x="4203700" y="2249488"/>
            <a:ext cx="603250" cy="5238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29736" name="Line 40"/>
          <p:cNvSpPr>
            <a:spLocks noChangeShapeType="1"/>
          </p:cNvSpPr>
          <p:nvPr/>
        </p:nvSpPr>
        <p:spPr bwMode="auto">
          <a:xfrm>
            <a:off x="4351338" y="2551113"/>
            <a:ext cx="554037" cy="1428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29737" name="Line 41"/>
          <p:cNvSpPr>
            <a:spLocks noChangeShapeType="1"/>
          </p:cNvSpPr>
          <p:nvPr/>
        </p:nvSpPr>
        <p:spPr bwMode="auto">
          <a:xfrm>
            <a:off x="4802188" y="2270125"/>
            <a:ext cx="95250" cy="28892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29738" name="Line 42"/>
          <p:cNvSpPr>
            <a:spLocks noChangeShapeType="1"/>
          </p:cNvSpPr>
          <p:nvPr/>
        </p:nvSpPr>
        <p:spPr bwMode="auto">
          <a:xfrm flipH="1">
            <a:off x="5010150" y="1546225"/>
            <a:ext cx="306388" cy="1254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29739" name="Line 43"/>
          <p:cNvSpPr>
            <a:spLocks noChangeShapeType="1"/>
          </p:cNvSpPr>
          <p:nvPr/>
        </p:nvSpPr>
        <p:spPr bwMode="auto">
          <a:xfrm flipV="1">
            <a:off x="4767263" y="2095500"/>
            <a:ext cx="728662" cy="8096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29740" name="Line 44"/>
          <p:cNvSpPr>
            <a:spLocks noChangeShapeType="1"/>
          </p:cNvSpPr>
          <p:nvPr/>
        </p:nvSpPr>
        <p:spPr bwMode="auto">
          <a:xfrm flipV="1">
            <a:off x="5886450" y="1517650"/>
            <a:ext cx="212725" cy="5461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29741" name="Line 45"/>
          <p:cNvSpPr>
            <a:spLocks noChangeShapeType="1"/>
          </p:cNvSpPr>
          <p:nvPr/>
        </p:nvSpPr>
        <p:spPr bwMode="auto">
          <a:xfrm flipV="1">
            <a:off x="5281613" y="1519238"/>
            <a:ext cx="819150" cy="508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29742" name="Line 46"/>
          <p:cNvSpPr>
            <a:spLocks noChangeShapeType="1"/>
          </p:cNvSpPr>
          <p:nvPr/>
        </p:nvSpPr>
        <p:spPr bwMode="auto">
          <a:xfrm>
            <a:off x="4573588" y="1077913"/>
            <a:ext cx="149225" cy="69056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29743" name="Line 47"/>
          <p:cNvSpPr>
            <a:spLocks noChangeShapeType="1"/>
          </p:cNvSpPr>
          <p:nvPr/>
        </p:nvSpPr>
        <p:spPr bwMode="auto">
          <a:xfrm flipH="1" flipV="1">
            <a:off x="3979863" y="1117600"/>
            <a:ext cx="622300" cy="4286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29744" name="Line 48"/>
          <p:cNvSpPr>
            <a:spLocks noChangeShapeType="1"/>
          </p:cNvSpPr>
          <p:nvPr/>
        </p:nvSpPr>
        <p:spPr bwMode="auto">
          <a:xfrm>
            <a:off x="3995738" y="1130300"/>
            <a:ext cx="36512" cy="4635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29745" name="Line 49"/>
          <p:cNvSpPr>
            <a:spLocks noChangeShapeType="1"/>
          </p:cNvSpPr>
          <p:nvPr/>
        </p:nvSpPr>
        <p:spPr bwMode="auto">
          <a:xfrm>
            <a:off x="4033838" y="1593850"/>
            <a:ext cx="271462" cy="27622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29746" name="Line 50"/>
          <p:cNvSpPr>
            <a:spLocks noChangeShapeType="1"/>
          </p:cNvSpPr>
          <p:nvPr/>
        </p:nvSpPr>
        <p:spPr bwMode="auto">
          <a:xfrm flipV="1">
            <a:off x="4302125" y="1751013"/>
            <a:ext cx="412750" cy="13652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29747" name="Line 51"/>
          <p:cNvSpPr>
            <a:spLocks noChangeShapeType="1"/>
          </p:cNvSpPr>
          <p:nvPr/>
        </p:nvSpPr>
        <p:spPr bwMode="auto">
          <a:xfrm>
            <a:off x="4575175" y="1073150"/>
            <a:ext cx="896938" cy="1666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29748" name="Line 52"/>
          <p:cNvSpPr>
            <a:spLocks noChangeShapeType="1"/>
          </p:cNvSpPr>
          <p:nvPr/>
        </p:nvSpPr>
        <p:spPr bwMode="auto">
          <a:xfrm>
            <a:off x="5467350" y="1239838"/>
            <a:ext cx="14288" cy="30638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29749" name="Line 53"/>
          <p:cNvSpPr>
            <a:spLocks noChangeShapeType="1"/>
          </p:cNvSpPr>
          <p:nvPr/>
        </p:nvSpPr>
        <p:spPr bwMode="auto">
          <a:xfrm flipV="1">
            <a:off x="4714875" y="1646238"/>
            <a:ext cx="325438" cy="1397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29750" name="Line 54"/>
          <p:cNvSpPr>
            <a:spLocks noChangeShapeType="1"/>
          </p:cNvSpPr>
          <p:nvPr/>
        </p:nvSpPr>
        <p:spPr bwMode="auto">
          <a:xfrm>
            <a:off x="4899025" y="2565400"/>
            <a:ext cx="403225" cy="57626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29751" name="Line 55"/>
          <p:cNvSpPr>
            <a:spLocks noChangeShapeType="1"/>
          </p:cNvSpPr>
          <p:nvPr/>
        </p:nvSpPr>
        <p:spPr bwMode="auto">
          <a:xfrm flipV="1">
            <a:off x="5149850" y="2790825"/>
            <a:ext cx="457200" cy="1460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29752" name="Line 56"/>
          <p:cNvSpPr>
            <a:spLocks noChangeShapeType="1"/>
          </p:cNvSpPr>
          <p:nvPr/>
        </p:nvSpPr>
        <p:spPr bwMode="auto">
          <a:xfrm>
            <a:off x="5605463" y="2808288"/>
            <a:ext cx="538162" cy="50482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29753" name="Line 57"/>
          <p:cNvSpPr>
            <a:spLocks noChangeShapeType="1"/>
          </p:cNvSpPr>
          <p:nvPr/>
        </p:nvSpPr>
        <p:spPr bwMode="auto">
          <a:xfrm flipH="1">
            <a:off x="6035675" y="3313113"/>
            <a:ext cx="130175" cy="4095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29754" name="Line 58"/>
          <p:cNvSpPr>
            <a:spLocks noChangeShapeType="1"/>
          </p:cNvSpPr>
          <p:nvPr/>
        </p:nvSpPr>
        <p:spPr bwMode="auto">
          <a:xfrm flipV="1">
            <a:off x="3446463" y="1260475"/>
            <a:ext cx="565150" cy="619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29755" name="Line 59"/>
          <p:cNvSpPr>
            <a:spLocks noChangeShapeType="1"/>
          </p:cNvSpPr>
          <p:nvPr/>
        </p:nvSpPr>
        <p:spPr bwMode="auto">
          <a:xfrm flipH="1">
            <a:off x="3249613" y="1292225"/>
            <a:ext cx="225425" cy="5445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29756" name="Line 60"/>
          <p:cNvSpPr>
            <a:spLocks noChangeShapeType="1"/>
          </p:cNvSpPr>
          <p:nvPr/>
        </p:nvSpPr>
        <p:spPr bwMode="auto">
          <a:xfrm flipV="1">
            <a:off x="6389688" y="3178175"/>
            <a:ext cx="392112" cy="8270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29757" name="Line 61"/>
          <p:cNvSpPr>
            <a:spLocks noChangeShapeType="1"/>
          </p:cNvSpPr>
          <p:nvPr/>
        </p:nvSpPr>
        <p:spPr bwMode="auto">
          <a:xfrm flipH="1">
            <a:off x="6308725" y="2657475"/>
            <a:ext cx="588963" cy="31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29758" name="Line 62"/>
          <p:cNvSpPr>
            <a:spLocks noChangeShapeType="1"/>
          </p:cNvSpPr>
          <p:nvPr/>
        </p:nvSpPr>
        <p:spPr bwMode="auto">
          <a:xfrm>
            <a:off x="6042025" y="2354263"/>
            <a:ext cx="481013" cy="51276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29759" name="Line 63"/>
          <p:cNvSpPr>
            <a:spLocks noChangeShapeType="1"/>
          </p:cNvSpPr>
          <p:nvPr/>
        </p:nvSpPr>
        <p:spPr bwMode="auto">
          <a:xfrm>
            <a:off x="6034088" y="2351088"/>
            <a:ext cx="808037" cy="1428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29760" name="Line 64"/>
          <p:cNvSpPr>
            <a:spLocks noChangeShapeType="1"/>
          </p:cNvSpPr>
          <p:nvPr/>
        </p:nvSpPr>
        <p:spPr bwMode="auto">
          <a:xfrm>
            <a:off x="6850063" y="2359025"/>
            <a:ext cx="25400" cy="2952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29761" name="Text Box 65"/>
          <p:cNvSpPr txBox="1">
            <a:spLocks noChangeArrowheads="1"/>
          </p:cNvSpPr>
          <p:nvPr/>
        </p:nvSpPr>
        <p:spPr bwMode="auto">
          <a:xfrm>
            <a:off x="3535363" y="2616200"/>
            <a:ext cx="390525" cy="22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800"/>
              <a:t>LA</a:t>
            </a:r>
            <a:r>
              <a:rPr lang="en-US" sz="800" b="1" u="sng"/>
              <a:t>X</a:t>
            </a:r>
          </a:p>
        </p:txBody>
      </p:sp>
      <p:sp>
        <p:nvSpPr>
          <p:cNvPr id="29762" name="Line 66"/>
          <p:cNvSpPr>
            <a:spLocks noChangeShapeType="1"/>
          </p:cNvSpPr>
          <p:nvPr/>
        </p:nvSpPr>
        <p:spPr bwMode="auto">
          <a:xfrm flipH="1">
            <a:off x="5478463" y="2044700"/>
            <a:ext cx="427037" cy="698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29763" name="Line 67"/>
          <p:cNvSpPr>
            <a:spLocks noChangeShapeType="1"/>
          </p:cNvSpPr>
          <p:nvPr/>
        </p:nvSpPr>
        <p:spPr bwMode="auto">
          <a:xfrm flipV="1">
            <a:off x="3951288" y="1654175"/>
            <a:ext cx="157162" cy="1635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29764" name="Line 68"/>
          <p:cNvSpPr>
            <a:spLocks noChangeShapeType="1"/>
          </p:cNvSpPr>
          <p:nvPr/>
        </p:nvSpPr>
        <p:spPr bwMode="auto">
          <a:xfrm>
            <a:off x="4625975" y="1782763"/>
            <a:ext cx="176213" cy="48418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29765" name="Line 69"/>
          <p:cNvSpPr>
            <a:spLocks noChangeShapeType="1"/>
          </p:cNvSpPr>
          <p:nvPr/>
        </p:nvSpPr>
        <p:spPr bwMode="auto">
          <a:xfrm>
            <a:off x="5449888" y="2112963"/>
            <a:ext cx="150812" cy="7048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29766" name="Line 70"/>
          <p:cNvSpPr>
            <a:spLocks noChangeShapeType="1"/>
          </p:cNvSpPr>
          <p:nvPr/>
        </p:nvSpPr>
        <p:spPr bwMode="auto">
          <a:xfrm>
            <a:off x="5888038" y="2039938"/>
            <a:ext cx="147637" cy="3111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29767" name="Line 71"/>
          <p:cNvSpPr>
            <a:spLocks noChangeShapeType="1"/>
          </p:cNvSpPr>
          <p:nvPr/>
        </p:nvSpPr>
        <p:spPr bwMode="auto">
          <a:xfrm flipV="1">
            <a:off x="6143625" y="2846388"/>
            <a:ext cx="376238" cy="4984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29768" name="Line 72"/>
          <p:cNvSpPr>
            <a:spLocks noChangeShapeType="1"/>
          </p:cNvSpPr>
          <p:nvPr/>
        </p:nvSpPr>
        <p:spPr bwMode="auto">
          <a:xfrm flipH="1" flipV="1">
            <a:off x="6500813" y="2847975"/>
            <a:ext cx="303212" cy="36512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29769" name="Line 73"/>
          <p:cNvSpPr>
            <a:spLocks noChangeShapeType="1"/>
          </p:cNvSpPr>
          <p:nvPr/>
        </p:nvSpPr>
        <p:spPr bwMode="auto">
          <a:xfrm>
            <a:off x="6429375" y="1409700"/>
            <a:ext cx="309563" cy="9461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29770" name="Line 74"/>
          <p:cNvSpPr>
            <a:spLocks noChangeShapeType="1"/>
          </p:cNvSpPr>
          <p:nvPr/>
        </p:nvSpPr>
        <p:spPr bwMode="auto">
          <a:xfrm flipH="1">
            <a:off x="6072188" y="1409700"/>
            <a:ext cx="376237" cy="13493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29771" name="Line 75"/>
          <p:cNvSpPr>
            <a:spLocks noChangeShapeType="1"/>
          </p:cNvSpPr>
          <p:nvPr/>
        </p:nvSpPr>
        <p:spPr bwMode="auto">
          <a:xfrm flipV="1">
            <a:off x="5468938" y="912813"/>
            <a:ext cx="939800" cy="3460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29772" name="Line 76"/>
          <p:cNvSpPr>
            <a:spLocks noChangeShapeType="1"/>
          </p:cNvSpPr>
          <p:nvPr/>
        </p:nvSpPr>
        <p:spPr bwMode="auto">
          <a:xfrm flipH="1" flipV="1">
            <a:off x="6389688" y="912813"/>
            <a:ext cx="58737" cy="51593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29773" name="Text Box 77"/>
          <p:cNvSpPr txBox="1">
            <a:spLocks noChangeArrowheads="1"/>
          </p:cNvSpPr>
          <p:nvPr/>
        </p:nvSpPr>
        <p:spPr bwMode="auto">
          <a:xfrm>
            <a:off x="3286125" y="1617663"/>
            <a:ext cx="508000" cy="222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800"/>
              <a:t>Malib</a:t>
            </a:r>
            <a:r>
              <a:rPr lang="en-US" sz="800" b="1" u="sng"/>
              <a:t>u</a:t>
            </a:r>
          </a:p>
        </p:txBody>
      </p:sp>
      <p:sp>
        <p:nvSpPr>
          <p:cNvPr id="29774" name="Text Box 78"/>
          <p:cNvSpPr txBox="1">
            <a:spLocks noChangeArrowheads="1"/>
          </p:cNvSpPr>
          <p:nvPr/>
        </p:nvSpPr>
        <p:spPr bwMode="auto">
          <a:xfrm>
            <a:off x="4976813" y="1911350"/>
            <a:ext cx="785812" cy="538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800" b="1" u="sng"/>
              <a:t>D</a:t>
            </a:r>
            <a:r>
              <a:rPr lang="en-US" sz="800"/>
              <a:t>owntown</a:t>
            </a:r>
          </a:p>
        </p:txBody>
      </p:sp>
      <p:sp>
        <p:nvSpPr>
          <p:cNvPr id="29775" name="Text Box 79"/>
          <p:cNvSpPr txBox="1">
            <a:spLocks noChangeArrowheads="1"/>
          </p:cNvSpPr>
          <p:nvPr/>
        </p:nvSpPr>
        <p:spPr bwMode="auto">
          <a:xfrm>
            <a:off x="4886325" y="738188"/>
            <a:ext cx="760413" cy="538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800" b="1" u="sng"/>
              <a:t>H</a:t>
            </a:r>
            <a:r>
              <a:rPr lang="en-US" sz="800"/>
              <a:t>ollywood</a:t>
            </a:r>
          </a:p>
        </p:txBody>
      </p:sp>
      <p:sp>
        <p:nvSpPr>
          <p:cNvPr id="29776" name="Text Box 80"/>
          <p:cNvSpPr txBox="1">
            <a:spLocks noChangeArrowheads="1"/>
          </p:cNvSpPr>
          <p:nvPr/>
        </p:nvSpPr>
        <p:spPr bwMode="auto">
          <a:xfrm>
            <a:off x="3503613" y="742950"/>
            <a:ext cx="615950" cy="735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800" b="1" u="sng"/>
              <a:t>B</a:t>
            </a:r>
            <a:r>
              <a:rPr lang="en-US" sz="800"/>
              <a:t>everly Hills</a:t>
            </a:r>
          </a:p>
        </p:txBody>
      </p:sp>
      <p:sp>
        <p:nvSpPr>
          <p:cNvPr id="29777" name="Text Box 81"/>
          <p:cNvSpPr txBox="1">
            <a:spLocks noChangeArrowheads="1"/>
          </p:cNvSpPr>
          <p:nvPr/>
        </p:nvSpPr>
        <p:spPr bwMode="auto">
          <a:xfrm>
            <a:off x="6119813" y="2454275"/>
            <a:ext cx="825500" cy="538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800"/>
              <a:t>Dis</a:t>
            </a:r>
            <a:r>
              <a:rPr lang="en-US" sz="800" b="1" u="sng"/>
              <a:t>n</a:t>
            </a:r>
            <a:r>
              <a:rPr lang="en-US" sz="800"/>
              <a:t>eyland</a:t>
            </a:r>
          </a:p>
        </p:txBody>
      </p:sp>
      <p:sp>
        <p:nvSpPr>
          <p:cNvPr id="29778" name="Text Box 82"/>
          <p:cNvSpPr txBox="1">
            <a:spLocks noChangeArrowheads="1"/>
          </p:cNvSpPr>
          <p:nvPr/>
        </p:nvSpPr>
        <p:spPr bwMode="auto">
          <a:xfrm>
            <a:off x="6273800" y="3508375"/>
            <a:ext cx="342900" cy="53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800"/>
              <a:t>OC</a:t>
            </a:r>
          </a:p>
        </p:txBody>
      </p:sp>
      <p:sp>
        <p:nvSpPr>
          <p:cNvPr id="29779" name="Text Box 83"/>
          <p:cNvSpPr txBox="1">
            <a:spLocks noChangeArrowheads="1"/>
          </p:cNvSpPr>
          <p:nvPr/>
        </p:nvSpPr>
        <p:spPr bwMode="auto">
          <a:xfrm>
            <a:off x="3197225" y="2087563"/>
            <a:ext cx="522288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800"/>
              <a:t>Santa </a:t>
            </a:r>
            <a:r>
              <a:rPr lang="en-US" sz="800" b="1" u="sng"/>
              <a:t>M</a:t>
            </a:r>
            <a:r>
              <a:rPr lang="en-US" sz="800"/>
              <a:t>onica</a:t>
            </a:r>
          </a:p>
        </p:txBody>
      </p:sp>
      <p:sp>
        <p:nvSpPr>
          <p:cNvPr id="29780" name="Text Box 84"/>
          <p:cNvSpPr txBox="1">
            <a:spLocks noChangeArrowheads="1"/>
          </p:cNvSpPr>
          <p:nvPr/>
        </p:nvSpPr>
        <p:spPr bwMode="auto">
          <a:xfrm>
            <a:off x="5900738" y="2743200"/>
            <a:ext cx="476250" cy="1127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800" b="1" u="sng"/>
              <a:t>S</a:t>
            </a:r>
            <a:r>
              <a:rPr lang="en-US" sz="800"/>
              <a:t>anta Ana</a:t>
            </a:r>
          </a:p>
        </p:txBody>
      </p:sp>
      <p:sp>
        <p:nvSpPr>
          <p:cNvPr id="29781" name="Text Box 85"/>
          <p:cNvSpPr txBox="1">
            <a:spLocks noChangeArrowheads="1"/>
          </p:cNvSpPr>
          <p:nvPr/>
        </p:nvSpPr>
        <p:spPr bwMode="auto">
          <a:xfrm>
            <a:off x="4419600" y="3028950"/>
            <a:ext cx="688975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800" b="1" u="sng"/>
              <a:t>R</a:t>
            </a:r>
            <a:r>
              <a:rPr lang="en-US" sz="800"/>
              <a:t>edondo</a:t>
            </a:r>
          </a:p>
          <a:p>
            <a:pPr algn="ctr"/>
            <a:r>
              <a:rPr lang="en-US" sz="800"/>
              <a:t>Beach</a:t>
            </a:r>
          </a:p>
        </p:txBody>
      </p:sp>
      <p:sp>
        <p:nvSpPr>
          <p:cNvPr id="29782" name="Text Box 86"/>
          <p:cNvSpPr txBox="1">
            <a:spLocks noChangeArrowheads="1"/>
          </p:cNvSpPr>
          <p:nvPr/>
        </p:nvSpPr>
        <p:spPr bwMode="auto">
          <a:xfrm>
            <a:off x="5029200" y="2576513"/>
            <a:ext cx="720725" cy="538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800" b="1" u="sng"/>
              <a:t>I</a:t>
            </a:r>
            <a:r>
              <a:rPr lang="en-US" sz="800"/>
              <a:t>nglewood</a:t>
            </a:r>
          </a:p>
        </p:txBody>
      </p:sp>
      <p:sp>
        <p:nvSpPr>
          <p:cNvPr id="29783" name="Text Box 87"/>
          <p:cNvSpPr txBox="1">
            <a:spLocks noChangeArrowheads="1"/>
          </p:cNvSpPr>
          <p:nvPr/>
        </p:nvSpPr>
        <p:spPr bwMode="auto">
          <a:xfrm>
            <a:off x="6091238" y="1689100"/>
            <a:ext cx="708025" cy="538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800" b="1" u="sng"/>
              <a:t>A</a:t>
            </a:r>
            <a:r>
              <a:rPr lang="en-US" sz="800"/>
              <a:t>naheim</a:t>
            </a:r>
          </a:p>
        </p:txBody>
      </p:sp>
      <p:sp>
        <p:nvSpPr>
          <p:cNvPr id="29784" name="Text Box 88"/>
          <p:cNvSpPr txBox="1">
            <a:spLocks noChangeArrowheads="1"/>
          </p:cNvSpPr>
          <p:nvPr/>
        </p:nvSpPr>
        <p:spPr bwMode="auto">
          <a:xfrm>
            <a:off x="5675313" y="1203325"/>
            <a:ext cx="738187" cy="53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800" b="1" u="sng"/>
              <a:t>P</a:t>
            </a:r>
            <a:r>
              <a:rPr lang="en-US" sz="800"/>
              <a:t>asadena</a:t>
            </a:r>
          </a:p>
        </p:txBody>
      </p:sp>
      <p:sp>
        <p:nvSpPr>
          <p:cNvPr id="29785" name="AutoShape 89"/>
          <p:cNvSpPr>
            <a:spLocks noChangeArrowheads="1"/>
          </p:cNvSpPr>
          <p:nvPr/>
        </p:nvSpPr>
        <p:spPr bwMode="auto">
          <a:xfrm>
            <a:off x="3648075" y="1171575"/>
            <a:ext cx="2160588" cy="1216025"/>
          </a:xfrm>
          <a:custGeom>
            <a:avLst/>
            <a:gdLst>
              <a:gd name="T0" fmla="*/ 2924 w 6002"/>
              <a:gd name="T1" fmla="*/ 2772 h 3376"/>
              <a:gd name="T2" fmla="*/ 2640 w 6002"/>
              <a:gd name="T3" fmla="*/ 1931 h 3376"/>
              <a:gd name="T4" fmla="*/ 2552 w 6002"/>
              <a:gd name="T5" fmla="*/ 1420 h 3376"/>
              <a:gd name="T6" fmla="*/ 3507 w 6002"/>
              <a:gd name="T7" fmla="*/ 1271 h 3376"/>
              <a:gd name="T8" fmla="*/ 3267 w 6002"/>
              <a:gd name="T9" fmla="*/ 2232 h 3376"/>
              <a:gd name="T10" fmla="*/ 1187 w 6002"/>
              <a:gd name="T11" fmla="*/ 2238 h 3376"/>
              <a:gd name="T12" fmla="*/ 722 w 6002"/>
              <a:gd name="T13" fmla="*/ 1607 h 3376"/>
              <a:gd name="T14" fmla="*/ 254 w 6002"/>
              <a:gd name="T15" fmla="*/ 645 h 3376"/>
              <a:gd name="T16" fmla="*/ 1670 w 6002"/>
              <a:gd name="T17" fmla="*/ 238 h 3376"/>
              <a:gd name="T18" fmla="*/ 2247 w 6002"/>
              <a:gd name="T19" fmla="*/ 117 h 3376"/>
              <a:gd name="T20" fmla="*/ 3473 w 6002"/>
              <a:gd name="T21" fmla="*/ 192 h 3376"/>
              <a:gd name="T22" fmla="*/ 5426 w 6002"/>
              <a:gd name="T23" fmla="*/ 838 h 3376"/>
              <a:gd name="T24" fmla="*/ 5943 w 6002"/>
              <a:gd name="T25" fmla="*/ 1853 h 3376"/>
              <a:gd name="T26" fmla="*/ 5715 w 6002"/>
              <a:gd name="T27" fmla="*/ 2871 h 3376"/>
              <a:gd name="T28" fmla="*/ 4292 w 6002"/>
              <a:gd name="T29" fmla="*/ 3301 h 3376"/>
              <a:gd name="T30" fmla="*/ 3140 w 6002"/>
              <a:gd name="T31" fmla="*/ 3266 h 3376"/>
              <a:gd name="T32" fmla="*/ 2598 w 6002"/>
              <a:gd name="T33" fmla="*/ 3375 h 3376"/>
              <a:gd name="T34" fmla="*/ 0 w 6002"/>
              <a:gd name="T35" fmla="*/ 0 h 3376"/>
              <a:gd name="T36" fmla="*/ 6002 w 6002"/>
              <a:gd name="T37" fmla="*/ 3376 h 33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T34" t="T35" r="T36" b="T37"/>
            <a:pathLst>
              <a:path w="6002" h="3376">
                <a:moveTo>
                  <a:pt x="2924" y="2772"/>
                </a:moveTo>
                <a:cubicBezTo>
                  <a:pt x="2680" y="2210"/>
                  <a:pt x="2687" y="2216"/>
                  <a:pt x="2640" y="1931"/>
                </a:cubicBezTo>
                <a:cubicBezTo>
                  <a:pt x="2593" y="1646"/>
                  <a:pt x="2281" y="1698"/>
                  <a:pt x="2552" y="1420"/>
                </a:cubicBezTo>
                <a:cubicBezTo>
                  <a:pt x="2823" y="1142"/>
                  <a:pt x="2871" y="1099"/>
                  <a:pt x="3507" y="1271"/>
                </a:cubicBezTo>
                <a:cubicBezTo>
                  <a:pt x="4143" y="1443"/>
                  <a:pt x="3884" y="2150"/>
                  <a:pt x="3267" y="2232"/>
                </a:cubicBezTo>
                <a:cubicBezTo>
                  <a:pt x="2650" y="2314"/>
                  <a:pt x="1331" y="2359"/>
                  <a:pt x="1187" y="2238"/>
                </a:cubicBezTo>
                <a:cubicBezTo>
                  <a:pt x="1043" y="2117"/>
                  <a:pt x="878" y="1770"/>
                  <a:pt x="722" y="1607"/>
                </a:cubicBezTo>
                <a:cubicBezTo>
                  <a:pt x="491" y="1357"/>
                  <a:pt x="0" y="953"/>
                  <a:pt x="254" y="645"/>
                </a:cubicBezTo>
                <a:cubicBezTo>
                  <a:pt x="405" y="459"/>
                  <a:pt x="1446" y="318"/>
                  <a:pt x="1670" y="238"/>
                </a:cubicBezTo>
                <a:cubicBezTo>
                  <a:pt x="1894" y="158"/>
                  <a:pt x="2136" y="165"/>
                  <a:pt x="2247" y="117"/>
                </a:cubicBezTo>
                <a:cubicBezTo>
                  <a:pt x="2607" y="0"/>
                  <a:pt x="3005" y="117"/>
                  <a:pt x="3473" y="192"/>
                </a:cubicBezTo>
                <a:cubicBezTo>
                  <a:pt x="3941" y="267"/>
                  <a:pt x="5196" y="646"/>
                  <a:pt x="5426" y="838"/>
                </a:cubicBezTo>
                <a:cubicBezTo>
                  <a:pt x="5656" y="1030"/>
                  <a:pt x="5885" y="1556"/>
                  <a:pt x="5943" y="1853"/>
                </a:cubicBezTo>
                <a:cubicBezTo>
                  <a:pt x="6001" y="2150"/>
                  <a:pt x="5943" y="2658"/>
                  <a:pt x="5715" y="2871"/>
                </a:cubicBezTo>
                <a:cubicBezTo>
                  <a:pt x="5487" y="3084"/>
                  <a:pt x="4657" y="3287"/>
                  <a:pt x="4292" y="3301"/>
                </a:cubicBezTo>
                <a:cubicBezTo>
                  <a:pt x="4143" y="3313"/>
                  <a:pt x="3408" y="3270"/>
                  <a:pt x="3140" y="3266"/>
                </a:cubicBezTo>
                <a:cubicBezTo>
                  <a:pt x="2872" y="3262"/>
                  <a:pt x="3072" y="3293"/>
                  <a:pt x="2598" y="3375"/>
                </a:cubicBezTo>
              </a:path>
            </a:pathLst>
          </a:custGeom>
          <a:noFill/>
          <a:ln w="4572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786" name="AutoShape 90"/>
          <p:cNvSpPr>
            <a:spLocks noChangeArrowheads="1"/>
          </p:cNvSpPr>
          <p:nvPr/>
        </p:nvSpPr>
        <p:spPr bwMode="auto">
          <a:xfrm>
            <a:off x="3948113" y="1171575"/>
            <a:ext cx="1754187" cy="2192338"/>
          </a:xfrm>
          <a:custGeom>
            <a:avLst/>
            <a:gdLst>
              <a:gd name="T0" fmla="*/ 302 w 4872"/>
              <a:gd name="T1" fmla="*/ 0 h 6091"/>
              <a:gd name="T2" fmla="*/ 407 w 4872"/>
              <a:gd name="T3" fmla="*/ 753 h 6091"/>
              <a:gd name="T4" fmla="*/ 19 w 4872"/>
              <a:gd name="T5" fmla="*/ 1112 h 6091"/>
              <a:gd name="T6" fmla="*/ 330 w 4872"/>
              <a:gd name="T7" fmla="*/ 1697 h 6091"/>
              <a:gd name="T8" fmla="*/ 642 w 4872"/>
              <a:gd name="T9" fmla="*/ 2380 h 6091"/>
              <a:gd name="T10" fmla="*/ 1065 w 4872"/>
              <a:gd name="T11" fmla="*/ 3305 h 6091"/>
              <a:gd name="T12" fmla="*/ 1397 w 4872"/>
              <a:gd name="T13" fmla="*/ 3922 h 6091"/>
              <a:gd name="T14" fmla="*/ 2228 w 4872"/>
              <a:gd name="T15" fmla="*/ 4841 h 6091"/>
              <a:gd name="T16" fmla="*/ 3807 w 4872"/>
              <a:gd name="T17" fmla="*/ 5300 h 6091"/>
              <a:gd name="T18" fmla="*/ 4871 w 4872"/>
              <a:gd name="T19" fmla="*/ 6090 h 6091"/>
              <a:gd name="T20" fmla="*/ 0 w 4872"/>
              <a:gd name="T21" fmla="*/ 0 h 6091"/>
              <a:gd name="T22" fmla="*/ 4872 w 4872"/>
              <a:gd name="T23" fmla="*/ 6091 h 60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4872" h="6091">
                <a:moveTo>
                  <a:pt x="302" y="0"/>
                </a:moveTo>
                <a:cubicBezTo>
                  <a:pt x="342" y="68"/>
                  <a:pt x="546" y="560"/>
                  <a:pt x="407" y="753"/>
                </a:cubicBezTo>
                <a:cubicBezTo>
                  <a:pt x="227" y="1002"/>
                  <a:pt x="83" y="864"/>
                  <a:pt x="19" y="1112"/>
                </a:cubicBezTo>
                <a:cubicBezTo>
                  <a:pt x="0" y="1396"/>
                  <a:pt x="232" y="1488"/>
                  <a:pt x="330" y="1697"/>
                </a:cubicBezTo>
                <a:cubicBezTo>
                  <a:pt x="428" y="1906"/>
                  <a:pt x="566" y="2148"/>
                  <a:pt x="642" y="2380"/>
                </a:cubicBezTo>
                <a:cubicBezTo>
                  <a:pt x="718" y="2612"/>
                  <a:pt x="932" y="3011"/>
                  <a:pt x="1065" y="3305"/>
                </a:cubicBezTo>
                <a:cubicBezTo>
                  <a:pt x="1198" y="3599"/>
                  <a:pt x="1209" y="3693"/>
                  <a:pt x="1397" y="3922"/>
                </a:cubicBezTo>
                <a:cubicBezTo>
                  <a:pt x="1585" y="4151"/>
                  <a:pt x="1951" y="4562"/>
                  <a:pt x="2228" y="4841"/>
                </a:cubicBezTo>
                <a:cubicBezTo>
                  <a:pt x="2505" y="5120"/>
                  <a:pt x="3474" y="5065"/>
                  <a:pt x="3807" y="5300"/>
                </a:cubicBezTo>
                <a:cubicBezTo>
                  <a:pt x="4140" y="5535"/>
                  <a:pt x="4871" y="6090"/>
                  <a:pt x="4871" y="6090"/>
                </a:cubicBezTo>
              </a:path>
            </a:pathLst>
          </a:custGeom>
          <a:noFill/>
          <a:ln w="45720">
            <a:solidFill>
              <a:srgbClr val="008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787" name="AutoShape 91"/>
          <p:cNvSpPr>
            <a:spLocks noChangeArrowheads="1"/>
          </p:cNvSpPr>
          <p:nvPr/>
        </p:nvSpPr>
        <p:spPr bwMode="auto">
          <a:xfrm>
            <a:off x="4176713" y="1644650"/>
            <a:ext cx="2193925" cy="784225"/>
          </a:xfrm>
          <a:custGeom>
            <a:avLst/>
            <a:gdLst>
              <a:gd name="T0" fmla="*/ 0 w 6093"/>
              <a:gd name="T1" fmla="*/ 0 h 2177"/>
              <a:gd name="T2" fmla="*/ 861 w 6093"/>
              <a:gd name="T3" fmla="*/ 583 h 2177"/>
              <a:gd name="T4" fmla="*/ 1869 w 6093"/>
              <a:gd name="T5" fmla="*/ 611 h 2177"/>
              <a:gd name="T6" fmla="*/ 3029 w 6093"/>
              <a:gd name="T7" fmla="*/ 387 h 2177"/>
              <a:gd name="T8" fmla="*/ 3781 w 6093"/>
              <a:gd name="T9" fmla="*/ 400 h 2177"/>
              <a:gd name="T10" fmla="*/ 4757 w 6093"/>
              <a:gd name="T11" fmla="*/ 496 h 2177"/>
              <a:gd name="T12" fmla="*/ 5237 w 6093"/>
              <a:gd name="T13" fmla="*/ 964 h 2177"/>
              <a:gd name="T14" fmla="*/ 5733 w 6093"/>
              <a:gd name="T15" fmla="*/ 1613 h 2177"/>
              <a:gd name="T16" fmla="*/ 6092 w 6093"/>
              <a:gd name="T17" fmla="*/ 2176 h 2177"/>
              <a:gd name="T18" fmla="*/ 0 w 6093"/>
              <a:gd name="T19" fmla="*/ 0 h 2177"/>
              <a:gd name="T20" fmla="*/ 6093 w 6093"/>
              <a:gd name="T21" fmla="*/ 2177 h 21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T18" t="T19" r="T20" b="T21"/>
            <a:pathLst>
              <a:path w="6093" h="2177">
                <a:moveTo>
                  <a:pt x="0" y="0"/>
                </a:moveTo>
                <a:cubicBezTo>
                  <a:pt x="221" y="199"/>
                  <a:pt x="557" y="516"/>
                  <a:pt x="861" y="583"/>
                </a:cubicBezTo>
                <a:cubicBezTo>
                  <a:pt x="1165" y="650"/>
                  <a:pt x="1429" y="563"/>
                  <a:pt x="1869" y="611"/>
                </a:cubicBezTo>
                <a:cubicBezTo>
                  <a:pt x="2294" y="657"/>
                  <a:pt x="2733" y="414"/>
                  <a:pt x="3029" y="387"/>
                </a:cubicBezTo>
                <a:cubicBezTo>
                  <a:pt x="3258" y="397"/>
                  <a:pt x="3511" y="374"/>
                  <a:pt x="3781" y="400"/>
                </a:cubicBezTo>
                <a:cubicBezTo>
                  <a:pt x="3991" y="420"/>
                  <a:pt x="4450" y="350"/>
                  <a:pt x="4757" y="496"/>
                </a:cubicBezTo>
                <a:cubicBezTo>
                  <a:pt x="4939" y="598"/>
                  <a:pt x="5124" y="818"/>
                  <a:pt x="5237" y="964"/>
                </a:cubicBezTo>
                <a:cubicBezTo>
                  <a:pt x="5350" y="1110"/>
                  <a:pt x="5733" y="1613"/>
                  <a:pt x="5733" y="1613"/>
                </a:cubicBezTo>
                <a:lnTo>
                  <a:pt x="6092" y="2176"/>
                </a:lnTo>
              </a:path>
            </a:pathLst>
          </a:custGeom>
          <a:noFill/>
          <a:ln w="45720">
            <a:solidFill>
              <a:srgbClr val="0000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788" name="Text Box 92"/>
          <p:cNvSpPr txBox="1">
            <a:spLocks noChangeArrowheads="1"/>
          </p:cNvSpPr>
          <p:nvPr/>
        </p:nvSpPr>
        <p:spPr bwMode="auto">
          <a:xfrm>
            <a:off x="6545263" y="4014788"/>
            <a:ext cx="393700" cy="436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 i="1"/>
              <a:t>x</a:t>
            </a:r>
          </a:p>
        </p:txBody>
      </p:sp>
      <p:sp>
        <p:nvSpPr>
          <p:cNvPr id="29789" name="Text Box 93"/>
          <p:cNvSpPr txBox="1">
            <a:spLocks noChangeArrowheads="1"/>
          </p:cNvSpPr>
          <p:nvPr/>
        </p:nvSpPr>
        <p:spPr bwMode="auto">
          <a:xfrm>
            <a:off x="2954338" y="1031875"/>
            <a:ext cx="393700" cy="436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 i="1"/>
              <a:t>y</a:t>
            </a:r>
          </a:p>
        </p:txBody>
      </p:sp>
      <p:sp>
        <p:nvSpPr>
          <p:cNvPr id="29790" name="Text Box 94"/>
          <p:cNvSpPr txBox="1">
            <a:spLocks noChangeArrowheads="1"/>
          </p:cNvSpPr>
          <p:nvPr/>
        </p:nvSpPr>
        <p:spPr bwMode="auto">
          <a:xfrm>
            <a:off x="4603750" y="2338388"/>
            <a:ext cx="261938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7360" tIns="27360" rIns="27360" bIns="468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 b="1">
                <a:solidFill>
                  <a:srgbClr val="FF0000"/>
                </a:solidFill>
                <a:cs typeface="Times New Roman" pitchFamily="16" charset="0"/>
              </a:rPr>
              <a:t>T</a:t>
            </a:r>
            <a:r>
              <a:rPr lang="en-US" sz="1200" b="1" baseline="-20000">
                <a:solidFill>
                  <a:srgbClr val="FF0000"/>
                </a:solidFill>
                <a:cs typeface="Times New Roman" pitchFamily="16" charset="0"/>
              </a:rPr>
              <a:t>2</a:t>
            </a:r>
          </a:p>
        </p:txBody>
      </p:sp>
      <p:sp>
        <p:nvSpPr>
          <p:cNvPr id="29791" name="Text Box 95"/>
          <p:cNvSpPr txBox="1">
            <a:spLocks noChangeArrowheads="1"/>
          </p:cNvSpPr>
          <p:nvPr/>
        </p:nvSpPr>
        <p:spPr bwMode="auto">
          <a:xfrm>
            <a:off x="6326188" y="2044700"/>
            <a:ext cx="261937" cy="322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7360" tIns="27360" rIns="27360" bIns="468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 b="1">
                <a:solidFill>
                  <a:srgbClr val="0000FF"/>
                </a:solidFill>
                <a:cs typeface="Times New Roman" pitchFamily="16" charset="0"/>
              </a:rPr>
              <a:t>T</a:t>
            </a:r>
            <a:r>
              <a:rPr lang="en-US" sz="1200" b="1" baseline="-20000">
                <a:solidFill>
                  <a:srgbClr val="0000FF"/>
                </a:solidFill>
                <a:cs typeface="Times New Roman" pitchFamily="16" charset="0"/>
              </a:rPr>
              <a:t>3</a:t>
            </a:r>
          </a:p>
        </p:txBody>
      </p:sp>
      <p:sp>
        <p:nvSpPr>
          <p:cNvPr id="29792" name="Text Box 96"/>
          <p:cNvSpPr txBox="1">
            <a:spLocks noChangeArrowheads="1"/>
          </p:cNvSpPr>
          <p:nvPr/>
        </p:nvSpPr>
        <p:spPr bwMode="auto">
          <a:xfrm>
            <a:off x="5659438" y="3033713"/>
            <a:ext cx="263525" cy="322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7360" tIns="27360" rIns="27360" bIns="468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 b="1">
                <a:solidFill>
                  <a:srgbClr val="008000"/>
                </a:solidFill>
                <a:cs typeface="Times New Roman" pitchFamily="16" charset="0"/>
              </a:rPr>
              <a:t>T</a:t>
            </a:r>
            <a:r>
              <a:rPr lang="en-US" sz="1200" b="1" baseline="-20000">
                <a:solidFill>
                  <a:srgbClr val="008000"/>
                </a:solidFill>
                <a:cs typeface="Times New Roman" pitchFamily="16" charset="0"/>
              </a:rPr>
              <a:t>1</a:t>
            </a:r>
          </a:p>
        </p:txBody>
      </p:sp>
      <p:sp>
        <p:nvSpPr>
          <p:cNvPr id="29793" name="Oval 97"/>
          <p:cNvSpPr>
            <a:spLocks noChangeArrowheads="1"/>
          </p:cNvSpPr>
          <p:nvPr/>
        </p:nvSpPr>
        <p:spPr bwMode="auto">
          <a:xfrm>
            <a:off x="4538663" y="2360613"/>
            <a:ext cx="55562" cy="55562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794" name="Oval 98"/>
          <p:cNvSpPr>
            <a:spLocks noChangeArrowheads="1"/>
          </p:cNvSpPr>
          <p:nvPr/>
        </p:nvSpPr>
        <p:spPr bwMode="auto">
          <a:xfrm>
            <a:off x="4652963" y="2336800"/>
            <a:ext cx="57150" cy="55563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795" name="Line 99"/>
          <p:cNvSpPr>
            <a:spLocks noChangeShapeType="1"/>
          </p:cNvSpPr>
          <p:nvPr/>
        </p:nvSpPr>
        <p:spPr bwMode="auto">
          <a:xfrm flipV="1">
            <a:off x="3859213" y="2486025"/>
            <a:ext cx="373062" cy="163513"/>
          </a:xfrm>
          <a:prstGeom prst="line">
            <a:avLst/>
          </a:prstGeom>
          <a:noFill/>
          <a:ln w="183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29796" name="Line 100"/>
          <p:cNvSpPr>
            <a:spLocks noChangeShapeType="1"/>
          </p:cNvSpPr>
          <p:nvPr/>
        </p:nvSpPr>
        <p:spPr bwMode="auto">
          <a:xfrm flipV="1">
            <a:off x="3694113" y="2098675"/>
            <a:ext cx="373062" cy="163513"/>
          </a:xfrm>
          <a:prstGeom prst="line">
            <a:avLst/>
          </a:prstGeom>
          <a:noFill/>
          <a:ln w="183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29797" name="Oval 101"/>
          <p:cNvSpPr>
            <a:spLocks noChangeArrowheads="1"/>
          </p:cNvSpPr>
          <p:nvPr/>
        </p:nvSpPr>
        <p:spPr bwMode="auto">
          <a:xfrm>
            <a:off x="5176838" y="2330450"/>
            <a:ext cx="55562" cy="55563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798" name="Oval 102"/>
          <p:cNvSpPr>
            <a:spLocks noChangeArrowheads="1"/>
          </p:cNvSpPr>
          <p:nvPr/>
        </p:nvSpPr>
        <p:spPr bwMode="auto">
          <a:xfrm>
            <a:off x="5486400" y="2270125"/>
            <a:ext cx="57150" cy="55563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799" name="Oval 103"/>
          <p:cNvSpPr>
            <a:spLocks noChangeArrowheads="1"/>
          </p:cNvSpPr>
          <p:nvPr/>
        </p:nvSpPr>
        <p:spPr bwMode="auto">
          <a:xfrm>
            <a:off x="5691188" y="2157413"/>
            <a:ext cx="57150" cy="57150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800" name="Oval 104"/>
          <p:cNvSpPr>
            <a:spLocks noChangeArrowheads="1"/>
          </p:cNvSpPr>
          <p:nvPr/>
        </p:nvSpPr>
        <p:spPr bwMode="auto">
          <a:xfrm>
            <a:off x="5761038" y="1879600"/>
            <a:ext cx="55562" cy="57150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801" name="Oval 105"/>
          <p:cNvSpPr>
            <a:spLocks noChangeArrowheads="1"/>
          </p:cNvSpPr>
          <p:nvPr/>
        </p:nvSpPr>
        <p:spPr bwMode="auto">
          <a:xfrm>
            <a:off x="5691188" y="1627188"/>
            <a:ext cx="57150" cy="55562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802" name="Oval 106"/>
          <p:cNvSpPr>
            <a:spLocks noChangeArrowheads="1"/>
          </p:cNvSpPr>
          <p:nvPr/>
        </p:nvSpPr>
        <p:spPr bwMode="auto">
          <a:xfrm>
            <a:off x="5507038" y="1406525"/>
            <a:ext cx="57150" cy="57150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803" name="Oval 107"/>
          <p:cNvSpPr>
            <a:spLocks noChangeArrowheads="1"/>
          </p:cNvSpPr>
          <p:nvPr/>
        </p:nvSpPr>
        <p:spPr bwMode="auto">
          <a:xfrm>
            <a:off x="5254625" y="1311275"/>
            <a:ext cx="57150" cy="57150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804" name="Oval 108"/>
          <p:cNvSpPr>
            <a:spLocks noChangeArrowheads="1"/>
          </p:cNvSpPr>
          <p:nvPr/>
        </p:nvSpPr>
        <p:spPr bwMode="auto">
          <a:xfrm>
            <a:off x="4986338" y="1247775"/>
            <a:ext cx="55562" cy="55563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805" name="Oval 109"/>
          <p:cNvSpPr>
            <a:spLocks noChangeArrowheads="1"/>
          </p:cNvSpPr>
          <p:nvPr/>
        </p:nvSpPr>
        <p:spPr bwMode="auto">
          <a:xfrm>
            <a:off x="4708525" y="1185863"/>
            <a:ext cx="55563" cy="55562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806" name="Oval 110"/>
          <p:cNvSpPr>
            <a:spLocks noChangeArrowheads="1"/>
          </p:cNvSpPr>
          <p:nvPr/>
        </p:nvSpPr>
        <p:spPr bwMode="auto">
          <a:xfrm>
            <a:off x="4419600" y="1189038"/>
            <a:ext cx="55563" cy="55562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807" name="Oval 111"/>
          <p:cNvSpPr>
            <a:spLocks noChangeArrowheads="1"/>
          </p:cNvSpPr>
          <p:nvPr/>
        </p:nvSpPr>
        <p:spPr bwMode="auto">
          <a:xfrm>
            <a:off x="4151313" y="1250950"/>
            <a:ext cx="57150" cy="57150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808" name="Oval 112"/>
          <p:cNvSpPr>
            <a:spLocks noChangeArrowheads="1"/>
          </p:cNvSpPr>
          <p:nvPr/>
        </p:nvSpPr>
        <p:spPr bwMode="auto">
          <a:xfrm>
            <a:off x="3881438" y="1304925"/>
            <a:ext cx="55562" cy="55563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809" name="Oval 113"/>
          <p:cNvSpPr>
            <a:spLocks noChangeArrowheads="1"/>
          </p:cNvSpPr>
          <p:nvPr/>
        </p:nvSpPr>
        <p:spPr bwMode="auto">
          <a:xfrm>
            <a:off x="3686175" y="1465263"/>
            <a:ext cx="55563" cy="57150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810" name="Oval 114"/>
          <p:cNvSpPr>
            <a:spLocks noChangeArrowheads="1"/>
          </p:cNvSpPr>
          <p:nvPr/>
        </p:nvSpPr>
        <p:spPr bwMode="auto">
          <a:xfrm>
            <a:off x="3856038" y="1700213"/>
            <a:ext cx="57150" cy="55562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811" name="Oval 115"/>
          <p:cNvSpPr>
            <a:spLocks noChangeArrowheads="1"/>
          </p:cNvSpPr>
          <p:nvPr/>
        </p:nvSpPr>
        <p:spPr bwMode="auto">
          <a:xfrm>
            <a:off x="4021138" y="1920875"/>
            <a:ext cx="57150" cy="55563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812" name="Oval 116"/>
          <p:cNvSpPr>
            <a:spLocks noChangeArrowheads="1"/>
          </p:cNvSpPr>
          <p:nvPr/>
        </p:nvSpPr>
        <p:spPr bwMode="auto">
          <a:xfrm>
            <a:off x="4840288" y="1938338"/>
            <a:ext cx="57150" cy="57150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813" name="Oval 117"/>
          <p:cNvSpPr>
            <a:spLocks noChangeArrowheads="1"/>
          </p:cNvSpPr>
          <p:nvPr/>
        </p:nvSpPr>
        <p:spPr bwMode="auto">
          <a:xfrm>
            <a:off x="4295775" y="1974850"/>
            <a:ext cx="57150" cy="55563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814" name="Oval 118"/>
          <p:cNvSpPr>
            <a:spLocks noChangeArrowheads="1"/>
          </p:cNvSpPr>
          <p:nvPr/>
        </p:nvSpPr>
        <p:spPr bwMode="auto">
          <a:xfrm>
            <a:off x="4537075" y="1970088"/>
            <a:ext cx="57150" cy="55562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815" name="Oval 119"/>
          <p:cNvSpPr>
            <a:spLocks noChangeArrowheads="1"/>
          </p:cNvSpPr>
          <p:nvPr/>
        </p:nvSpPr>
        <p:spPr bwMode="auto">
          <a:xfrm>
            <a:off x="5018088" y="1725613"/>
            <a:ext cx="57150" cy="55562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816" name="Oval 120"/>
          <p:cNvSpPr>
            <a:spLocks noChangeArrowheads="1"/>
          </p:cNvSpPr>
          <p:nvPr/>
        </p:nvSpPr>
        <p:spPr bwMode="auto">
          <a:xfrm>
            <a:off x="4816475" y="1589088"/>
            <a:ext cx="55563" cy="55562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817" name="Oval 121"/>
          <p:cNvSpPr>
            <a:spLocks noChangeArrowheads="1"/>
          </p:cNvSpPr>
          <p:nvPr/>
        </p:nvSpPr>
        <p:spPr bwMode="auto">
          <a:xfrm>
            <a:off x="4557713" y="1643063"/>
            <a:ext cx="55562" cy="57150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818" name="Oval 122"/>
          <p:cNvSpPr>
            <a:spLocks noChangeArrowheads="1"/>
          </p:cNvSpPr>
          <p:nvPr/>
        </p:nvSpPr>
        <p:spPr bwMode="auto">
          <a:xfrm>
            <a:off x="4581525" y="1866900"/>
            <a:ext cx="57150" cy="55563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819" name="Oval 123"/>
          <p:cNvSpPr>
            <a:spLocks noChangeArrowheads="1"/>
          </p:cNvSpPr>
          <p:nvPr/>
        </p:nvSpPr>
        <p:spPr bwMode="auto">
          <a:xfrm>
            <a:off x="4672013" y="2138363"/>
            <a:ext cx="55562" cy="55562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820" name="Oval 124"/>
          <p:cNvSpPr>
            <a:spLocks noChangeArrowheads="1"/>
          </p:cNvSpPr>
          <p:nvPr/>
        </p:nvSpPr>
        <p:spPr bwMode="auto">
          <a:xfrm>
            <a:off x="4894263" y="2327275"/>
            <a:ext cx="57150" cy="57150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821" name="Rectangle 125"/>
          <p:cNvSpPr>
            <a:spLocks noChangeArrowheads="1"/>
          </p:cNvSpPr>
          <p:nvPr/>
        </p:nvSpPr>
        <p:spPr bwMode="auto">
          <a:xfrm>
            <a:off x="6346825" y="2406650"/>
            <a:ext cx="65088" cy="60325"/>
          </a:xfrm>
          <a:prstGeom prst="rect">
            <a:avLst/>
          </a:prstGeom>
          <a:solidFill>
            <a:srgbClr val="0000FF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822" name="Rectangle 126"/>
          <p:cNvSpPr>
            <a:spLocks noChangeArrowheads="1"/>
          </p:cNvSpPr>
          <p:nvPr/>
        </p:nvSpPr>
        <p:spPr bwMode="auto">
          <a:xfrm>
            <a:off x="6235700" y="2243138"/>
            <a:ext cx="65088" cy="61912"/>
          </a:xfrm>
          <a:prstGeom prst="rect">
            <a:avLst/>
          </a:prstGeom>
          <a:solidFill>
            <a:srgbClr val="0000FF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823" name="Rectangle 127"/>
          <p:cNvSpPr>
            <a:spLocks noChangeArrowheads="1"/>
          </p:cNvSpPr>
          <p:nvPr/>
        </p:nvSpPr>
        <p:spPr bwMode="auto">
          <a:xfrm>
            <a:off x="6119813" y="2082800"/>
            <a:ext cx="65087" cy="60325"/>
          </a:xfrm>
          <a:prstGeom prst="rect">
            <a:avLst/>
          </a:prstGeom>
          <a:solidFill>
            <a:srgbClr val="0000FF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824" name="Rectangle 128"/>
          <p:cNvSpPr>
            <a:spLocks noChangeArrowheads="1"/>
          </p:cNvSpPr>
          <p:nvPr/>
        </p:nvSpPr>
        <p:spPr bwMode="auto">
          <a:xfrm>
            <a:off x="5983288" y="1917700"/>
            <a:ext cx="65087" cy="61913"/>
          </a:xfrm>
          <a:prstGeom prst="rect">
            <a:avLst/>
          </a:prstGeom>
          <a:solidFill>
            <a:srgbClr val="0000FF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825" name="Rectangle 129"/>
          <p:cNvSpPr>
            <a:spLocks noChangeArrowheads="1"/>
          </p:cNvSpPr>
          <p:nvPr/>
        </p:nvSpPr>
        <p:spPr bwMode="auto">
          <a:xfrm>
            <a:off x="4492625" y="1831975"/>
            <a:ext cx="65088" cy="61913"/>
          </a:xfrm>
          <a:prstGeom prst="rect">
            <a:avLst/>
          </a:prstGeom>
          <a:solidFill>
            <a:srgbClr val="0000FF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826" name="Rectangle 130"/>
          <p:cNvSpPr>
            <a:spLocks noChangeArrowheads="1"/>
          </p:cNvSpPr>
          <p:nvPr/>
        </p:nvSpPr>
        <p:spPr bwMode="auto">
          <a:xfrm>
            <a:off x="5202238" y="1766888"/>
            <a:ext cx="63500" cy="61912"/>
          </a:xfrm>
          <a:prstGeom prst="rect">
            <a:avLst/>
          </a:prstGeom>
          <a:solidFill>
            <a:srgbClr val="0000FF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827" name="Rectangle 131"/>
          <p:cNvSpPr>
            <a:spLocks noChangeArrowheads="1"/>
          </p:cNvSpPr>
          <p:nvPr/>
        </p:nvSpPr>
        <p:spPr bwMode="auto">
          <a:xfrm>
            <a:off x="5402263" y="1758950"/>
            <a:ext cx="65087" cy="60325"/>
          </a:xfrm>
          <a:prstGeom prst="rect">
            <a:avLst/>
          </a:prstGeom>
          <a:solidFill>
            <a:srgbClr val="0000FF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828" name="Rectangle 132"/>
          <p:cNvSpPr>
            <a:spLocks noChangeArrowheads="1"/>
          </p:cNvSpPr>
          <p:nvPr/>
        </p:nvSpPr>
        <p:spPr bwMode="auto">
          <a:xfrm>
            <a:off x="4819650" y="1828800"/>
            <a:ext cx="65088" cy="60325"/>
          </a:xfrm>
          <a:prstGeom prst="rect">
            <a:avLst/>
          </a:prstGeom>
          <a:solidFill>
            <a:srgbClr val="0000FF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829" name="Rectangle 133"/>
          <p:cNvSpPr>
            <a:spLocks noChangeArrowheads="1"/>
          </p:cNvSpPr>
          <p:nvPr/>
        </p:nvSpPr>
        <p:spPr bwMode="auto">
          <a:xfrm>
            <a:off x="5618163" y="1760538"/>
            <a:ext cx="65087" cy="60325"/>
          </a:xfrm>
          <a:prstGeom prst="rect">
            <a:avLst/>
          </a:prstGeom>
          <a:solidFill>
            <a:srgbClr val="0000FF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830" name="Rectangle 134"/>
          <p:cNvSpPr>
            <a:spLocks noChangeArrowheads="1"/>
          </p:cNvSpPr>
          <p:nvPr/>
        </p:nvSpPr>
        <p:spPr bwMode="auto">
          <a:xfrm>
            <a:off x="5835650" y="1790700"/>
            <a:ext cx="65088" cy="61913"/>
          </a:xfrm>
          <a:prstGeom prst="rect">
            <a:avLst/>
          </a:prstGeom>
          <a:solidFill>
            <a:srgbClr val="0000FF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831" name="Rectangle 135"/>
          <p:cNvSpPr>
            <a:spLocks noChangeArrowheads="1"/>
          </p:cNvSpPr>
          <p:nvPr/>
        </p:nvSpPr>
        <p:spPr bwMode="auto">
          <a:xfrm>
            <a:off x="4327525" y="1770063"/>
            <a:ext cx="65088" cy="61912"/>
          </a:xfrm>
          <a:prstGeom prst="rect">
            <a:avLst/>
          </a:prstGeom>
          <a:solidFill>
            <a:srgbClr val="0000FF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832" name="Rectangle 136"/>
          <p:cNvSpPr>
            <a:spLocks noChangeArrowheads="1"/>
          </p:cNvSpPr>
          <p:nvPr/>
        </p:nvSpPr>
        <p:spPr bwMode="auto">
          <a:xfrm>
            <a:off x="4149725" y="1614488"/>
            <a:ext cx="65088" cy="61912"/>
          </a:xfrm>
          <a:prstGeom prst="rect">
            <a:avLst/>
          </a:prstGeom>
          <a:solidFill>
            <a:srgbClr val="0000FF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833" name="AutoShape 137"/>
          <p:cNvSpPr>
            <a:spLocks noChangeArrowheads="1"/>
          </p:cNvSpPr>
          <p:nvPr/>
        </p:nvSpPr>
        <p:spPr bwMode="auto">
          <a:xfrm>
            <a:off x="5697538" y="3363913"/>
            <a:ext cx="74612" cy="66675"/>
          </a:xfrm>
          <a:custGeom>
            <a:avLst/>
            <a:gdLst>
              <a:gd name="T0" fmla="*/ 0 w 208"/>
              <a:gd name="T1" fmla="*/ 91 h 185"/>
              <a:gd name="T2" fmla="*/ 100 w 208"/>
              <a:gd name="T3" fmla="*/ 0 h 185"/>
              <a:gd name="T4" fmla="*/ 207 w 208"/>
              <a:gd name="T5" fmla="*/ 91 h 185"/>
              <a:gd name="T6" fmla="*/ 104 w 208"/>
              <a:gd name="T7" fmla="*/ 184 h 185"/>
              <a:gd name="T8" fmla="*/ 0 w 208"/>
              <a:gd name="T9" fmla="*/ 91 h 185"/>
              <a:gd name="T10" fmla="*/ 0 w 208"/>
              <a:gd name="T11" fmla="*/ 0 h 185"/>
              <a:gd name="T12" fmla="*/ 208 w 208"/>
              <a:gd name="T13" fmla="*/ 185 h 1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08" h="185">
                <a:moveTo>
                  <a:pt x="0" y="91"/>
                </a:moveTo>
                <a:cubicBezTo>
                  <a:pt x="52" y="41"/>
                  <a:pt x="54" y="40"/>
                  <a:pt x="100" y="0"/>
                </a:cubicBezTo>
                <a:cubicBezTo>
                  <a:pt x="161" y="49"/>
                  <a:pt x="157" y="52"/>
                  <a:pt x="207" y="91"/>
                </a:cubicBezTo>
                <a:cubicBezTo>
                  <a:pt x="155" y="140"/>
                  <a:pt x="158" y="144"/>
                  <a:pt x="104" y="184"/>
                </a:cubicBezTo>
                <a:cubicBezTo>
                  <a:pt x="48" y="133"/>
                  <a:pt x="49" y="141"/>
                  <a:pt x="0" y="91"/>
                </a:cubicBezTo>
              </a:path>
            </a:pathLst>
          </a:custGeom>
          <a:solidFill>
            <a:srgbClr val="008000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834" name="AutoShape 138"/>
          <p:cNvSpPr>
            <a:spLocks noChangeArrowheads="1"/>
          </p:cNvSpPr>
          <p:nvPr/>
        </p:nvSpPr>
        <p:spPr bwMode="auto">
          <a:xfrm>
            <a:off x="5532438" y="3232150"/>
            <a:ext cx="74612" cy="66675"/>
          </a:xfrm>
          <a:custGeom>
            <a:avLst/>
            <a:gdLst>
              <a:gd name="T0" fmla="*/ 0 w 208"/>
              <a:gd name="T1" fmla="*/ 91 h 185"/>
              <a:gd name="T2" fmla="*/ 100 w 208"/>
              <a:gd name="T3" fmla="*/ 0 h 185"/>
              <a:gd name="T4" fmla="*/ 207 w 208"/>
              <a:gd name="T5" fmla="*/ 91 h 185"/>
              <a:gd name="T6" fmla="*/ 104 w 208"/>
              <a:gd name="T7" fmla="*/ 184 h 185"/>
              <a:gd name="T8" fmla="*/ 0 w 208"/>
              <a:gd name="T9" fmla="*/ 91 h 185"/>
              <a:gd name="T10" fmla="*/ 0 w 208"/>
              <a:gd name="T11" fmla="*/ 0 h 185"/>
              <a:gd name="T12" fmla="*/ 208 w 208"/>
              <a:gd name="T13" fmla="*/ 185 h 1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08" h="185">
                <a:moveTo>
                  <a:pt x="0" y="91"/>
                </a:moveTo>
                <a:cubicBezTo>
                  <a:pt x="52" y="41"/>
                  <a:pt x="54" y="40"/>
                  <a:pt x="100" y="0"/>
                </a:cubicBezTo>
                <a:cubicBezTo>
                  <a:pt x="161" y="49"/>
                  <a:pt x="157" y="52"/>
                  <a:pt x="207" y="91"/>
                </a:cubicBezTo>
                <a:cubicBezTo>
                  <a:pt x="155" y="140"/>
                  <a:pt x="158" y="144"/>
                  <a:pt x="104" y="184"/>
                </a:cubicBezTo>
                <a:cubicBezTo>
                  <a:pt x="48" y="133"/>
                  <a:pt x="49" y="141"/>
                  <a:pt x="0" y="91"/>
                </a:cubicBezTo>
              </a:path>
            </a:pathLst>
          </a:custGeom>
          <a:solidFill>
            <a:srgbClr val="008000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835" name="AutoShape 139"/>
          <p:cNvSpPr>
            <a:spLocks noChangeArrowheads="1"/>
          </p:cNvSpPr>
          <p:nvPr/>
        </p:nvSpPr>
        <p:spPr bwMode="auto">
          <a:xfrm>
            <a:off x="5399088" y="3130550"/>
            <a:ext cx="74612" cy="66675"/>
          </a:xfrm>
          <a:custGeom>
            <a:avLst/>
            <a:gdLst>
              <a:gd name="T0" fmla="*/ 0 w 208"/>
              <a:gd name="T1" fmla="*/ 91 h 185"/>
              <a:gd name="T2" fmla="*/ 100 w 208"/>
              <a:gd name="T3" fmla="*/ 0 h 185"/>
              <a:gd name="T4" fmla="*/ 207 w 208"/>
              <a:gd name="T5" fmla="*/ 91 h 185"/>
              <a:gd name="T6" fmla="*/ 104 w 208"/>
              <a:gd name="T7" fmla="*/ 184 h 185"/>
              <a:gd name="T8" fmla="*/ 0 w 208"/>
              <a:gd name="T9" fmla="*/ 91 h 185"/>
              <a:gd name="T10" fmla="*/ 0 w 208"/>
              <a:gd name="T11" fmla="*/ 0 h 185"/>
              <a:gd name="T12" fmla="*/ 208 w 208"/>
              <a:gd name="T13" fmla="*/ 185 h 1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08" h="185">
                <a:moveTo>
                  <a:pt x="0" y="91"/>
                </a:moveTo>
                <a:cubicBezTo>
                  <a:pt x="52" y="41"/>
                  <a:pt x="54" y="40"/>
                  <a:pt x="100" y="0"/>
                </a:cubicBezTo>
                <a:cubicBezTo>
                  <a:pt x="161" y="49"/>
                  <a:pt x="157" y="52"/>
                  <a:pt x="207" y="91"/>
                </a:cubicBezTo>
                <a:cubicBezTo>
                  <a:pt x="155" y="140"/>
                  <a:pt x="158" y="144"/>
                  <a:pt x="104" y="184"/>
                </a:cubicBezTo>
                <a:cubicBezTo>
                  <a:pt x="48" y="133"/>
                  <a:pt x="49" y="141"/>
                  <a:pt x="0" y="91"/>
                </a:cubicBezTo>
              </a:path>
            </a:pathLst>
          </a:custGeom>
          <a:solidFill>
            <a:srgbClr val="008000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836" name="AutoShape 140"/>
          <p:cNvSpPr>
            <a:spLocks noChangeArrowheads="1"/>
          </p:cNvSpPr>
          <p:nvPr/>
        </p:nvSpPr>
        <p:spPr bwMode="auto">
          <a:xfrm>
            <a:off x="5249863" y="3035300"/>
            <a:ext cx="74612" cy="66675"/>
          </a:xfrm>
          <a:custGeom>
            <a:avLst/>
            <a:gdLst>
              <a:gd name="T0" fmla="*/ 0 w 208"/>
              <a:gd name="T1" fmla="*/ 91 h 185"/>
              <a:gd name="T2" fmla="*/ 100 w 208"/>
              <a:gd name="T3" fmla="*/ 0 h 185"/>
              <a:gd name="T4" fmla="*/ 207 w 208"/>
              <a:gd name="T5" fmla="*/ 91 h 185"/>
              <a:gd name="T6" fmla="*/ 104 w 208"/>
              <a:gd name="T7" fmla="*/ 184 h 185"/>
              <a:gd name="T8" fmla="*/ 0 w 208"/>
              <a:gd name="T9" fmla="*/ 91 h 185"/>
              <a:gd name="T10" fmla="*/ 0 w 208"/>
              <a:gd name="T11" fmla="*/ 0 h 185"/>
              <a:gd name="T12" fmla="*/ 208 w 208"/>
              <a:gd name="T13" fmla="*/ 185 h 1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08" h="185">
                <a:moveTo>
                  <a:pt x="0" y="91"/>
                </a:moveTo>
                <a:cubicBezTo>
                  <a:pt x="52" y="41"/>
                  <a:pt x="54" y="40"/>
                  <a:pt x="100" y="0"/>
                </a:cubicBezTo>
                <a:cubicBezTo>
                  <a:pt x="161" y="49"/>
                  <a:pt x="157" y="52"/>
                  <a:pt x="207" y="91"/>
                </a:cubicBezTo>
                <a:cubicBezTo>
                  <a:pt x="155" y="140"/>
                  <a:pt x="158" y="144"/>
                  <a:pt x="104" y="184"/>
                </a:cubicBezTo>
                <a:cubicBezTo>
                  <a:pt x="48" y="133"/>
                  <a:pt x="49" y="141"/>
                  <a:pt x="0" y="91"/>
                </a:cubicBezTo>
              </a:path>
            </a:pathLst>
          </a:custGeom>
          <a:solidFill>
            <a:srgbClr val="008000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837" name="AutoShape 141"/>
          <p:cNvSpPr>
            <a:spLocks noChangeArrowheads="1"/>
          </p:cNvSpPr>
          <p:nvPr/>
        </p:nvSpPr>
        <p:spPr bwMode="auto">
          <a:xfrm>
            <a:off x="5040313" y="2986088"/>
            <a:ext cx="74612" cy="66675"/>
          </a:xfrm>
          <a:custGeom>
            <a:avLst/>
            <a:gdLst>
              <a:gd name="T0" fmla="*/ 0 w 208"/>
              <a:gd name="T1" fmla="*/ 91 h 185"/>
              <a:gd name="T2" fmla="*/ 100 w 208"/>
              <a:gd name="T3" fmla="*/ 0 h 185"/>
              <a:gd name="T4" fmla="*/ 207 w 208"/>
              <a:gd name="T5" fmla="*/ 91 h 185"/>
              <a:gd name="T6" fmla="*/ 104 w 208"/>
              <a:gd name="T7" fmla="*/ 184 h 185"/>
              <a:gd name="T8" fmla="*/ 0 w 208"/>
              <a:gd name="T9" fmla="*/ 91 h 185"/>
              <a:gd name="T10" fmla="*/ 0 w 208"/>
              <a:gd name="T11" fmla="*/ 0 h 185"/>
              <a:gd name="T12" fmla="*/ 208 w 208"/>
              <a:gd name="T13" fmla="*/ 185 h 1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08" h="185">
                <a:moveTo>
                  <a:pt x="0" y="91"/>
                </a:moveTo>
                <a:cubicBezTo>
                  <a:pt x="52" y="41"/>
                  <a:pt x="54" y="40"/>
                  <a:pt x="100" y="0"/>
                </a:cubicBezTo>
                <a:cubicBezTo>
                  <a:pt x="161" y="49"/>
                  <a:pt x="157" y="52"/>
                  <a:pt x="207" y="91"/>
                </a:cubicBezTo>
                <a:cubicBezTo>
                  <a:pt x="155" y="140"/>
                  <a:pt x="158" y="144"/>
                  <a:pt x="104" y="184"/>
                </a:cubicBezTo>
                <a:cubicBezTo>
                  <a:pt x="48" y="133"/>
                  <a:pt x="49" y="141"/>
                  <a:pt x="0" y="91"/>
                </a:cubicBezTo>
              </a:path>
            </a:pathLst>
          </a:custGeom>
          <a:solidFill>
            <a:srgbClr val="008000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838" name="AutoShape 142"/>
          <p:cNvSpPr>
            <a:spLocks noChangeArrowheads="1"/>
          </p:cNvSpPr>
          <p:nvPr/>
        </p:nvSpPr>
        <p:spPr bwMode="auto">
          <a:xfrm>
            <a:off x="4814888" y="2936875"/>
            <a:ext cx="74612" cy="66675"/>
          </a:xfrm>
          <a:custGeom>
            <a:avLst/>
            <a:gdLst>
              <a:gd name="T0" fmla="*/ 0 w 208"/>
              <a:gd name="T1" fmla="*/ 91 h 185"/>
              <a:gd name="T2" fmla="*/ 100 w 208"/>
              <a:gd name="T3" fmla="*/ 0 h 185"/>
              <a:gd name="T4" fmla="*/ 207 w 208"/>
              <a:gd name="T5" fmla="*/ 91 h 185"/>
              <a:gd name="T6" fmla="*/ 104 w 208"/>
              <a:gd name="T7" fmla="*/ 184 h 185"/>
              <a:gd name="T8" fmla="*/ 0 w 208"/>
              <a:gd name="T9" fmla="*/ 91 h 185"/>
              <a:gd name="T10" fmla="*/ 0 w 208"/>
              <a:gd name="T11" fmla="*/ 0 h 185"/>
              <a:gd name="T12" fmla="*/ 208 w 208"/>
              <a:gd name="T13" fmla="*/ 185 h 1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08" h="185">
                <a:moveTo>
                  <a:pt x="0" y="91"/>
                </a:moveTo>
                <a:cubicBezTo>
                  <a:pt x="52" y="41"/>
                  <a:pt x="54" y="40"/>
                  <a:pt x="100" y="0"/>
                </a:cubicBezTo>
                <a:cubicBezTo>
                  <a:pt x="161" y="49"/>
                  <a:pt x="157" y="52"/>
                  <a:pt x="207" y="91"/>
                </a:cubicBezTo>
                <a:cubicBezTo>
                  <a:pt x="155" y="140"/>
                  <a:pt x="158" y="144"/>
                  <a:pt x="104" y="184"/>
                </a:cubicBezTo>
                <a:cubicBezTo>
                  <a:pt x="48" y="133"/>
                  <a:pt x="49" y="141"/>
                  <a:pt x="0" y="91"/>
                </a:cubicBezTo>
              </a:path>
            </a:pathLst>
          </a:custGeom>
          <a:solidFill>
            <a:srgbClr val="008000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839" name="AutoShape 143"/>
          <p:cNvSpPr>
            <a:spLocks noChangeArrowheads="1"/>
          </p:cNvSpPr>
          <p:nvPr/>
        </p:nvSpPr>
        <p:spPr bwMode="auto">
          <a:xfrm>
            <a:off x="4602163" y="2757488"/>
            <a:ext cx="74612" cy="66675"/>
          </a:xfrm>
          <a:custGeom>
            <a:avLst/>
            <a:gdLst>
              <a:gd name="T0" fmla="*/ 0 w 208"/>
              <a:gd name="T1" fmla="*/ 91 h 185"/>
              <a:gd name="T2" fmla="*/ 100 w 208"/>
              <a:gd name="T3" fmla="*/ 0 h 185"/>
              <a:gd name="T4" fmla="*/ 207 w 208"/>
              <a:gd name="T5" fmla="*/ 91 h 185"/>
              <a:gd name="T6" fmla="*/ 104 w 208"/>
              <a:gd name="T7" fmla="*/ 184 h 185"/>
              <a:gd name="T8" fmla="*/ 0 w 208"/>
              <a:gd name="T9" fmla="*/ 91 h 185"/>
              <a:gd name="T10" fmla="*/ 0 w 208"/>
              <a:gd name="T11" fmla="*/ 0 h 185"/>
              <a:gd name="T12" fmla="*/ 208 w 208"/>
              <a:gd name="T13" fmla="*/ 185 h 1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08" h="185">
                <a:moveTo>
                  <a:pt x="0" y="91"/>
                </a:moveTo>
                <a:cubicBezTo>
                  <a:pt x="52" y="41"/>
                  <a:pt x="54" y="40"/>
                  <a:pt x="100" y="0"/>
                </a:cubicBezTo>
                <a:cubicBezTo>
                  <a:pt x="161" y="49"/>
                  <a:pt x="157" y="52"/>
                  <a:pt x="207" y="91"/>
                </a:cubicBezTo>
                <a:cubicBezTo>
                  <a:pt x="155" y="140"/>
                  <a:pt x="158" y="144"/>
                  <a:pt x="104" y="184"/>
                </a:cubicBezTo>
                <a:cubicBezTo>
                  <a:pt x="48" y="133"/>
                  <a:pt x="49" y="141"/>
                  <a:pt x="0" y="91"/>
                </a:cubicBezTo>
              </a:path>
            </a:pathLst>
          </a:custGeom>
          <a:solidFill>
            <a:srgbClr val="008000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840" name="AutoShape 144"/>
          <p:cNvSpPr>
            <a:spLocks noChangeArrowheads="1"/>
          </p:cNvSpPr>
          <p:nvPr/>
        </p:nvSpPr>
        <p:spPr bwMode="auto">
          <a:xfrm>
            <a:off x="4418013" y="2557463"/>
            <a:ext cx="74612" cy="66675"/>
          </a:xfrm>
          <a:custGeom>
            <a:avLst/>
            <a:gdLst>
              <a:gd name="T0" fmla="*/ 0 w 208"/>
              <a:gd name="T1" fmla="*/ 91 h 185"/>
              <a:gd name="T2" fmla="*/ 100 w 208"/>
              <a:gd name="T3" fmla="*/ 0 h 185"/>
              <a:gd name="T4" fmla="*/ 207 w 208"/>
              <a:gd name="T5" fmla="*/ 91 h 185"/>
              <a:gd name="T6" fmla="*/ 104 w 208"/>
              <a:gd name="T7" fmla="*/ 184 h 185"/>
              <a:gd name="T8" fmla="*/ 0 w 208"/>
              <a:gd name="T9" fmla="*/ 91 h 185"/>
              <a:gd name="T10" fmla="*/ 0 w 208"/>
              <a:gd name="T11" fmla="*/ 0 h 185"/>
              <a:gd name="T12" fmla="*/ 208 w 208"/>
              <a:gd name="T13" fmla="*/ 185 h 1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08" h="185">
                <a:moveTo>
                  <a:pt x="0" y="91"/>
                </a:moveTo>
                <a:cubicBezTo>
                  <a:pt x="52" y="41"/>
                  <a:pt x="54" y="40"/>
                  <a:pt x="100" y="0"/>
                </a:cubicBezTo>
                <a:cubicBezTo>
                  <a:pt x="161" y="49"/>
                  <a:pt x="157" y="52"/>
                  <a:pt x="207" y="91"/>
                </a:cubicBezTo>
                <a:cubicBezTo>
                  <a:pt x="155" y="140"/>
                  <a:pt x="158" y="144"/>
                  <a:pt x="104" y="184"/>
                </a:cubicBezTo>
                <a:cubicBezTo>
                  <a:pt x="48" y="133"/>
                  <a:pt x="49" y="141"/>
                  <a:pt x="0" y="91"/>
                </a:cubicBezTo>
              </a:path>
            </a:pathLst>
          </a:custGeom>
          <a:solidFill>
            <a:srgbClr val="008000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841" name="AutoShape 145"/>
          <p:cNvSpPr>
            <a:spLocks noChangeArrowheads="1"/>
          </p:cNvSpPr>
          <p:nvPr/>
        </p:nvSpPr>
        <p:spPr bwMode="auto">
          <a:xfrm>
            <a:off x="4310063" y="2363788"/>
            <a:ext cx="74612" cy="66675"/>
          </a:xfrm>
          <a:custGeom>
            <a:avLst/>
            <a:gdLst>
              <a:gd name="T0" fmla="*/ 0 w 208"/>
              <a:gd name="T1" fmla="*/ 91 h 185"/>
              <a:gd name="T2" fmla="*/ 100 w 208"/>
              <a:gd name="T3" fmla="*/ 0 h 185"/>
              <a:gd name="T4" fmla="*/ 207 w 208"/>
              <a:gd name="T5" fmla="*/ 91 h 185"/>
              <a:gd name="T6" fmla="*/ 104 w 208"/>
              <a:gd name="T7" fmla="*/ 184 h 185"/>
              <a:gd name="T8" fmla="*/ 0 w 208"/>
              <a:gd name="T9" fmla="*/ 91 h 185"/>
              <a:gd name="T10" fmla="*/ 0 w 208"/>
              <a:gd name="T11" fmla="*/ 0 h 185"/>
              <a:gd name="T12" fmla="*/ 208 w 208"/>
              <a:gd name="T13" fmla="*/ 185 h 1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08" h="185">
                <a:moveTo>
                  <a:pt x="0" y="91"/>
                </a:moveTo>
                <a:cubicBezTo>
                  <a:pt x="52" y="41"/>
                  <a:pt x="54" y="40"/>
                  <a:pt x="100" y="0"/>
                </a:cubicBezTo>
                <a:cubicBezTo>
                  <a:pt x="161" y="49"/>
                  <a:pt x="157" y="52"/>
                  <a:pt x="207" y="91"/>
                </a:cubicBezTo>
                <a:cubicBezTo>
                  <a:pt x="155" y="140"/>
                  <a:pt x="158" y="144"/>
                  <a:pt x="104" y="184"/>
                </a:cubicBezTo>
                <a:cubicBezTo>
                  <a:pt x="48" y="133"/>
                  <a:pt x="49" y="141"/>
                  <a:pt x="0" y="91"/>
                </a:cubicBezTo>
              </a:path>
            </a:pathLst>
          </a:custGeom>
          <a:solidFill>
            <a:srgbClr val="008000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842" name="AutoShape 146"/>
          <p:cNvSpPr>
            <a:spLocks noChangeArrowheads="1"/>
          </p:cNvSpPr>
          <p:nvPr/>
        </p:nvSpPr>
        <p:spPr bwMode="auto">
          <a:xfrm>
            <a:off x="4230688" y="2205038"/>
            <a:ext cx="74612" cy="66675"/>
          </a:xfrm>
          <a:custGeom>
            <a:avLst/>
            <a:gdLst>
              <a:gd name="T0" fmla="*/ 0 w 208"/>
              <a:gd name="T1" fmla="*/ 91 h 185"/>
              <a:gd name="T2" fmla="*/ 100 w 208"/>
              <a:gd name="T3" fmla="*/ 0 h 185"/>
              <a:gd name="T4" fmla="*/ 207 w 208"/>
              <a:gd name="T5" fmla="*/ 91 h 185"/>
              <a:gd name="T6" fmla="*/ 104 w 208"/>
              <a:gd name="T7" fmla="*/ 184 h 185"/>
              <a:gd name="T8" fmla="*/ 0 w 208"/>
              <a:gd name="T9" fmla="*/ 91 h 185"/>
              <a:gd name="T10" fmla="*/ 0 w 208"/>
              <a:gd name="T11" fmla="*/ 0 h 185"/>
              <a:gd name="T12" fmla="*/ 208 w 208"/>
              <a:gd name="T13" fmla="*/ 185 h 1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08" h="185">
                <a:moveTo>
                  <a:pt x="0" y="91"/>
                </a:moveTo>
                <a:cubicBezTo>
                  <a:pt x="52" y="41"/>
                  <a:pt x="54" y="40"/>
                  <a:pt x="100" y="0"/>
                </a:cubicBezTo>
                <a:cubicBezTo>
                  <a:pt x="161" y="49"/>
                  <a:pt x="157" y="52"/>
                  <a:pt x="207" y="91"/>
                </a:cubicBezTo>
                <a:cubicBezTo>
                  <a:pt x="155" y="140"/>
                  <a:pt x="158" y="144"/>
                  <a:pt x="104" y="184"/>
                </a:cubicBezTo>
                <a:cubicBezTo>
                  <a:pt x="48" y="133"/>
                  <a:pt x="49" y="141"/>
                  <a:pt x="0" y="91"/>
                </a:cubicBezTo>
              </a:path>
            </a:pathLst>
          </a:custGeom>
          <a:solidFill>
            <a:srgbClr val="008000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843" name="AutoShape 147"/>
          <p:cNvSpPr>
            <a:spLocks noChangeArrowheads="1"/>
          </p:cNvSpPr>
          <p:nvPr/>
        </p:nvSpPr>
        <p:spPr bwMode="auto">
          <a:xfrm>
            <a:off x="4167188" y="2047875"/>
            <a:ext cx="74612" cy="66675"/>
          </a:xfrm>
          <a:custGeom>
            <a:avLst/>
            <a:gdLst>
              <a:gd name="T0" fmla="*/ 0 w 208"/>
              <a:gd name="T1" fmla="*/ 91 h 185"/>
              <a:gd name="T2" fmla="*/ 100 w 208"/>
              <a:gd name="T3" fmla="*/ 0 h 185"/>
              <a:gd name="T4" fmla="*/ 207 w 208"/>
              <a:gd name="T5" fmla="*/ 91 h 185"/>
              <a:gd name="T6" fmla="*/ 104 w 208"/>
              <a:gd name="T7" fmla="*/ 184 h 185"/>
              <a:gd name="T8" fmla="*/ 0 w 208"/>
              <a:gd name="T9" fmla="*/ 91 h 185"/>
              <a:gd name="T10" fmla="*/ 0 w 208"/>
              <a:gd name="T11" fmla="*/ 0 h 185"/>
              <a:gd name="T12" fmla="*/ 208 w 208"/>
              <a:gd name="T13" fmla="*/ 185 h 1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08" h="185">
                <a:moveTo>
                  <a:pt x="0" y="91"/>
                </a:moveTo>
                <a:cubicBezTo>
                  <a:pt x="52" y="41"/>
                  <a:pt x="54" y="40"/>
                  <a:pt x="100" y="0"/>
                </a:cubicBezTo>
                <a:cubicBezTo>
                  <a:pt x="161" y="49"/>
                  <a:pt x="157" y="52"/>
                  <a:pt x="207" y="91"/>
                </a:cubicBezTo>
                <a:cubicBezTo>
                  <a:pt x="155" y="140"/>
                  <a:pt x="158" y="144"/>
                  <a:pt x="104" y="184"/>
                </a:cubicBezTo>
                <a:cubicBezTo>
                  <a:pt x="48" y="133"/>
                  <a:pt x="49" y="141"/>
                  <a:pt x="0" y="91"/>
                </a:cubicBezTo>
              </a:path>
            </a:pathLst>
          </a:custGeom>
          <a:solidFill>
            <a:srgbClr val="008000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844" name="AutoShape 148"/>
          <p:cNvSpPr>
            <a:spLocks noChangeArrowheads="1"/>
          </p:cNvSpPr>
          <p:nvPr/>
        </p:nvSpPr>
        <p:spPr bwMode="auto">
          <a:xfrm>
            <a:off x="4046538" y="1797050"/>
            <a:ext cx="74612" cy="66675"/>
          </a:xfrm>
          <a:custGeom>
            <a:avLst/>
            <a:gdLst>
              <a:gd name="T0" fmla="*/ 0 w 208"/>
              <a:gd name="T1" fmla="*/ 91 h 185"/>
              <a:gd name="T2" fmla="*/ 100 w 208"/>
              <a:gd name="T3" fmla="*/ 0 h 185"/>
              <a:gd name="T4" fmla="*/ 207 w 208"/>
              <a:gd name="T5" fmla="*/ 91 h 185"/>
              <a:gd name="T6" fmla="*/ 104 w 208"/>
              <a:gd name="T7" fmla="*/ 184 h 185"/>
              <a:gd name="T8" fmla="*/ 0 w 208"/>
              <a:gd name="T9" fmla="*/ 91 h 185"/>
              <a:gd name="T10" fmla="*/ 0 w 208"/>
              <a:gd name="T11" fmla="*/ 0 h 185"/>
              <a:gd name="T12" fmla="*/ 208 w 208"/>
              <a:gd name="T13" fmla="*/ 185 h 1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08" h="185">
                <a:moveTo>
                  <a:pt x="0" y="91"/>
                </a:moveTo>
                <a:cubicBezTo>
                  <a:pt x="52" y="41"/>
                  <a:pt x="54" y="40"/>
                  <a:pt x="100" y="0"/>
                </a:cubicBezTo>
                <a:cubicBezTo>
                  <a:pt x="161" y="49"/>
                  <a:pt x="157" y="52"/>
                  <a:pt x="207" y="91"/>
                </a:cubicBezTo>
                <a:cubicBezTo>
                  <a:pt x="155" y="140"/>
                  <a:pt x="158" y="144"/>
                  <a:pt x="104" y="184"/>
                </a:cubicBezTo>
                <a:cubicBezTo>
                  <a:pt x="48" y="133"/>
                  <a:pt x="49" y="141"/>
                  <a:pt x="0" y="91"/>
                </a:cubicBezTo>
              </a:path>
            </a:pathLst>
          </a:custGeom>
          <a:solidFill>
            <a:srgbClr val="008000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845" name="AutoShape 149"/>
          <p:cNvSpPr>
            <a:spLocks noChangeArrowheads="1"/>
          </p:cNvSpPr>
          <p:nvPr/>
        </p:nvSpPr>
        <p:spPr bwMode="auto">
          <a:xfrm>
            <a:off x="3929063" y="1601788"/>
            <a:ext cx="74612" cy="66675"/>
          </a:xfrm>
          <a:custGeom>
            <a:avLst/>
            <a:gdLst>
              <a:gd name="T0" fmla="*/ 0 w 208"/>
              <a:gd name="T1" fmla="*/ 91 h 185"/>
              <a:gd name="T2" fmla="*/ 100 w 208"/>
              <a:gd name="T3" fmla="*/ 0 h 185"/>
              <a:gd name="T4" fmla="*/ 207 w 208"/>
              <a:gd name="T5" fmla="*/ 91 h 185"/>
              <a:gd name="T6" fmla="*/ 104 w 208"/>
              <a:gd name="T7" fmla="*/ 184 h 185"/>
              <a:gd name="T8" fmla="*/ 0 w 208"/>
              <a:gd name="T9" fmla="*/ 91 h 185"/>
              <a:gd name="T10" fmla="*/ 0 w 208"/>
              <a:gd name="T11" fmla="*/ 0 h 185"/>
              <a:gd name="T12" fmla="*/ 208 w 208"/>
              <a:gd name="T13" fmla="*/ 185 h 1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08" h="185">
                <a:moveTo>
                  <a:pt x="0" y="91"/>
                </a:moveTo>
                <a:cubicBezTo>
                  <a:pt x="52" y="41"/>
                  <a:pt x="54" y="40"/>
                  <a:pt x="100" y="0"/>
                </a:cubicBezTo>
                <a:cubicBezTo>
                  <a:pt x="161" y="49"/>
                  <a:pt x="157" y="52"/>
                  <a:pt x="207" y="91"/>
                </a:cubicBezTo>
                <a:cubicBezTo>
                  <a:pt x="155" y="140"/>
                  <a:pt x="158" y="144"/>
                  <a:pt x="104" y="184"/>
                </a:cubicBezTo>
                <a:cubicBezTo>
                  <a:pt x="48" y="133"/>
                  <a:pt x="49" y="141"/>
                  <a:pt x="0" y="91"/>
                </a:cubicBezTo>
              </a:path>
            </a:pathLst>
          </a:custGeom>
          <a:solidFill>
            <a:srgbClr val="008000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846" name="AutoShape 150"/>
          <p:cNvSpPr>
            <a:spLocks noChangeArrowheads="1"/>
          </p:cNvSpPr>
          <p:nvPr/>
        </p:nvSpPr>
        <p:spPr bwMode="auto">
          <a:xfrm>
            <a:off x="4032250" y="1435100"/>
            <a:ext cx="74613" cy="66675"/>
          </a:xfrm>
          <a:custGeom>
            <a:avLst/>
            <a:gdLst>
              <a:gd name="T0" fmla="*/ 0 w 208"/>
              <a:gd name="T1" fmla="*/ 91 h 185"/>
              <a:gd name="T2" fmla="*/ 100 w 208"/>
              <a:gd name="T3" fmla="*/ 0 h 185"/>
              <a:gd name="T4" fmla="*/ 207 w 208"/>
              <a:gd name="T5" fmla="*/ 91 h 185"/>
              <a:gd name="T6" fmla="*/ 104 w 208"/>
              <a:gd name="T7" fmla="*/ 184 h 185"/>
              <a:gd name="T8" fmla="*/ 0 w 208"/>
              <a:gd name="T9" fmla="*/ 91 h 185"/>
              <a:gd name="T10" fmla="*/ 0 w 208"/>
              <a:gd name="T11" fmla="*/ 0 h 185"/>
              <a:gd name="T12" fmla="*/ 208 w 208"/>
              <a:gd name="T13" fmla="*/ 185 h 1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08" h="185">
                <a:moveTo>
                  <a:pt x="0" y="91"/>
                </a:moveTo>
                <a:cubicBezTo>
                  <a:pt x="52" y="41"/>
                  <a:pt x="54" y="40"/>
                  <a:pt x="100" y="0"/>
                </a:cubicBezTo>
                <a:cubicBezTo>
                  <a:pt x="161" y="49"/>
                  <a:pt x="157" y="52"/>
                  <a:pt x="207" y="91"/>
                </a:cubicBezTo>
                <a:cubicBezTo>
                  <a:pt x="155" y="140"/>
                  <a:pt x="158" y="144"/>
                  <a:pt x="104" y="184"/>
                </a:cubicBezTo>
                <a:cubicBezTo>
                  <a:pt x="48" y="133"/>
                  <a:pt x="49" y="141"/>
                  <a:pt x="0" y="91"/>
                </a:cubicBezTo>
              </a:path>
            </a:pathLst>
          </a:custGeom>
          <a:solidFill>
            <a:srgbClr val="008000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847" name="AutoShape 151"/>
          <p:cNvSpPr>
            <a:spLocks noChangeArrowheads="1"/>
          </p:cNvSpPr>
          <p:nvPr/>
        </p:nvSpPr>
        <p:spPr bwMode="auto">
          <a:xfrm>
            <a:off x="4021138" y="1146175"/>
            <a:ext cx="74612" cy="66675"/>
          </a:xfrm>
          <a:custGeom>
            <a:avLst/>
            <a:gdLst>
              <a:gd name="T0" fmla="*/ 0 w 208"/>
              <a:gd name="T1" fmla="*/ 91 h 185"/>
              <a:gd name="T2" fmla="*/ 100 w 208"/>
              <a:gd name="T3" fmla="*/ 0 h 185"/>
              <a:gd name="T4" fmla="*/ 207 w 208"/>
              <a:gd name="T5" fmla="*/ 91 h 185"/>
              <a:gd name="T6" fmla="*/ 104 w 208"/>
              <a:gd name="T7" fmla="*/ 184 h 185"/>
              <a:gd name="T8" fmla="*/ 0 w 208"/>
              <a:gd name="T9" fmla="*/ 91 h 185"/>
              <a:gd name="T10" fmla="*/ 0 w 208"/>
              <a:gd name="T11" fmla="*/ 0 h 185"/>
              <a:gd name="T12" fmla="*/ 208 w 208"/>
              <a:gd name="T13" fmla="*/ 185 h 1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08" h="185">
                <a:moveTo>
                  <a:pt x="0" y="91"/>
                </a:moveTo>
                <a:cubicBezTo>
                  <a:pt x="52" y="41"/>
                  <a:pt x="54" y="40"/>
                  <a:pt x="100" y="0"/>
                </a:cubicBezTo>
                <a:cubicBezTo>
                  <a:pt x="161" y="49"/>
                  <a:pt x="157" y="52"/>
                  <a:pt x="207" y="91"/>
                </a:cubicBezTo>
                <a:cubicBezTo>
                  <a:pt x="155" y="140"/>
                  <a:pt x="158" y="144"/>
                  <a:pt x="104" y="184"/>
                </a:cubicBezTo>
                <a:cubicBezTo>
                  <a:pt x="48" y="133"/>
                  <a:pt x="49" y="141"/>
                  <a:pt x="0" y="91"/>
                </a:cubicBezTo>
              </a:path>
            </a:pathLst>
          </a:custGeom>
          <a:solidFill>
            <a:srgbClr val="008000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848" name="Text Box 152"/>
          <p:cNvSpPr txBox="1">
            <a:spLocks noChangeArrowheads="1"/>
          </p:cNvSpPr>
          <p:nvPr/>
        </p:nvSpPr>
        <p:spPr bwMode="auto">
          <a:xfrm>
            <a:off x="3181350" y="3578225"/>
            <a:ext cx="261938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7360" tIns="27360" rIns="27360" bIns="468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 b="1">
                <a:solidFill>
                  <a:srgbClr val="FF0000"/>
                </a:solidFill>
                <a:cs typeface="Times New Roman" pitchFamily="16" charset="0"/>
              </a:rPr>
              <a:t>T</a:t>
            </a:r>
            <a:r>
              <a:rPr lang="en-US" sz="1200" b="1" baseline="-20000">
                <a:solidFill>
                  <a:srgbClr val="FF0000"/>
                </a:solidFill>
                <a:cs typeface="Times New Roman" pitchFamily="16" charset="0"/>
              </a:rPr>
              <a:t>2</a:t>
            </a:r>
          </a:p>
        </p:txBody>
      </p:sp>
      <p:sp>
        <p:nvSpPr>
          <p:cNvPr id="29849" name="Text Box 153"/>
          <p:cNvSpPr txBox="1">
            <a:spLocks noChangeArrowheads="1"/>
          </p:cNvSpPr>
          <p:nvPr/>
        </p:nvSpPr>
        <p:spPr bwMode="auto">
          <a:xfrm>
            <a:off x="3181350" y="3771900"/>
            <a:ext cx="261938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7360" tIns="27360" rIns="27360" bIns="468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 b="1">
                <a:solidFill>
                  <a:srgbClr val="0000FF"/>
                </a:solidFill>
                <a:cs typeface="Times New Roman" pitchFamily="16" charset="0"/>
              </a:rPr>
              <a:t>T</a:t>
            </a:r>
            <a:r>
              <a:rPr lang="en-US" sz="1200" b="1" baseline="-20000">
                <a:solidFill>
                  <a:srgbClr val="0000FF"/>
                </a:solidFill>
                <a:cs typeface="Times New Roman" pitchFamily="16" charset="0"/>
              </a:rPr>
              <a:t>3</a:t>
            </a:r>
          </a:p>
        </p:txBody>
      </p:sp>
      <p:sp>
        <p:nvSpPr>
          <p:cNvPr id="29850" name="Text Box 154"/>
          <p:cNvSpPr txBox="1">
            <a:spLocks noChangeArrowheads="1"/>
          </p:cNvSpPr>
          <p:nvPr/>
        </p:nvSpPr>
        <p:spPr bwMode="auto">
          <a:xfrm>
            <a:off x="3181350" y="3370263"/>
            <a:ext cx="261938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7360" tIns="27360" rIns="27360" bIns="468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 b="1">
                <a:solidFill>
                  <a:srgbClr val="008000"/>
                </a:solidFill>
                <a:cs typeface="Times New Roman" pitchFamily="16" charset="0"/>
              </a:rPr>
              <a:t>T</a:t>
            </a:r>
            <a:r>
              <a:rPr lang="en-US" sz="1200" b="1" baseline="-20000">
                <a:solidFill>
                  <a:srgbClr val="008000"/>
                </a:solidFill>
                <a:cs typeface="Times New Roman" pitchFamily="16" charset="0"/>
              </a:rPr>
              <a:t>1</a:t>
            </a:r>
          </a:p>
        </p:txBody>
      </p:sp>
      <p:sp>
        <p:nvSpPr>
          <p:cNvPr id="29851" name="AutoShape 155"/>
          <p:cNvSpPr>
            <a:spLocks noChangeArrowheads="1"/>
          </p:cNvSpPr>
          <p:nvPr/>
        </p:nvSpPr>
        <p:spPr bwMode="auto">
          <a:xfrm>
            <a:off x="3448050" y="3509963"/>
            <a:ext cx="736600" cy="3175"/>
          </a:xfrm>
          <a:custGeom>
            <a:avLst/>
            <a:gdLst>
              <a:gd name="T0" fmla="*/ 0 w 2045"/>
              <a:gd name="T1" fmla="*/ 0 h 9"/>
              <a:gd name="T2" fmla="*/ 2044 w 2045"/>
              <a:gd name="T3" fmla="*/ 2 h 9"/>
              <a:gd name="T4" fmla="*/ 0 w 2045"/>
              <a:gd name="T5" fmla="*/ 0 h 9"/>
              <a:gd name="T6" fmla="*/ 2045 w 2045"/>
              <a:gd name="T7" fmla="*/ 9 h 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T4" t="T5" r="T6" b="T7"/>
            <a:pathLst>
              <a:path w="2045" h="9">
                <a:moveTo>
                  <a:pt x="0" y="0"/>
                </a:moveTo>
                <a:cubicBezTo>
                  <a:pt x="684" y="2"/>
                  <a:pt x="1151" y="8"/>
                  <a:pt x="2044" y="2"/>
                </a:cubicBezTo>
              </a:path>
            </a:pathLst>
          </a:custGeom>
          <a:noFill/>
          <a:ln w="45720">
            <a:solidFill>
              <a:srgbClr val="008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852" name="AutoShape 156"/>
          <p:cNvSpPr>
            <a:spLocks noChangeArrowheads="1"/>
          </p:cNvSpPr>
          <p:nvPr/>
        </p:nvSpPr>
        <p:spPr bwMode="auto">
          <a:xfrm>
            <a:off x="3448050" y="3911600"/>
            <a:ext cx="779463" cy="11113"/>
          </a:xfrm>
          <a:custGeom>
            <a:avLst/>
            <a:gdLst>
              <a:gd name="T0" fmla="*/ 0 w 2166"/>
              <a:gd name="T1" fmla="*/ 6 h 33"/>
              <a:gd name="T2" fmla="*/ 2165 w 2166"/>
              <a:gd name="T3" fmla="*/ 20 h 33"/>
              <a:gd name="T4" fmla="*/ 0 w 2166"/>
              <a:gd name="T5" fmla="*/ 0 h 33"/>
              <a:gd name="T6" fmla="*/ 2166 w 2166"/>
              <a:gd name="T7" fmla="*/ 33 h 33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T4" t="T5" r="T6" b="T7"/>
            <a:pathLst>
              <a:path w="2166" h="33">
                <a:moveTo>
                  <a:pt x="0" y="6"/>
                </a:moveTo>
                <a:cubicBezTo>
                  <a:pt x="720" y="32"/>
                  <a:pt x="1551" y="0"/>
                  <a:pt x="2165" y="20"/>
                </a:cubicBezTo>
              </a:path>
            </a:pathLst>
          </a:custGeom>
          <a:noFill/>
          <a:ln w="45720">
            <a:solidFill>
              <a:srgbClr val="0000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853" name="AutoShape 157"/>
          <p:cNvSpPr>
            <a:spLocks noChangeArrowheads="1"/>
          </p:cNvSpPr>
          <p:nvPr/>
        </p:nvSpPr>
        <p:spPr bwMode="auto">
          <a:xfrm>
            <a:off x="3444875" y="3714750"/>
            <a:ext cx="755650" cy="4763"/>
          </a:xfrm>
          <a:custGeom>
            <a:avLst/>
            <a:gdLst>
              <a:gd name="T0" fmla="*/ 2098 w 2099"/>
              <a:gd name="T1" fmla="*/ 6 h 15"/>
              <a:gd name="T2" fmla="*/ 0 w 2099"/>
              <a:gd name="T3" fmla="*/ 0 h 15"/>
              <a:gd name="T4" fmla="*/ 0 w 2099"/>
              <a:gd name="T5" fmla="*/ 0 h 15"/>
              <a:gd name="T6" fmla="*/ 2099 w 2099"/>
              <a:gd name="T7" fmla="*/ 15 h 1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T4" t="T5" r="T6" b="T7"/>
            <a:pathLst>
              <a:path w="2099" h="15">
                <a:moveTo>
                  <a:pt x="2098" y="6"/>
                </a:moveTo>
                <a:cubicBezTo>
                  <a:pt x="1531" y="14"/>
                  <a:pt x="473" y="0"/>
                  <a:pt x="0" y="0"/>
                </a:cubicBezTo>
              </a:path>
            </a:pathLst>
          </a:custGeom>
          <a:noFill/>
          <a:ln w="4572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854" name="Oval 158"/>
          <p:cNvSpPr>
            <a:spLocks noChangeArrowheads="1"/>
          </p:cNvSpPr>
          <p:nvPr/>
        </p:nvSpPr>
        <p:spPr bwMode="auto">
          <a:xfrm>
            <a:off x="3414713" y="3690938"/>
            <a:ext cx="55562" cy="57150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855" name="AutoShape 159"/>
          <p:cNvSpPr>
            <a:spLocks noChangeArrowheads="1"/>
          </p:cNvSpPr>
          <p:nvPr/>
        </p:nvSpPr>
        <p:spPr bwMode="auto">
          <a:xfrm>
            <a:off x="3414713" y="3473450"/>
            <a:ext cx="74612" cy="66675"/>
          </a:xfrm>
          <a:custGeom>
            <a:avLst/>
            <a:gdLst>
              <a:gd name="T0" fmla="*/ 0 w 208"/>
              <a:gd name="T1" fmla="*/ 91 h 185"/>
              <a:gd name="T2" fmla="*/ 100 w 208"/>
              <a:gd name="T3" fmla="*/ 0 h 185"/>
              <a:gd name="T4" fmla="*/ 207 w 208"/>
              <a:gd name="T5" fmla="*/ 91 h 185"/>
              <a:gd name="T6" fmla="*/ 104 w 208"/>
              <a:gd name="T7" fmla="*/ 184 h 185"/>
              <a:gd name="T8" fmla="*/ 0 w 208"/>
              <a:gd name="T9" fmla="*/ 91 h 185"/>
              <a:gd name="T10" fmla="*/ 0 w 208"/>
              <a:gd name="T11" fmla="*/ 0 h 185"/>
              <a:gd name="T12" fmla="*/ 208 w 208"/>
              <a:gd name="T13" fmla="*/ 185 h 1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08" h="185">
                <a:moveTo>
                  <a:pt x="0" y="91"/>
                </a:moveTo>
                <a:cubicBezTo>
                  <a:pt x="52" y="41"/>
                  <a:pt x="54" y="40"/>
                  <a:pt x="100" y="0"/>
                </a:cubicBezTo>
                <a:cubicBezTo>
                  <a:pt x="161" y="49"/>
                  <a:pt x="157" y="52"/>
                  <a:pt x="207" y="91"/>
                </a:cubicBezTo>
                <a:cubicBezTo>
                  <a:pt x="155" y="140"/>
                  <a:pt x="158" y="144"/>
                  <a:pt x="104" y="184"/>
                </a:cubicBezTo>
                <a:cubicBezTo>
                  <a:pt x="48" y="133"/>
                  <a:pt x="49" y="141"/>
                  <a:pt x="0" y="91"/>
                </a:cubicBezTo>
              </a:path>
            </a:pathLst>
          </a:custGeom>
          <a:solidFill>
            <a:srgbClr val="008000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856" name="Rectangle 160"/>
          <p:cNvSpPr>
            <a:spLocks noChangeArrowheads="1"/>
          </p:cNvSpPr>
          <p:nvPr/>
        </p:nvSpPr>
        <p:spPr bwMode="auto">
          <a:xfrm>
            <a:off x="3416300" y="3883025"/>
            <a:ext cx="65088" cy="61913"/>
          </a:xfrm>
          <a:prstGeom prst="rect">
            <a:avLst/>
          </a:prstGeom>
          <a:solidFill>
            <a:srgbClr val="0000FF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857" name="Oval 161"/>
          <p:cNvSpPr>
            <a:spLocks noChangeArrowheads="1"/>
          </p:cNvSpPr>
          <p:nvPr/>
        </p:nvSpPr>
        <p:spPr bwMode="auto">
          <a:xfrm>
            <a:off x="4183063" y="3694113"/>
            <a:ext cx="55562" cy="55562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858" name="AutoShape 162"/>
          <p:cNvSpPr>
            <a:spLocks noChangeArrowheads="1"/>
          </p:cNvSpPr>
          <p:nvPr/>
        </p:nvSpPr>
        <p:spPr bwMode="auto">
          <a:xfrm>
            <a:off x="4173538" y="3475038"/>
            <a:ext cx="74612" cy="66675"/>
          </a:xfrm>
          <a:custGeom>
            <a:avLst/>
            <a:gdLst>
              <a:gd name="T0" fmla="*/ 0 w 208"/>
              <a:gd name="T1" fmla="*/ 91 h 185"/>
              <a:gd name="T2" fmla="*/ 100 w 208"/>
              <a:gd name="T3" fmla="*/ 0 h 185"/>
              <a:gd name="T4" fmla="*/ 207 w 208"/>
              <a:gd name="T5" fmla="*/ 91 h 185"/>
              <a:gd name="T6" fmla="*/ 104 w 208"/>
              <a:gd name="T7" fmla="*/ 184 h 185"/>
              <a:gd name="T8" fmla="*/ 0 w 208"/>
              <a:gd name="T9" fmla="*/ 91 h 185"/>
              <a:gd name="T10" fmla="*/ 0 w 208"/>
              <a:gd name="T11" fmla="*/ 0 h 185"/>
              <a:gd name="T12" fmla="*/ 208 w 208"/>
              <a:gd name="T13" fmla="*/ 185 h 1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08" h="185">
                <a:moveTo>
                  <a:pt x="0" y="91"/>
                </a:moveTo>
                <a:cubicBezTo>
                  <a:pt x="52" y="41"/>
                  <a:pt x="54" y="40"/>
                  <a:pt x="100" y="0"/>
                </a:cubicBezTo>
                <a:cubicBezTo>
                  <a:pt x="161" y="49"/>
                  <a:pt x="157" y="52"/>
                  <a:pt x="207" y="91"/>
                </a:cubicBezTo>
                <a:cubicBezTo>
                  <a:pt x="155" y="140"/>
                  <a:pt x="158" y="144"/>
                  <a:pt x="104" y="184"/>
                </a:cubicBezTo>
                <a:cubicBezTo>
                  <a:pt x="48" y="133"/>
                  <a:pt x="49" y="141"/>
                  <a:pt x="0" y="91"/>
                </a:cubicBezTo>
              </a:path>
            </a:pathLst>
          </a:custGeom>
          <a:solidFill>
            <a:srgbClr val="008000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859" name="Rectangle 163"/>
          <p:cNvSpPr>
            <a:spLocks noChangeArrowheads="1"/>
          </p:cNvSpPr>
          <p:nvPr/>
        </p:nvSpPr>
        <p:spPr bwMode="auto">
          <a:xfrm>
            <a:off x="4178300" y="3889375"/>
            <a:ext cx="65088" cy="60325"/>
          </a:xfrm>
          <a:prstGeom prst="rect">
            <a:avLst/>
          </a:prstGeom>
          <a:solidFill>
            <a:srgbClr val="0000FF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860" name="Line 164"/>
          <p:cNvSpPr>
            <a:spLocks noChangeShapeType="1"/>
          </p:cNvSpPr>
          <p:nvPr/>
        </p:nvSpPr>
        <p:spPr bwMode="auto">
          <a:xfrm>
            <a:off x="4064000" y="935038"/>
            <a:ext cx="277813" cy="201612"/>
          </a:xfrm>
          <a:prstGeom prst="line">
            <a:avLst/>
          </a:prstGeom>
          <a:noFill/>
          <a:ln w="183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29861" name="Line 165"/>
          <p:cNvSpPr>
            <a:spLocks noChangeShapeType="1"/>
          </p:cNvSpPr>
          <p:nvPr/>
        </p:nvSpPr>
        <p:spPr bwMode="auto">
          <a:xfrm flipH="1">
            <a:off x="5210175" y="960438"/>
            <a:ext cx="147638" cy="234950"/>
          </a:xfrm>
          <a:prstGeom prst="line">
            <a:avLst/>
          </a:prstGeom>
          <a:noFill/>
          <a:ln w="183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29862" name="Oval 166"/>
          <p:cNvSpPr>
            <a:spLocks noChangeArrowheads="1"/>
          </p:cNvSpPr>
          <p:nvPr/>
        </p:nvSpPr>
        <p:spPr bwMode="auto">
          <a:xfrm>
            <a:off x="3797300" y="3694113"/>
            <a:ext cx="57150" cy="57150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863" name="AutoShape 167"/>
          <p:cNvSpPr>
            <a:spLocks noChangeArrowheads="1"/>
          </p:cNvSpPr>
          <p:nvPr/>
        </p:nvSpPr>
        <p:spPr bwMode="auto">
          <a:xfrm>
            <a:off x="3786188" y="3476625"/>
            <a:ext cx="74612" cy="66675"/>
          </a:xfrm>
          <a:custGeom>
            <a:avLst/>
            <a:gdLst>
              <a:gd name="T0" fmla="*/ 0 w 208"/>
              <a:gd name="T1" fmla="*/ 91 h 185"/>
              <a:gd name="T2" fmla="*/ 100 w 208"/>
              <a:gd name="T3" fmla="*/ 0 h 185"/>
              <a:gd name="T4" fmla="*/ 207 w 208"/>
              <a:gd name="T5" fmla="*/ 91 h 185"/>
              <a:gd name="T6" fmla="*/ 104 w 208"/>
              <a:gd name="T7" fmla="*/ 184 h 185"/>
              <a:gd name="T8" fmla="*/ 0 w 208"/>
              <a:gd name="T9" fmla="*/ 91 h 185"/>
              <a:gd name="T10" fmla="*/ 0 w 208"/>
              <a:gd name="T11" fmla="*/ 0 h 185"/>
              <a:gd name="T12" fmla="*/ 208 w 208"/>
              <a:gd name="T13" fmla="*/ 185 h 1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08" h="185">
                <a:moveTo>
                  <a:pt x="0" y="91"/>
                </a:moveTo>
                <a:cubicBezTo>
                  <a:pt x="52" y="41"/>
                  <a:pt x="54" y="40"/>
                  <a:pt x="100" y="0"/>
                </a:cubicBezTo>
                <a:cubicBezTo>
                  <a:pt x="161" y="49"/>
                  <a:pt x="157" y="52"/>
                  <a:pt x="207" y="91"/>
                </a:cubicBezTo>
                <a:cubicBezTo>
                  <a:pt x="155" y="140"/>
                  <a:pt x="158" y="144"/>
                  <a:pt x="104" y="184"/>
                </a:cubicBezTo>
                <a:cubicBezTo>
                  <a:pt x="48" y="133"/>
                  <a:pt x="49" y="141"/>
                  <a:pt x="0" y="91"/>
                </a:cubicBezTo>
              </a:path>
            </a:pathLst>
          </a:custGeom>
          <a:solidFill>
            <a:srgbClr val="008000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864" name="Rectangle 168"/>
          <p:cNvSpPr>
            <a:spLocks noChangeArrowheads="1"/>
          </p:cNvSpPr>
          <p:nvPr/>
        </p:nvSpPr>
        <p:spPr bwMode="auto">
          <a:xfrm>
            <a:off x="3792538" y="3889375"/>
            <a:ext cx="65087" cy="61913"/>
          </a:xfrm>
          <a:prstGeom prst="rect">
            <a:avLst/>
          </a:prstGeom>
          <a:solidFill>
            <a:srgbClr val="0000FF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9865" name="Text Box 169"/>
          <p:cNvSpPr txBox="1">
            <a:spLocks noChangeArrowheads="1"/>
          </p:cNvSpPr>
          <p:nvPr/>
        </p:nvSpPr>
        <p:spPr bwMode="auto">
          <a:xfrm>
            <a:off x="5322888" y="3419475"/>
            <a:ext cx="495300" cy="379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800" b="1" u="sng"/>
              <a:t>L</a:t>
            </a:r>
            <a:r>
              <a:rPr lang="en-US" sz="800"/>
              <a:t>ong  Beach</a:t>
            </a:r>
          </a:p>
        </p:txBody>
      </p:sp>
      <p:sp>
        <p:nvSpPr>
          <p:cNvPr id="29866" name="Text Box 170"/>
          <p:cNvSpPr txBox="1">
            <a:spLocks noChangeArrowheads="1"/>
          </p:cNvSpPr>
          <p:nvPr/>
        </p:nvSpPr>
        <p:spPr bwMode="auto">
          <a:xfrm>
            <a:off x="1649413" y="6962775"/>
            <a:ext cx="1955800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0" rIns="90000" bIns="468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>
                <a:cs typeface="Times New Roman" pitchFamily="16" charset="0"/>
              </a:rPr>
              <a:t>(b) region</a:t>
            </a:r>
            <a:r>
              <a:rPr lang="en-US" sz="1200" i="1">
                <a:cs typeface="Times New Roman" pitchFamily="16" charset="0"/>
              </a:rPr>
              <a:t>-list</a:t>
            </a:r>
            <a:r>
              <a:rPr lang="en-US" sz="1200">
                <a:cs typeface="Times New Roman" pitchFamily="16" charset="0"/>
              </a:rPr>
              <a:t> index    </a:t>
            </a:r>
          </a:p>
        </p:txBody>
      </p:sp>
      <p:sp>
        <p:nvSpPr>
          <p:cNvPr id="29867" name="Text Box 171"/>
          <p:cNvSpPr txBox="1">
            <a:spLocks noChangeArrowheads="1"/>
          </p:cNvSpPr>
          <p:nvPr/>
        </p:nvSpPr>
        <p:spPr bwMode="auto">
          <a:xfrm>
            <a:off x="4456113" y="6962775"/>
            <a:ext cx="1776412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0" rIns="90000" bIns="468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>
                <a:cs typeface="Times New Roman" pitchFamily="16" charset="0"/>
              </a:rPr>
              <a:t>(c) </a:t>
            </a:r>
            <a:r>
              <a:rPr lang="en-US" sz="1200" i="1">
                <a:cs typeface="Times New Roman" pitchFamily="16" charset="0"/>
              </a:rPr>
              <a:t>trajectory-list</a:t>
            </a:r>
            <a:r>
              <a:rPr lang="en-US" sz="1200">
                <a:cs typeface="Times New Roman" pitchFamily="16" charset="0"/>
              </a:rPr>
              <a:t> index</a:t>
            </a:r>
          </a:p>
        </p:txBody>
      </p:sp>
      <p:sp>
        <p:nvSpPr>
          <p:cNvPr id="29868" name="Text Box 172"/>
          <p:cNvSpPr txBox="1">
            <a:spLocks noChangeArrowheads="1"/>
          </p:cNvSpPr>
          <p:nvPr/>
        </p:nvSpPr>
        <p:spPr bwMode="auto">
          <a:xfrm>
            <a:off x="6832600" y="6962775"/>
            <a:ext cx="1938338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0" rIns="90000" bIns="468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>
                <a:cs typeface="Times New Roman" pitchFamily="16" charset="0"/>
              </a:rPr>
              <a:t> (d) raw trajectory archive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31FA38D6-BCEE-46FF-81BE-425E656C6FB2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ext Box 1"/>
          <p:cNvSpPr txBox="1">
            <a:spLocks noChangeArrowheads="1"/>
          </p:cNvSpPr>
          <p:nvPr/>
        </p:nvSpPr>
        <p:spPr bwMode="auto">
          <a:xfrm>
            <a:off x="503238" y="346075"/>
            <a:ext cx="9070975" cy="11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4400"/>
              <a:t>Query Evaluation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503238" y="1768475"/>
            <a:ext cx="9070975" cy="489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414338" indent="-309563"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 marL="846138" indent="-282575"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 marL="1277938" indent="-212725"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/>
              <a:t>Query Evaluation:</a:t>
            </a:r>
          </a:p>
          <a:p>
            <a:pPr lvl="1">
              <a:spcAft>
                <a:spcPts val="1138"/>
              </a:spcAft>
              <a:buSzPct val="75000"/>
              <a:buFont typeface="Symbol" charset="2"/>
              <a:buChar char=""/>
            </a:pPr>
            <a:r>
              <a:rPr lang="en-US" sz="2800" b="1" i="1"/>
              <a:t>IJP</a:t>
            </a:r>
            <a:r>
              <a:rPr lang="en-US" sz="2800"/>
              <a:t>: </a:t>
            </a:r>
            <a:r>
              <a:rPr lang="en-US" sz="2800" i="1"/>
              <a:t>Index-Join Pattern</a:t>
            </a:r>
          </a:p>
          <a:p>
            <a:pPr lvl="2">
              <a:spcAft>
                <a:spcPts val="850"/>
              </a:spcAft>
              <a:buSzPct val="45000"/>
              <a:buFont typeface="Wingdings" charset="2"/>
              <a:buChar char=""/>
            </a:pPr>
            <a:r>
              <a:rPr lang="en-US" sz="2400"/>
              <a:t>Applied on the </a:t>
            </a:r>
            <a:r>
              <a:rPr lang="en-US" sz="2400" b="1" i="1">
                <a:solidFill>
                  <a:srgbClr val="FF0000"/>
                </a:solidFill>
              </a:rPr>
              <a:t>region-list</a:t>
            </a:r>
            <a:r>
              <a:rPr lang="en-US" sz="2400"/>
              <a:t> index</a:t>
            </a:r>
          </a:p>
          <a:p>
            <a:pPr lvl="2">
              <a:spcAft>
                <a:spcPts val="850"/>
              </a:spcAft>
              <a:buSzPct val="45000"/>
              <a:buFont typeface="Wingdings" charset="2"/>
              <a:buChar char=""/>
            </a:pPr>
            <a:r>
              <a:rPr lang="en-US" sz="2400"/>
              <a:t>Based on the merge-join algorithm</a:t>
            </a:r>
          </a:p>
          <a:p>
            <a:pPr lvl="1">
              <a:spcAft>
                <a:spcPts val="1138"/>
              </a:spcAft>
              <a:buSzPct val="75000"/>
              <a:buFont typeface="Symbol" charset="2"/>
              <a:buChar char=""/>
            </a:pPr>
            <a:r>
              <a:rPr lang="en-US" sz="2800" b="1" i="1"/>
              <a:t>DPP</a:t>
            </a:r>
            <a:r>
              <a:rPr lang="en-US" sz="2800"/>
              <a:t>: </a:t>
            </a:r>
            <a:r>
              <a:rPr lang="en-US" sz="2800" i="1"/>
              <a:t>Dynamic-Programming Pattern</a:t>
            </a:r>
          </a:p>
          <a:p>
            <a:pPr lvl="2">
              <a:spcAft>
                <a:spcPts val="850"/>
              </a:spcAft>
              <a:buSzPct val="45000"/>
              <a:buFont typeface="Wingdings" charset="2"/>
              <a:buChar char=""/>
            </a:pPr>
            <a:r>
              <a:rPr lang="en-US" sz="2400"/>
              <a:t>Applied on the </a:t>
            </a:r>
            <a:r>
              <a:rPr lang="en-US" sz="2400" b="1" i="1">
                <a:solidFill>
                  <a:srgbClr val="FF0000"/>
                </a:solidFill>
              </a:rPr>
              <a:t>trajectory-list</a:t>
            </a:r>
            <a:r>
              <a:rPr lang="en-US" sz="2400"/>
              <a:t> index</a:t>
            </a:r>
          </a:p>
          <a:p>
            <a:pPr lvl="2">
              <a:spcAft>
                <a:spcPts val="850"/>
              </a:spcAft>
              <a:buSzPct val="45000"/>
              <a:buFont typeface="Wingdings" charset="2"/>
              <a:buChar char=""/>
            </a:pPr>
            <a:r>
              <a:rPr lang="en-US" sz="2400"/>
              <a:t>Based on the </a:t>
            </a:r>
            <a:r>
              <a:rPr lang="en-US" sz="2400" b="1"/>
              <a:t>Common Subsequence Matching</a:t>
            </a:r>
            <a:r>
              <a:rPr lang="en-US" sz="2400"/>
              <a:t> algorithm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31FA38D6-BCEE-46FF-81BE-425E656C6FB2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1"/>
          <p:cNvSpPr txBox="1">
            <a:spLocks noChangeArrowheads="1"/>
          </p:cNvSpPr>
          <p:nvPr/>
        </p:nvSpPr>
        <p:spPr bwMode="auto">
          <a:xfrm>
            <a:off x="503238" y="346075"/>
            <a:ext cx="9070975" cy="11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4400"/>
              <a:t>Query Evaluation</a:t>
            </a:r>
          </a:p>
        </p:txBody>
      </p:sp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503238" y="1768475"/>
            <a:ext cx="9070975" cy="489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414338" indent="-309563"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 marL="846138" indent="-282575"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/>
              <a:t>Query Evaluation:</a:t>
            </a:r>
          </a:p>
          <a:p>
            <a:pPr lvl="1">
              <a:spcAft>
                <a:spcPts val="1138"/>
              </a:spcAft>
              <a:buSzPct val="75000"/>
              <a:buFont typeface="Symbol" charset="2"/>
              <a:buChar char=""/>
            </a:pPr>
            <a:r>
              <a:rPr lang="en-US" sz="2800" b="1" i="1"/>
              <a:t>IJP</a:t>
            </a:r>
            <a:r>
              <a:rPr lang="en-US" sz="2800"/>
              <a:t>: </a:t>
            </a:r>
            <a:r>
              <a:rPr lang="en-US" sz="2800" i="1"/>
              <a:t>Index-Join Pattern</a:t>
            </a:r>
          </a:p>
          <a:p>
            <a:pPr>
              <a:spcAft>
                <a:spcPts val="850"/>
              </a:spcAft>
              <a:buClrTx/>
              <a:buSzTx/>
              <a:buFontTx/>
              <a:buNone/>
            </a:pPr>
            <a:endParaRPr lang="en-US" sz="2400"/>
          </a:p>
          <a:p>
            <a:pPr>
              <a:spcAft>
                <a:spcPts val="850"/>
              </a:spcAft>
              <a:buClrTx/>
              <a:buSzTx/>
              <a:buFontTx/>
              <a:buNone/>
            </a:pPr>
            <a:endParaRPr lang="en-US" sz="2400"/>
          </a:p>
          <a:p>
            <a:pPr lvl="1">
              <a:spcAft>
                <a:spcPts val="1138"/>
              </a:spcAft>
              <a:buSzPct val="75000"/>
              <a:buFont typeface="Symbol" charset="2"/>
              <a:buChar char=""/>
            </a:pPr>
            <a:r>
              <a:rPr lang="en-US" sz="2800" b="1" i="1">
                <a:solidFill>
                  <a:srgbClr val="CCCCCC"/>
                </a:solidFill>
              </a:rPr>
              <a:t>DPP</a:t>
            </a:r>
            <a:r>
              <a:rPr lang="en-US" sz="2800">
                <a:solidFill>
                  <a:srgbClr val="CCCCCC"/>
                </a:solidFill>
              </a:rPr>
              <a:t>: </a:t>
            </a:r>
            <a:r>
              <a:rPr lang="en-US" sz="2800" i="1">
                <a:solidFill>
                  <a:srgbClr val="CCCCCC"/>
                </a:solidFill>
              </a:rPr>
              <a:t>Dynamic-Programming Pattern</a:t>
            </a:r>
          </a:p>
          <a:p>
            <a:pPr>
              <a:spcAft>
                <a:spcPts val="850"/>
              </a:spcAft>
              <a:buClrTx/>
              <a:buSzTx/>
              <a:buFontTx/>
              <a:buNone/>
            </a:pPr>
            <a:endParaRPr lang="en-US" sz="2800" i="1">
              <a:solidFill>
                <a:srgbClr val="CCCCCC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31FA38D6-BCEE-46FF-81BE-425E656C6FB2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ext Box 1"/>
          <p:cNvSpPr txBox="1">
            <a:spLocks noChangeArrowheads="1"/>
          </p:cNvSpPr>
          <p:nvPr/>
        </p:nvSpPr>
        <p:spPr bwMode="auto">
          <a:xfrm>
            <a:off x="503238" y="301625"/>
            <a:ext cx="9070975" cy="1262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4400"/>
              <a:t>Outline</a:t>
            </a:r>
          </a:p>
        </p:txBody>
      </p:sp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503238" y="1768475"/>
            <a:ext cx="9070975" cy="489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414338" indent="-309563"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 b="1">
                <a:solidFill>
                  <a:srgbClr val="FF0000"/>
                </a:solidFill>
              </a:rPr>
              <a:t>Motivation</a:t>
            </a:r>
          </a:p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/>
              <a:t>Related Work</a:t>
            </a:r>
          </a:p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/>
              <a:t>Framework</a:t>
            </a:r>
          </a:p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/>
              <a:t>Experiments</a:t>
            </a:r>
          </a:p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/>
              <a:t>Conclusion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31FA38D6-BCEE-46FF-81BE-425E656C6FB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rrowheads="1"/>
          </p:cNvSpPr>
          <p:nvPr/>
        </p:nvSpPr>
        <p:spPr bwMode="auto">
          <a:xfrm>
            <a:off x="503238" y="346075"/>
            <a:ext cx="9070975" cy="11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4400" i="1"/>
              <a:t>IJP</a:t>
            </a:r>
            <a:r>
              <a:rPr lang="en-US" sz="4400"/>
              <a:t> Algorithm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503238" y="1589088"/>
            <a:ext cx="9172575" cy="489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>
              <a:spcAft>
                <a:spcPts val="1425"/>
              </a:spcAft>
            </a:pPr>
            <a:r>
              <a:rPr lang="en-US" sz="3200"/>
              <a:t>1 – evaluation of </a:t>
            </a:r>
            <a:r>
              <a:rPr lang="en-US" sz="3200" b="1"/>
              <a:t>fixed</a:t>
            </a:r>
            <a:r>
              <a:rPr lang="en-US" sz="3200"/>
              <a:t> spatial predicates</a:t>
            </a:r>
          </a:p>
          <a:p>
            <a:pPr>
              <a:spcAft>
                <a:spcPts val="1425"/>
              </a:spcAft>
            </a:pPr>
            <a:r>
              <a:rPr lang="en-US"/>
              <a:t>	1.1 – retrieve </a:t>
            </a:r>
            <a:r>
              <a:rPr lang="en-US" b="1"/>
              <a:t>region-lists</a:t>
            </a:r>
            <a:r>
              <a:rPr lang="en-US"/>
              <a:t> associated to each fixed spatial predicates</a:t>
            </a:r>
          </a:p>
          <a:p>
            <a:pPr>
              <a:spcAft>
                <a:spcPts val="1425"/>
              </a:spcAft>
            </a:pPr>
            <a:r>
              <a:rPr lang="en-US"/>
              <a:t>	1.2 – perform a merge-join operation on those </a:t>
            </a:r>
            <a:r>
              <a:rPr lang="en-US" b="1"/>
              <a:t>region-lists</a:t>
            </a:r>
          </a:p>
          <a:p>
            <a:pPr>
              <a:spcAft>
                <a:spcPts val="1425"/>
              </a:spcAft>
            </a:pPr>
            <a:r>
              <a:rPr lang="en-US" sz="3200"/>
              <a:t>2 – evaluation of </a:t>
            </a:r>
            <a:r>
              <a:rPr lang="en-US" sz="3200" b="1"/>
              <a:t>variable</a:t>
            </a:r>
            <a:r>
              <a:rPr lang="en-US" sz="3200"/>
              <a:t> spatial predicates</a:t>
            </a:r>
          </a:p>
          <a:p>
            <a:pPr>
              <a:spcAft>
                <a:spcPts val="1425"/>
              </a:spcAft>
            </a:pPr>
            <a:r>
              <a:rPr lang="en-US"/>
              <a:t>	2.1 – retrieve </a:t>
            </a:r>
            <a:r>
              <a:rPr lang="en-US" b="1"/>
              <a:t>trajectory-lists</a:t>
            </a:r>
          </a:p>
          <a:p>
            <a:pPr>
              <a:spcAft>
                <a:spcPts val="1425"/>
              </a:spcAft>
            </a:pPr>
            <a:r>
              <a:rPr lang="en-US"/>
              <a:t>	2.2 – build segments for the </a:t>
            </a:r>
            <a:r>
              <a:rPr lang="en-US" b="1"/>
              <a:t>trajectory-list</a:t>
            </a:r>
          </a:p>
          <a:p>
            <a:pPr>
              <a:spcAft>
                <a:spcPts val="1425"/>
              </a:spcAft>
            </a:pPr>
            <a:r>
              <a:rPr lang="en-US"/>
              <a:t>		2.2.1 – stream segments to group of variables</a:t>
            </a:r>
          </a:p>
          <a:p>
            <a:pPr>
              <a:lnSpc>
                <a:spcPct val="100000"/>
              </a:lnSpc>
              <a:spcAft>
                <a:spcPts val="1425"/>
              </a:spcAft>
            </a:pPr>
            <a:r>
              <a:rPr lang="en-US" sz="3200"/>
              <a:t>3 – evaluation of </a:t>
            </a:r>
            <a:r>
              <a:rPr lang="en-US" sz="3200" b="1"/>
              <a:t>distance-based constraints</a:t>
            </a:r>
          </a:p>
          <a:p>
            <a:pPr>
              <a:lnSpc>
                <a:spcPct val="100000"/>
              </a:lnSpc>
              <a:spcAft>
                <a:spcPts val="1425"/>
              </a:spcAft>
            </a:pPr>
            <a:r>
              <a:rPr lang="en-US"/>
              <a:t>	3.1 – reuse of </a:t>
            </a:r>
            <a:r>
              <a:rPr lang="en-US" b="1"/>
              <a:t>variable-lists</a:t>
            </a:r>
            <a:r>
              <a:rPr lang="en-US"/>
              <a:t> to order entries by regions/trajectories</a:t>
            </a:r>
          </a:p>
          <a:p>
            <a:pPr>
              <a:lnSpc>
                <a:spcPct val="100000"/>
              </a:lnSpc>
              <a:spcAft>
                <a:spcPts val="1425"/>
              </a:spcAft>
            </a:pPr>
            <a:r>
              <a:rPr lang="en-US"/>
              <a:t>	3.2 – incremental process of distance evaluation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31FA38D6-BCEE-46FF-81BE-425E656C6FB2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503238" y="346075"/>
            <a:ext cx="9070975" cy="11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4400" i="1"/>
              <a:t>IJP</a:t>
            </a:r>
            <a:r>
              <a:rPr lang="en-US" sz="4400"/>
              <a:t> Algorithm</a:t>
            </a: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503238" y="1768475"/>
            <a:ext cx="9070975" cy="489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414338" indent="-309563"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 marL="846138" indent="-282575"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 i="1"/>
              <a:t>IJP</a:t>
            </a:r>
            <a:r>
              <a:rPr lang="en-US" sz="3200"/>
              <a:t>: Example</a:t>
            </a:r>
          </a:p>
          <a:p>
            <a:pPr lvl="1">
              <a:spcAft>
                <a:spcPts val="1138"/>
              </a:spcAft>
              <a:buSzPct val="75000"/>
              <a:buFont typeface="Symbol" charset="2"/>
              <a:buChar char=""/>
            </a:pPr>
            <a:r>
              <a:rPr lang="en-US" sz="2800"/>
              <a:t>S = {?</a:t>
            </a:r>
            <a:r>
              <a:rPr lang="en-US" sz="2800" baseline="33000"/>
              <a:t>+</a:t>
            </a:r>
            <a:r>
              <a:rPr lang="en-US" sz="2800"/>
              <a:t>.</a:t>
            </a:r>
            <a:r>
              <a:rPr lang="en-US" sz="2800">
                <a:solidFill>
                  <a:srgbClr val="0000FF"/>
                </a:solidFill>
              </a:rPr>
              <a:t>@x</a:t>
            </a:r>
            <a:r>
              <a:rPr lang="en-US" sz="2800"/>
              <a:t>.?*.</a:t>
            </a:r>
            <a:r>
              <a:rPr lang="en-US" sz="2800" b="1">
                <a:solidFill>
                  <a:srgbClr val="00FFFF"/>
                </a:solidFill>
              </a:rPr>
              <a:t>M</a:t>
            </a:r>
            <a:r>
              <a:rPr lang="en-US" sz="2800"/>
              <a:t>.?*.</a:t>
            </a:r>
            <a:r>
              <a:rPr lang="en-US" sz="2800" b="1">
                <a:solidFill>
                  <a:srgbClr val="FF00FF"/>
                </a:solidFill>
              </a:rPr>
              <a:t>D</a:t>
            </a:r>
            <a:r>
              <a:rPr lang="en-US" sz="2800"/>
              <a:t>.?*.</a:t>
            </a:r>
            <a:r>
              <a:rPr lang="en-US" sz="2800">
                <a:solidFill>
                  <a:srgbClr val="0000FF"/>
                </a:solidFill>
              </a:rPr>
              <a:t>@x</a:t>
            </a:r>
            <a:r>
              <a:rPr lang="en-US" sz="2800"/>
              <a:t>.?*.</a:t>
            </a:r>
            <a:r>
              <a:rPr lang="en-US" sz="2800" b="1">
                <a:solidFill>
                  <a:srgbClr val="00FFFF"/>
                </a:solidFill>
              </a:rPr>
              <a:t>M</a:t>
            </a:r>
            <a:r>
              <a:rPr lang="en-US" sz="2800"/>
              <a:t>}</a:t>
            </a:r>
          </a:p>
          <a:p>
            <a:pPr lvl="1">
              <a:spcAft>
                <a:spcPts val="1138"/>
              </a:spcAft>
              <a:buSzPct val="75000"/>
              <a:buFont typeface="Symbol" charset="2"/>
              <a:buChar char=""/>
            </a:pPr>
            <a:r>
              <a:rPr lang="en-US" sz="2800"/>
              <a:t>3 fixed predicates: (</a:t>
            </a:r>
            <a:r>
              <a:rPr lang="en-US" sz="2800" b="1">
                <a:solidFill>
                  <a:srgbClr val="00FFFF"/>
                </a:solidFill>
              </a:rPr>
              <a:t>M</a:t>
            </a:r>
            <a:r>
              <a:rPr lang="en-US" sz="2800"/>
              <a:t>, </a:t>
            </a:r>
            <a:r>
              <a:rPr lang="en-US" sz="2800" b="1">
                <a:solidFill>
                  <a:srgbClr val="FF00FF"/>
                </a:solidFill>
              </a:rPr>
              <a:t>D</a:t>
            </a:r>
            <a:r>
              <a:rPr lang="en-US" sz="2800"/>
              <a:t>, </a:t>
            </a:r>
            <a:r>
              <a:rPr lang="en-US" sz="2800" b="1">
                <a:solidFill>
                  <a:srgbClr val="00FFFF"/>
                </a:solidFill>
              </a:rPr>
              <a:t>M</a:t>
            </a:r>
            <a:r>
              <a:rPr lang="en-US" sz="2800"/>
              <a:t>)</a:t>
            </a:r>
          </a:p>
          <a:p>
            <a:pPr lvl="1">
              <a:spcAft>
                <a:spcPts val="1138"/>
              </a:spcAft>
              <a:buSzPct val="75000"/>
              <a:buFont typeface="Symbol" charset="2"/>
              <a:buChar char=""/>
            </a:pPr>
            <a:r>
              <a:rPr lang="en-US" sz="2800"/>
              <a:t>3 variable predicates: (?</a:t>
            </a:r>
            <a:r>
              <a:rPr lang="en-US" sz="2800" baseline="33000"/>
              <a:t>+</a:t>
            </a:r>
            <a:r>
              <a:rPr lang="en-US" sz="2800"/>
              <a:t>, </a:t>
            </a:r>
            <a:r>
              <a:rPr lang="en-US" sz="2800">
                <a:solidFill>
                  <a:srgbClr val="0000FF"/>
                </a:solidFill>
              </a:rPr>
              <a:t>@x</a:t>
            </a:r>
            <a:r>
              <a:rPr lang="en-US" sz="2800"/>
              <a:t>, </a:t>
            </a:r>
            <a:r>
              <a:rPr lang="en-US" sz="2800">
                <a:solidFill>
                  <a:srgbClr val="0000FF"/>
                </a:solidFill>
              </a:rPr>
              <a:t>@x</a:t>
            </a:r>
            <a:r>
              <a:rPr lang="en-US" sz="2800"/>
              <a:t>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31FA38D6-BCEE-46FF-81BE-425E656C6FB2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 smtClean="0"/>
              <a:t>Fixed</a:t>
            </a:r>
            <a:r>
              <a:rPr lang="da-DK" dirty="0" smtClean="0"/>
              <a:t> </a:t>
            </a:r>
            <a:r>
              <a:rPr lang="da-DK" dirty="0" err="1" smtClean="0"/>
              <a:t>predicate</a:t>
            </a:r>
            <a:r>
              <a:rPr lang="da-DK" dirty="0" smtClean="0"/>
              <a:t> Evaluation</a:t>
            </a:r>
            <a:endParaRPr lang="da-DK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itchFamily="34" charset="0"/>
              <a:buChar char="•"/>
            </a:pPr>
            <a:r>
              <a:rPr lang="da-DK" dirty="0" smtClean="0"/>
              <a:t> </a:t>
            </a:r>
            <a:r>
              <a:rPr lang="da-DK" dirty="0" err="1"/>
              <a:t>R</a:t>
            </a:r>
            <a:r>
              <a:rPr lang="da-DK" dirty="0" err="1" smtClean="0"/>
              <a:t>ecords</a:t>
            </a:r>
            <a:r>
              <a:rPr lang="da-DK" dirty="0" smtClean="0"/>
              <a:t> from </a:t>
            </a:r>
            <a:r>
              <a:rPr lang="da-DK" i="1" dirty="0" smtClean="0"/>
              <a:t>n  </a:t>
            </a:r>
            <a:r>
              <a:rPr lang="da-DK" dirty="0" smtClean="0"/>
              <a:t>lists </a:t>
            </a:r>
            <a:r>
              <a:rPr lang="da-DK" dirty="0" err="1" smtClean="0"/>
              <a:t>are</a:t>
            </a:r>
            <a:r>
              <a:rPr lang="da-DK" dirty="0" smtClean="0"/>
              <a:t> </a:t>
            </a:r>
            <a:r>
              <a:rPr lang="da-DK" dirty="0" err="1" smtClean="0"/>
              <a:t>reterived</a:t>
            </a:r>
            <a:r>
              <a:rPr lang="da-DK" dirty="0" smtClean="0"/>
              <a:t>  in </a:t>
            </a:r>
            <a:r>
              <a:rPr lang="da-DK" dirty="0" err="1" smtClean="0"/>
              <a:t>sorted</a:t>
            </a:r>
            <a:r>
              <a:rPr lang="da-DK" dirty="0" smtClean="0"/>
              <a:t> </a:t>
            </a:r>
            <a:r>
              <a:rPr lang="da-DK" i="1" dirty="0" smtClean="0"/>
              <a:t>T</a:t>
            </a:r>
            <a:r>
              <a:rPr lang="da-DK" i="1" baseline="-25000" dirty="0" smtClean="0"/>
              <a:t>id</a:t>
            </a:r>
            <a:r>
              <a:rPr lang="da-DK" i="1" dirty="0" smtClean="0"/>
              <a:t> </a:t>
            </a:r>
            <a:r>
              <a:rPr lang="da-DK" dirty="0" err="1" smtClean="0"/>
              <a:t>order</a:t>
            </a:r>
            <a:r>
              <a:rPr lang="da-DK" dirty="0" smtClean="0"/>
              <a:t>, </a:t>
            </a:r>
            <a:r>
              <a:rPr lang="da-DK" dirty="0" err="1" smtClean="0"/>
              <a:t>then</a:t>
            </a:r>
            <a:r>
              <a:rPr lang="da-DK" dirty="0" smtClean="0"/>
              <a:t> </a:t>
            </a:r>
            <a:r>
              <a:rPr lang="da-DK" dirty="0" err="1" smtClean="0"/>
              <a:t>joined</a:t>
            </a:r>
            <a:r>
              <a:rPr lang="da-DK" dirty="0" smtClean="0"/>
              <a:t> by </a:t>
            </a:r>
            <a:r>
              <a:rPr lang="da-DK" dirty="0" err="1" smtClean="0"/>
              <a:t>their</a:t>
            </a:r>
            <a:r>
              <a:rPr lang="da-DK" dirty="0" smtClean="0"/>
              <a:t> </a:t>
            </a:r>
            <a:r>
              <a:rPr lang="da-DK" dirty="0" err="1" smtClean="0"/>
              <a:t>T</a:t>
            </a:r>
            <a:r>
              <a:rPr lang="da-DK" baseline="-25000" dirty="0" err="1" smtClean="0"/>
              <a:t>id</a:t>
            </a:r>
            <a:r>
              <a:rPr lang="da-DK" dirty="0" err="1" smtClean="0"/>
              <a:t>’s</a:t>
            </a:r>
            <a:r>
              <a:rPr lang="da-DK" dirty="0" smtClean="0"/>
              <a:t>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da-DK" dirty="0" err="1" smtClean="0"/>
              <a:t>Records</a:t>
            </a:r>
            <a:r>
              <a:rPr lang="da-DK" dirty="0" smtClean="0"/>
              <a:t> </a:t>
            </a:r>
            <a:r>
              <a:rPr lang="da-DK" dirty="0" err="1" smtClean="0"/>
              <a:t>pruned</a:t>
            </a:r>
            <a:r>
              <a:rPr lang="da-DK" dirty="0" smtClean="0"/>
              <a:t> </a:t>
            </a:r>
            <a:r>
              <a:rPr lang="da-DK" dirty="0" err="1" smtClean="0"/>
              <a:t>using</a:t>
            </a:r>
            <a:r>
              <a:rPr lang="da-DK" dirty="0" smtClean="0"/>
              <a:t> the </a:t>
            </a:r>
            <a:r>
              <a:rPr lang="da-DK" dirty="0" err="1" smtClean="0"/>
              <a:t>T</a:t>
            </a:r>
            <a:r>
              <a:rPr lang="da-DK" baseline="-25000" dirty="0" err="1" smtClean="0"/>
              <a:t>id</a:t>
            </a:r>
            <a:r>
              <a:rPr lang="da-DK" dirty="0" err="1" smtClean="0"/>
              <a:t>’s</a:t>
            </a:r>
            <a:r>
              <a:rPr lang="da-DK" dirty="0" smtClean="0"/>
              <a:t> and temporal intervals </a:t>
            </a:r>
            <a:r>
              <a:rPr lang="da-DK" i="1" dirty="0" smtClean="0"/>
              <a:t>(</a:t>
            </a:r>
            <a:r>
              <a:rPr lang="da-DK" i="1" dirty="0" err="1" smtClean="0"/>
              <a:t>ts-entry:ts-exit</a:t>
            </a:r>
            <a:r>
              <a:rPr lang="da-DK" i="1" dirty="0" smtClean="0"/>
              <a:t>).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31FA38D6-BCEE-46FF-81BE-425E656C6FB2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86999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rrowheads="1"/>
          </p:cNvSpPr>
          <p:nvPr/>
        </p:nvSpPr>
        <p:spPr bwMode="auto">
          <a:xfrm>
            <a:off x="503238" y="346075"/>
            <a:ext cx="9070975" cy="11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4400" i="1"/>
              <a:t>IJP</a:t>
            </a:r>
            <a:r>
              <a:rPr lang="en-US" sz="4400"/>
              <a:t> Algorithm</a:t>
            </a:r>
          </a:p>
        </p:txBody>
      </p:sp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504825" y="1768475"/>
            <a:ext cx="9070975" cy="66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414338" indent="-309563"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 i="1"/>
              <a:t>IJP</a:t>
            </a:r>
            <a:r>
              <a:rPr lang="en-US" sz="3200"/>
              <a:t>: </a:t>
            </a:r>
            <a:r>
              <a:rPr lang="en-US" sz="3200" b="1"/>
              <a:t>Fixed</a:t>
            </a:r>
            <a:r>
              <a:rPr lang="en-US" sz="3200"/>
              <a:t> Spatial Predicate Evaluation</a:t>
            </a:r>
          </a:p>
        </p:txBody>
      </p:sp>
      <p:sp>
        <p:nvSpPr>
          <p:cNvPr id="34819" name="AutoShape 3"/>
          <p:cNvSpPr>
            <a:spLocks noChangeArrowheads="1"/>
          </p:cNvSpPr>
          <p:nvPr/>
        </p:nvSpPr>
        <p:spPr bwMode="auto">
          <a:xfrm>
            <a:off x="1820863" y="3651250"/>
            <a:ext cx="1000125" cy="712788"/>
          </a:xfrm>
          <a:custGeom>
            <a:avLst/>
            <a:gdLst>
              <a:gd name="T0" fmla="*/ 0 w 2780"/>
              <a:gd name="T1" fmla="*/ 417 h 1979"/>
              <a:gd name="T2" fmla="*/ 588 w 2780"/>
              <a:gd name="T3" fmla="*/ 0 h 1979"/>
              <a:gd name="T4" fmla="*/ 1207 w 2780"/>
              <a:gd name="T5" fmla="*/ 627 h 1979"/>
              <a:gd name="T6" fmla="*/ 2226 w 2780"/>
              <a:gd name="T7" fmla="*/ 384 h 1979"/>
              <a:gd name="T8" fmla="*/ 2779 w 2780"/>
              <a:gd name="T9" fmla="*/ 1905 h 1979"/>
              <a:gd name="T10" fmla="*/ 906 w 2780"/>
              <a:gd name="T11" fmla="*/ 1978 h 1979"/>
              <a:gd name="T12" fmla="*/ 0 w 2780"/>
              <a:gd name="T13" fmla="*/ 417 h 1979"/>
              <a:gd name="T14" fmla="*/ 0 w 2780"/>
              <a:gd name="T15" fmla="*/ 0 h 1979"/>
              <a:gd name="T16" fmla="*/ 2780 w 2780"/>
              <a:gd name="T17" fmla="*/ 1979 h 19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T14" t="T15" r="T16" b="T17"/>
            <a:pathLst>
              <a:path w="2780" h="1979">
                <a:moveTo>
                  <a:pt x="0" y="417"/>
                </a:moveTo>
                <a:lnTo>
                  <a:pt x="588" y="0"/>
                </a:lnTo>
                <a:lnTo>
                  <a:pt x="1207" y="627"/>
                </a:lnTo>
                <a:lnTo>
                  <a:pt x="2226" y="384"/>
                </a:lnTo>
                <a:lnTo>
                  <a:pt x="2779" y="1905"/>
                </a:lnTo>
                <a:lnTo>
                  <a:pt x="906" y="1978"/>
                </a:lnTo>
                <a:lnTo>
                  <a:pt x="0" y="417"/>
                </a:lnTo>
              </a:path>
            </a:pathLst>
          </a:custGeom>
          <a:solidFill>
            <a:srgbClr val="00FFFF"/>
          </a:solidFill>
          <a:ln w="900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820" name="AutoShape 4"/>
          <p:cNvSpPr>
            <a:spLocks noChangeArrowheads="1"/>
          </p:cNvSpPr>
          <p:nvPr/>
        </p:nvSpPr>
        <p:spPr bwMode="auto">
          <a:xfrm>
            <a:off x="2619375" y="3506788"/>
            <a:ext cx="1681163" cy="700087"/>
          </a:xfrm>
          <a:custGeom>
            <a:avLst/>
            <a:gdLst>
              <a:gd name="T0" fmla="*/ 1280 w 4671"/>
              <a:gd name="T1" fmla="*/ 408 h 1945"/>
              <a:gd name="T2" fmla="*/ 0 w 4671"/>
              <a:gd name="T3" fmla="*/ 780 h 1945"/>
              <a:gd name="T4" fmla="*/ 440 w 4671"/>
              <a:gd name="T5" fmla="*/ 1944 h 1945"/>
              <a:gd name="T6" fmla="*/ 2757 w 4671"/>
              <a:gd name="T7" fmla="*/ 1828 h 1945"/>
              <a:gd name="T8" fmla="*/ 4013 w 4671"/>
              <a:gd name="T9" fmla="*/ 1603 h 1945"/>
              <a:gd name="T10" fmla="*/ 4670 w 4671"/>
              <a:gd name="T11" fmla="*/ 0 h 1945"/>
              <a:gd name="T12" fmla="*/ 2120 w 4671"/>
              <a:gd name="T13" fmla="*/ 43 h 1945"/>
              <a:gd name="T14" fmla="*/ 1280 w 4671"/>
              <a:gd name="T15" fmla="*/ 408 h 1945"/>
              <a:gd name="T16" fmla="*/ 0 w 4671"/>
              <a:gd name="T17" fmla="*/ 0 h 1945"/>
              <a:gd name="T18" fmla="*/ 4671 w 4671"/>
              <a:gd name="T19" fmla="*/ 1945 h 19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4671" h="1945">
                <a:moveTo>
                  <a:pt x="1280" y="408"/>
                </a:moveTo>
                <a:lnTo>
                  <a:pt x="0" y="780"/>
                </a:lnTo>
                <a:lnTo>
                  <a:pt x="440" y="1944"/>
                </a:lnTo>
                <a:lnTo>
                  <a:pt x="2757" y="1828"/>
                </a:lnTo>
                <a:lnTo>
                  <a:pt x="4013" y="1603"/>
                </a:lnTo>
                <a:lnTo>
                  <a:pt x="4670" y="0"/>
                </a:lnTo>
                <a:lnTo>
                  <a:pt x="2120" y="43"/>
                </a:lnTo>
                <a:lnTo>
                  <a:pt x="1280" y="408"/>
                </a:lnTo>
              </a:path>
            </a:pathLst>
          </a:custGeom>
          <a:solidFill>
            <a:srgbClr val="FF00FF"/>
          </a:solidFill>
          <a:ln w="900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821" name="Line 5"/>
          <p:cNvSpPr>
            <a:spLocks noChangeShapeType="1"/>
          </p:cNvSpPr>
          <p:nvPr/>
        </p:nvSpPr>
        <p:spPr bwMode="auto">
          <a:xfrm>
            <a:off x="963613" y="6396038"/>
            <a:ext cx="4473575" cy="1587"/>
          </a:xfrm>
          <a:prstGeom prst="line">
            <a:avLst/>
          </a:prstGeom>
          <a:noFill/>
          <a:ln w="183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4822" name="Line 6"/>
          <p:cNvSpPr>
            <a:spLocks noChangeShapeType="1"/>
          </p:cNvSpPr>
          <p:nvPr/>
        </p:nvSpPr>
        <p:spPr bwMode="auto">
          <a:xfrm flipH="1" flipV="1">
            <a:off x="942975" y="2622550"/>
            <a:ext cx="39688" cy="3792538"/>
          </a:xfrm>
          <a:prstGeom prst="line">
            <a:avLst/>
          </a:prstGeom>
          <a:noFill/>
          <a:ln w="183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4823" name="Line 7"/>
          <p:cNvSpPr>
            <a:spLocks noChangeShapeType="1"/>
          </p:cNvSpPr>
          <p:nvPr/>
        </p:nvSpPr>
        <p:spPr bwMode="auto">
          <a:xfrm>
            <a:off x="2312988" y="5383213"/>
            <a:ext cx="647700" cy="36671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4824" name="Line 8"/>
          <p:cNvSpPr>
            <a:spLocks noChangeShapeType="1"/>
          </p:cNvSpPr>
          <p:nvPr/>
        </p:nvSpPr>
        <p:spPr bwMode="auto">
          <a:xfrm flipV="1">
            <a:off x="2952750" y="5308600"/>
            <a:ext cx="455613" cy="4572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4825" name="Line 9"/>
          <p:cNvSpPr>
            <a:spLocks noChangeShapeType="1"/>
          </p:cNvSpPr>
          <p:nvPr/>
        </p:nvSpPr>
        <p:spPr bwMode="auto">
          <a:xfrm>
            <a:off x="3382963" y="5327650"/>
            <a:ext cx="1252537" cy="9667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4826" name="Line 10"/>
          <p:cNvSpPr>
            <a:spLocks noChangeShapeType="1"/>
          </p:cNvSpPr>
          <p:nvPr/>
        </p:nvSpPr>
        <p:spPr bwMode="auto">
          <a:xfrm flipV="1">
            <a:off x="2316163" y="4997450"/>
            <a:ext cx="185737" cy="41116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4827" name="Line 11"/>
          <p:cNvSpPr>
            <a:spLocks noChangeShapeType="1"/>
          </p:cNvSpPr>
          <p:nvPr/>
        </p:nvSpPr>
        <p:spPr bwMode="auto">
          <a:xfrm flipH="1" flipV="1">
            <a:off x="1831975" y="3786188"/>
            <a:ext cx="685800" cy="125253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4828" name="Line 12"/>
          <p:cNvSpPr>
            <a:spLocks noChangeShapeType="1"/>
          </p:cNvSpPr>
          <p:nvPr/>
        </p:nvSpPr>
        <p:spPr bwMode="auto">
          <a:xfrm flipH="1">
            <a:off x="1046163" y="3800475"/>
            <a:ext cx="828675" cy="396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4829" name="Line 13"/>
          <p:cNvSpPr>
            <a:spLocks noChangeShapeType="1"/>
          </p:cNvSpPr>
          <p:nvPr/>
        </p:nvSpPr>
        <p:spPr bwMode="auto">
          <a:xfrm flipV="1">
            <a:off x="2139950" y="4319588"/>
            <a:ext cx="690563" cy="539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4830" name="Line 14"/>
          <p:cNvSpPr>
            <a:spLocks noChangeShapeType="1"/>
          </p:cNvSpPr>
          <p:nvPr/>
        </p:nvSpPr>
        <p:spPr bwMode="auto">
          <a:xfrm>
            <a:off x="2309813" y="4660900"/>
            <a:ext cx="633412" cy="158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4831" name="Line 15"/>
          <p:cNvSpPr>
            <a:spLocks noChangeShapeType="1"/>
          </p:cNvSpPr>
          <p:nvPr/>
        </p:nvSpPr>
        <p:spPr bwMode="auto">
          <a:xfrm>
            <a:off x="2824163" y="4340225"/>
            <a:ext cx="109537" cy="3302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4832" name="Line 16"/>
          <p:cNvSpPr>
            <a:spLocks noChangeShapeType="1"/>
          </p:cNvSpPr>
          <p:nvPr/>
        </p:nvSpPr>
        <p:spPr bwMode="auto">
          <a:xfrm flipH="1">
            <a:off x="3065463" y="3513138"/>
            <a:ext cx="344487" cy="14446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4833" name="Line 17"/>
          <p:cNvSpPr>
            <a:spLocks noChangeShapeType="1"/>
          </p:cNvSpPr>
          <p:nvPr/>
        </p:nvSpPr>
        <p:spPr bwMode="auto">
          <a:xfrm flipV="1">
            <a:off x="2784475" y="4143375"/>
            <a:ext cx="833438" cy="873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4834" name="Line 18"/>
          <p:cNvSpPr>
            <a:spLocks noChangeShapeType="1"/>
          </p:cNvSpPr>
          <p:nvPr/>
        </p:nvSpPr>
        <p:spPr bwMode="auto">
          <a:xfrm flipV="1">
            <a:off x="4064000" y="3482975"/>
            <a:ext cx="242888" cy="61912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4835" name="Line 19"/>
          <p:cNvSpPr>
            <a:spLocks noChangeShapeType="1"/>
          </p:cNvSpPr>
          <p:nvPr/>
        </p:nvSpPr>
        <p:spPr bwMode="auto">
          <a:xfrm flipV="1">
            <a:off x="3371850" y="3484563"/>
            <a:ext cx="936625" cy="5238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4836" name="Line 20"/>
          <p:cNvSpPr>
            <a:spLocks noChangeShapeType="1"/>
          </p:cNvSpPr>
          <p:nvPr/>
        </p:nvSpPr>
        <p:spPr bwMode="auto">
          <a:xfrm>
            <a:off x="2562225" y="2976563"/>
            <a:ext cx="169863" cy="78898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4837" name="Line 21"/>
          <p:cNvSpPr>
            <a:spLocks noChangeShapeType="1"/>
          </p:cNvSpPr>
          <p:nvPr/>
        </p:nvSpPr>
        <p:spPr bwMode="auto">
          <a:xfrm flipH="1" flipV="1">
            <a:off x="1887538" y="3024188"/>
            <a:ext cx="706437" cy="444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4838" name="Line 22"/>
          <p:cNvSpPr>
            <a:spLocks noChangeShapeType="1"/>
          </p:cNvSpPr>
          <p:nvPr/>
        </p:nvSpPr>
        <p:spPr bwMode="auto">
          <a:xfrm>
            <a:off x="1903413" y="3036888"/>
            <a:ext cx="41275" cy="52863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4839" name="Line 23"/>
          <p:cNvSpPr>
            <a:spLocks noChangeShapeType="1"/>
          </p:cNvSpPr>
          <p:nvPr/>
        </p:nvSpPr>
        <p:spPr bwMode="auto">
          <a:xfrm>
            <a:off x="1944688" y="3568700"/>
            <a:ext cx="309562" cy="3159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4840" name="Line 24"/>
          <p:cNvSpPr>
            <a:spLocks noChangeShapeType="1"/>
          </p:cNvSpPr>
          <p:nvPr/>
        </p:nvSpPr>
        <p:spPr bwMode="auto">
          <a:xfrm flipV="1">
            <a:off x="2251075" y="3749675"/>
            <a:ext cx="473075" cy="1508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4841" name="Line 25"/>
          <p:cNvSpPr>
            <a:spLocks noChangeShapeType="1"/>
          </p:cNvSpPr>
          <p:nvPr/>
        </p:nvSpPr>
        <p:spPr bwMode="auto">
          <a:xfrm>
            <a:off x="2563813" y="2971800"/>
            <a:ext cx="1023937" cy="1905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4842" name="Line 26"/>
          <p:cNvSpPr>
            <a:spLocks noChangeShapeType="1"/>
          </p:cNvSpPr>
          <p:nvPr/>
        </p:nvSpPr>
        <p:spPr bwMode="auto">
          <a:xfrm>
            <a:off x="3584575" y="3162300"/>
            <a:ext cx="17463" cy="3492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4843" name="Line 27"/>
          <p:cNvSpPr>
            <a:spLocks noChangeShapeType="1"/>
          </p:cNvSpPr>
          <p:nvPr/>
        </p:nvSpPr>
        <p:spPr bwMode="auto">
          <a:xfrm flipV="1">
            <a:off x="2724150" y="3630613"/>
            <a:ext cx="371475" cy="15398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4844" name="Line 28"/>
          <p:cNvSpPr>
            <a:spLocks noChangeShapeType="1"/>
          </p:cNvSpPr>
          <p:nvPr/>
        </p:nvSpPr>
        <p:spPr bwMode="auto">
          <a:xfrm>
            <a:off x="2935288" y="4676775"/>
            <a:ext cx="460375" cy="65722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4845" name="Line 29"/>
          <p:cNvSpPr>
            <a:spLocks noChangeShapeType="1"/>
          </p:cNvSpPr>
          <p:nvPr/>
        </p:nvSpPr>
        <p:spPr bwMode="auto">
          <a:xfrm flipV="1">
            <a:off x="3221038" y="4937125"/>
            <a:ext cx="523875" cy="16192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4846" name="Line 30"/>
          <p:cNvSpPr>
            <a:spLocks noChangeShapeType="1"/>
          </p:cNvSpPr>
          <p:nvPr/>
        </p:nvSpPr>
        <p:spPr bwMode="auto">
          <a:xfrm>
            <a:off x="3741738" y="4956175"/>
            <a:ext cx="614362" cy="57626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4847" name="Line 31"/>
          <p:cNvSpPr>
            <a:spLocks noChangeShapeType="1"/>
          </p:cNvSpPr>
          <p:nvPr/>
        </p:nvSpPr>
        <p:spPr bwMode="auto">
          <a:xfrm flipH="1">
            <a:off x="4237038" y="5532438"/>
            <a:ext cx="142875" cy="46831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4848" name="Line 32"/>
          <p:cNvSpPr>
            <a:spLocks noChangeShapeType="1"/>
          </p:cNvSpPr>
          <p:nvPr/>
        </p:nvSpPr>
        <p:spPr bwMode="auto">
          <a:xfrm flipV="1">
            <a:off x="1274763" y="3189288"/>
            <a:ext cx="644525" cy="6508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4849" name="Line 33"/>
          <p:cNvSpPr>
            <a:spLocks noChangeShapeType="1"/>
          </p:cNvSpPr>
          <p:nvPr/>
        </p:nvSpPr>
        <p:spPr bwMode="auto">
          <a:xfrm flipH="1">
            <a:off x="1052513" y="3222625"/>
            <a:ext cx="252412" cy="6223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4850" name="Line 34"/>
          <p:cNvSpPr>
            <a:spLocks noChangeShapeType="1"/>
          </p:cNvSpPr>
          <p:nvPr/>
        </p:nvSpPr>
        <p:spPr bwMode="auto">
          <a:xfrm flipV="1">
            <a:off x="4619625" y="5381625"/>
            <a:ext cx="465138" cy="91916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4851" name="Line 35"/>
          <p:cNvSpPr>
            <a:spLocks noChangeShapeType="1"/>
          </p:cNvSpPr>
          <p:nvPr/>
        </p:nvSpPr>
        <p:spPr bwMode="auto">
          <a:xfrm flipH="1">
            <a:off x="4546600" y="4783138"/>
            <a:ext cx="668338" cy="31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4852" name="Line 36"/>
          <p:cNvSpPr>
            <a:spLocks noChangeShapeType="1"/>
          </p:cNvSpPr>
          <p:nvPr/>
        </p:nvSpPr>
        <p:spPr bwMode="auto">
          <a:xfrm>
            <a:off x="4240213" y="4437063"/>
            <a:ext cx="549275" cy="58578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4853" name="Line 37"/>
          <p:cNvSpPr>
            <a:spLocks noChangeShapeType="1"/>
          </p:cNvSpPr>
          <p:nvPr/>
        </p:nvSpPr>
        <p:spPr bwMode="auto">
          <a:xfrm>
            <a:off x="4232275" y="4432300"/>
            <a:ext cx="923925" cy="158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4854" name="Line 38"/>
          <p:cNvSpPr>
            <a:spLocks noChangeShapeType="1"/>
          </p:cNvSpPr>
          <p:nvPr/>
        </p:nvSpPr>
        <p:spPr bwMode="auto">
          <a:xfrm>
            <a:off x="5164138" y="4443413"/>
            <a:ext cx="28575" cy="3365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4855" name="Line 39"/>
          <p:cNvSpPr>
            <a:spLocks noChangeShapeType="1"/>
          </p:cNvSpPr>
          <p:nvPr/>
        </p:nvSpPr>
        <p:spPr bwMode="auto">
          <a:xfrm flipH="1">
            <a:off x="3600450" y="4083050"/>
            <a:ext cx="482600" cy="8096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4856" name="Line 40"/>
          <p:cNvSpPr>
            <a:spLocks noChangeShapeType="1"/>
          </p:cNvSpPr>
          <p:nvPr/>
        </p:nvSpPr>
        <p:spPr bwMode="auto">
          <a:xfrm flipV="1">
            <a:off x="1852613" y="3636963"/>
            <a:ext cx="179387" cy="18256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4857" name="Line 41"/>
          <p:cNvSpPr>
            <a:spLocks noChangeShapeType="1"/>
          </p:cNvSpPr>
          <p:nvPr/>
        </p:nvSpPr>
        <p:spPr bwMode="auto">
          <a:xfrm>
            <a:off x="2622550" y="3783013"/>
            <a:ext cx="201613" cy="5524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4858" name="Line 42"/>
          <p:cNvSpPr>
            <a:spLocks noChangeShapeType="1"/>
          </p:cNvSpPr>
          <p:nvPr/>
        </p:nvSpPr>
        <p:spPr bwMode="auto">
          <a:xfrm>
            <a:off x="3563938" y="4160838"/>
            <a:ext cx="171450" cy="80486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4859" name="Line 43"/>
          <p:cNvSpPr>
            <a:spLocks noChangeShapeType="1"/>
          </p:cNvSpPr>
          <p:nvPr/>
        </p:nvSpPr>
        <p:spPr bwMode="auto">
          <a:xfrm>
            <a:off x="4064000" y="4076700"/>
            <a:ext cx="168275" cy="3556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4860" name="Line 44"/>
          <p:cNvSpPr>
            <a:spLocks noChangeShapeType="1"/>
          </p:cNvSpPr>
          <p:nvPr/>
        </p:nvSpPr>
        <p:spPr bwMode="auto">
          <a:xfrm flipV="1">
            <a:off x="4356100" y="5002213"/>
            <a:ext cx="430213" cy="56356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4861" name="Line 45"/>
          <p:cNvSpPr>
            <a:spLocks noChangeShapeType="1"/>
          </p:cNvSpPr>
          <p:nvPr/>
        </p:nvSpPr>
        <p:spPr bwMode="auto">
          <a:xfrm flipH="1" flipV="1">
            <a:off x="4767263" y="5003800"/>
            <a:ext cx="341312" cy="41116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4862" name="Line 46"/>
          <p:cNvSpPr>
            <a:spLocks noChangeShapeType="1"/>
          </p:cNvSpPr>
          <p:nvPr/>
        </p:nvSpPr>
        <p:spPr bwMode="auto">
          <a:xfrm>
            <a:off x="4684713" y="3355975"/>
            <a:ext cx="355600" cy="10810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4863" name="Line 47"/>
          <p:cNvSpPr>
            <a:spLocks noChangeShapeType="1"/>
          </p:cNvSpPr>
          <p:nvPr/>
        </p:nvSpPr>
        <p:spPr bwMode="auto">
          <a:xfrm flipH="1">
            <a:off x="4279900" y="3355975"/>
            <a:ext cx="423863" cy="1539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4864" name="Line 48"/>
          <p:cNvSpPr>
            <a:spLocks noChangeShapeType="1"/>
          </p:cNvSpPr>
          <p:nvPr/>
        </p:nvSpPr>
        <p:spPr bwMode="auto">
          <a:xfrm flipV="1">
            <a:off x="3584575" y="2792413"/>
            <a:ext cx="1073150" cy="39052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4865" name="Line 49"/>
          <p:cNvSpPr>
            <a:spLocks noChangeShapeType="1"/>
          </p:cNvSpPr>
          <p:nvPr/>
        </p:nvSpPr>
        <p:spPr bwMode="auto">
          <a:xfrm flipH="1" flipV="1">
            <a:off x="4641850" y="2790825"/>
            <a:ext cx="61913" cy="5842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4866" name="Text Box 50"/>
          <p:cNvSpPr txBox="1">
            <a:spLocks noChangeArrowheads="1"/>
          </p:cNvSpPr>
          <p:nvPr/>
        </p:nvSpPr>
        <p:spPr bwMode="auto">
          <a:xfrm>
            <a:off x="3275013" y="3765550"/>
            <a:ext cx="395287" cy="50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2200" b="1" u="sng"/>
              <a:t>D</a:t>
            </a:r>
          </a:p>
        </p:txBody>
      </p:sp>
      <p:sp>
        <p:nvSpPr>
          <p:cNvPr id="34867" name="Text Box 51"/>
          <p:cNvSpPr txBox="1">
            <a:spLocks noChangeArrowheads="1"/>
          </p:cNvSpPr>
          <p:nvPr/>
        </p:nvSpPr>
        <p:spPr bwMode="auto">
          <a:xfrm>
            <a:off x="1192213" y="4187825"/>
            <a:ext cx="336550" cy="50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2200" b="1" u="sng"/>
              <a:t>M</a:t>
            </a:r>
          </a:p>
        </p:txBody>
      </p:sp>
      <p:sp>
        <p:nvSpPr>
          <p:cNvPr id="34868" name="AutoShape 52"/>
          <p:cNvSpPr>
            <a:spLocks noChangeArrowheads="1"/>
          </p:cNvSpPr>
          <p:nvPr/>
        </p:nvSpPr>
        <p:spPr bwMode="auto">
          <a:xfrm>
            <a:off x="1504950" y="3084513"/>
            <a:ext cx="2470150" cy="1389062"/>
          </a:xfrm>
          <a:custGeom>
            <a:avLst/>
            <a:gdLst>
              <a:gd name="T0" fmla="*/ 3341 w 6861"/>
              <a:gd name="T1" fmla="*/ 3167 h 3857"/>
              <a:gd name="T2" fmla="*/ 3017 w 6861"/>
              <a:gd name="T3" fmla="*/ 2206 h 3857"/>
              <a:gd name="T4" fmla="*/ 2917 w 6861"/>
              <a:gd name="T5" fmla="*/ 1622 h 3857"/>
              <a:gd name="T6" fmla="*/ 4008 w 6861"/>
              <a:gd name="T7" fmla="*/ 1452 h 3857"/>
              <a:gd name="T8" fmla="*/ 3734 w 6861"/>
              <a:gd name="T9" fmla="*/ 2550 h 3857"/>
              <a:gd name="T10" fmla="*/ 1356 w 6861"/>
              <a:gd name="T11" fmla="*/ 2557 h 3857"/>
              <a:gd name="T12" fmla="*/ 825 w 6861"/>
              <a:gd name="T13" fmla="*/ 1836 h 3857"/>
              <a:gd name="T14" fmla="*/ 290 w 6861"/>
              <a:gd name="T15" fmla="*/ 736 h 3857"/>
              <a:gd name="T16" fmla="*/ 1908 w 6861"/>
              <a:gd name="T17" fmla="*/ 271 h 3857"/>
              <a:gd name="T18" fmla="*/ 2568 w 6861"/>
              <a:gd name="T19" fmla="*/ 133 h 3857"/>
              <a:gd name="T20" fmla="*/ 3969 w 6861"/>
              <a:gd name="T21" fmla="*/ 219 h 3857"/>
              <a:gd name="T22" fmla="*/ 6202 w 6861"/>
              <a:gd name="T23" fmla="*/ 957 h 3857"/>
              <a:gd name="T24" fmla="*/ 6793 w 6861"/>
              <a:gd name="T25" fmla="*/ 2116 h 3857"/>
              <a:gd name="T26" fmla="*/ 6531 w 6861"/>
              <a:gd name="T27" fmla="*/ 3281 h 3857"/>
              <a:gd name="T28" fmla="*/ 4906 w 6861"/>
              <a:gd name="T29" fmla="*/ 3772 h 3857"/>
              <a:gd name="T30" fmla="*/ 3589 w 6861"/>
              <a:gd name="T31" fmla="*/ 3732 h 3857"/>
              <a:gd name="T32" fmla="*/ 2969 w 6861"/>
              <a:gd name="T33" fmla="*/ 3856 h 3857"/>
              <a:gd name="T34" fmla="*/ 0 w 6861"/>
              <a:gd name="T35" fmla="*/ 0 h 3857"/>
              <a:gd name="T36" fmla="*/ 6861 w 6861"/>
              <a:gd name="T37" fmla="*/ 3857 h 38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T34" t="T35" r="T36" b="T37"/>
            <a:pathLst>
              <a:path w="6861" h="3857">
                <a:moveTo>
                  <a:pt x="3341" y="3167"/>
                </a:moveTo>
                <a:cubicBezTo>
                  <a:pt x="3062" y="2525"/>
                  <a:pt x="3071" y="2532"/>
                  <a:pt x="3017" y="2206"/>
                </a:cubicBezTo>
                <a:cubicBezTo>
                  <a:pt x="2963" y="1880"/>
                  <a:pt x="2606" y="1939"/>
                  <a:pt x="2917" y="1622"/>
                </a:cubicBezTo>
                <a:cubicBezTo>
                  <a:pt x="3228" y="1305"/>
                  <a:pt x="3282" y="1255"/>
                  <a:pt x="4008" y="1452"/>
                </a:cubicBezTo>
                <a:cubicBezTo>
                  <a:pt x="4734" y="1649"/>
                  <a:pt x="4439" y="2457"/>
                  <a:pt x="3734" y="2550"/>
                </a:cubicBezTo>
                <a:cubicBezTo>
                  <a:pt x="3029" y="2643"/>
                  <a:pt x="1521" y="2695"/>
                  <a:pt x="1356" y="2557"/>
                </a:cubicBezTo>
                <a:cubicBezTo>
                  <a:pt x="1191" y="2419"/>
                  <a:pt x="1003" y="2022"/>
                  <a:pt x="825" y="1836"/>
                </a:cubicBezTo>
                <a:cubicBezTo>
                  <a:pt x="561" y="1550"/>
                  <a:pt x="0" y="1089"/>
                  <a:pt x="290" y="736"/>
                </a:cubicBezTo>
                <a:cubicBezTo>
                  <a:pt x="463" y="524"/>
                  <a:pt x="1652" y="363"/>
                  <a:pt x="1908" y="271"/>
                </a:cubicBezTo>
                <a:cubicBezTo>
                  <a:pt x="2164" y="179"/>
                  <a:pt x="2442" y="187"/>
                  <a:pt x="2568" y="133"/>
                </a:cubicBezTo>
                <a:cubicBezTo>
                  <a:pt x="2980" y="0"/>
                  <a:pt x="3434" y="133"/>
                  <a:pt x="3969" y="219"/>
                </a:cubicBezTo>
                <a:cubicBezTo>
                  <a:pt x="4504" y="305"/>
                  <a:pt x="5939" y="738"/>
                  <a:pt x="6202" y="957"/>
                </a:cubicBezTo>
                <a:cubicBezTo>
                  <a:pt x="6465" y="1176"/>
                  <a:pt x="6726" y="1778"/>
                  <a:pt x="6793" y="2116"/>
                </a:cubicBezTo>
                <a:cubicBezTo>
                  <a:pt x="6860" y="2454"/>
                  <a:pt x="6793" y="3037"/>
                  <a:pt x="6531" y="3281"/>
                </a:cubicBezTo>
                <a:cubicBezTo>
                  <a:pt x="6269" y="3525"/>
                  <a:pt x="5323" y="3756"/>
                  <a:pt x="4906" y="3772"/>
                </a:cubicBezTo>
                <a:cubicBezTo>
                  <a:pt x="4735" y="3786"/>
                  <a:pt x="3895" y="3737"/>
                  <a:pt x="3589" y="3732"/>
                </a:cubicBezTo>
                <a:cubicBezTo>
                  <a:pt x="3283" y="3727"/>
                  <a:pt x="3511" y="3763"/>
                  <a:pt x="2969" y="3856"/>
                </a:cubicBezTo>
              </a:path>
            </a:pathLst>
          </a:custGeom>
          <a:noFill/>
          <a:ln w="4572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869" name="AutoShape 53"/>
          <p:cNvSpPr>
            <a:spLocks noChangeArrowheads="1"/>
          </p:cNvSpPr>
          <p:nvPr/>
        </p:nvSpPr>
        <p:spPr bwMode="auto">
          <a:xfrm>
            <a:off x="1847850" y="3084513"/>
            <a:ext cx="2003425" cy="2506662"/>
          </a:xfrm>
          <a:custGeom>
            <a:avLst/>
            <a:gdLst>
              <a:gd name="T0" fmla="*/ 345 w 5567"/>
              <a:gd name="T1" fmla="*/ 0 h 6962"/>
              <a:gd name="T2" fmla="*/ 464 w 5567"/>
              <a:gd name="T3" fmla="*/ 861 h 6962"/>
              <a:gd name="T4" fmla="*/ 21 w 5567"/>
              <a:gd name="T5" fmla="*/ 1271 h 6962"/>
              <a:gd name="T6" fmla="*/ 377 w 5567"/>
              <a:gd name="T7" fmla="*/ 1940 h 6962"/>
              <a:gd name="T8" fmla="*/ 733 w 5567"/>
              <a:gd name="T9" fmla="*/ 2720 h 6962"/>
              <a:gd name="T10" fmla="*/ 1217 w 5567"/>
              <a:gd name="T11" fmla="*/ 3778 h 6962"/>
              <a:gd name="T12" fmla="*/ 1596 w 5567"/>
              <a:gd name="T13" fmla="*/ 4483 h 6962"/>
              <a:gd name="T14" fmla="*/ 2546 w 5567"/>
              <a:gd name="T15" fmla="*/ 5533 h 6962"/>
              <a:gd name="T16" fmla="*/ 4351 w 5567"/>
              <a:gd name="T17" fmla="*/ 6058 h 6962"/>
              <a:gd name="T18" fmla="*/ 5566 w 5567"/>
              <a:gd name="T19" fmla="*/ 6961 h 6962"/>
              <a:gd name="T20" fmla="*/ 0 w 5567"/>
              <a:gd name="T21" fmla="*/ 0 h 6962"/>
              <a:gd name="T22" fmla="*/ 5567 w 5567"/>
              <a:gd name="T23" fmla="*/ 6962 h 69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5567" h="6962">
                <a:moveTo>
                  <a:pt x="345" y="0"/>
                </a:moveTo>
                <a:cubicBezTo>
                  <a:pt x="391" y="77"/>
                  <a:pt x="624" y="640"/>
                  <a:pt x="464" y="861"/>
                </a:cubicBezTo>
                <a:cubicBezTo>
                  <a:pt x="259" y="1145"/>
                  <a:pt x="94" y="987"/>
                  <a:pt x="21" y="1271"/>
                </a:cubicBezTo>
                <a:cubicBezTo>
                  <a:pt x="0" y="1596"/>
                  <a:pt x="264" y="1701"/>
                  <a:pt x="377" y="1940"/>
                </a:cubicBezTo>
                <a:cubicBezTo>
                  <a:pt x="490" y="2179"/>
                  <a:pt x="647" y="2455"/>
                  <a:pt x="733" y="2720"/>
                </a:cubicBezTo>
                <a:cubicBezTo>
                  <a:pt x="819" y="2985"/>
                  <a:pt x="1064" y="3441"/>
                  <a:pt x="1217" y="3778"/>
                </a:cubicBezTo>
                <a:cubicBezTo>
                  <a:pt x="1370" y="4115"/>
                  <a:pt x="1382" y="4221"/>
                  <a:pt x="1596" y="4483"/>
                </a:cubicBezTo>
                <a:cubicBezTo>
                  <a:pt x="1810" y="4745"/>
                  <a:pt x="2229" y="5214"/>
                  <a:pt x="2546" y="5533"/>
                </a:cubicBezTo>
                <a:cubicBezTo>
                  <a:pt x="2863" y="5852"/>
                  <a:pt x="3970" y="5789"/>
                  <a:pt x="4351" y="6058"/>
                </a:cubicBezTo>
                <a:cubicBezTo>
                  <a:pt x="4732" y="6327"/>
                  <a:pt x="5566" y="6961"/>
                  <a:pt x="5566" y="6961"/>
                </a:cubicBezTo>
              </a:path>
            </a:pathLst>
          </a:custGeom>
          <a:noFill/>
          <a:ln w="45720">
            <a:solidFill>
              <a:srgbClr val="008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870" name="AutoShape 54"/>
          <p:cNvSpPr>
            <a:spLocks noChangeArrowheads="1"/>
          </p:cNvSpPr>
          <p:nvPr/>
        </p:nvSpPr>
        <p:spPr bwMode="auto">
          <a:xfrm>
            <a:off x="2109788" y="3624263"/>
            <a:ext cx="2506662" cy="895350"/>
          </a:xfrm>
          <a:custGeom>
            <a:avLst/>
            <a:gdLst>
              <a:gd name="T0" fmla="*/ 0 w 6964"/>
              <a:gd name="T1" fmla="*/ 0 h 2488"/>
              <a:gd name="T2" fmla="*/ 984 w 6964"/>
              <a:gd name="T3" fmla="*/ 666 h 2488"/>
              <a:gd name="T4" fmla="*/ 2136 w 6964"/>
              <a:gd name="T5" fmla="*/ 698 h 2488"/>
              <a:gd name="T6" fmla="*/ 3462 w 6964"/>
              <a:gd name="T7" fmla="*/ 442 h 2488"/>
              <a:gd name="T8" fmla="*/ 4321 w 6964"/>
              <a:gd name="T9" fmla="*/ 458 h 2488"/>
              <a:gd name="T10" fmla="*/ 5437 w 6964"/>
              <a:gd name="T11" fmla="*/ 566 h 2488"/>
              <a:gd name="T12" fmla="*/ 5986 w 6964"/>
              <a:gd name="T13" fmla="*/ 1101 h 2488"/>
              <a:gd name="T14" fmla="*/ 6552 w 6964"/>
              <a:gd name="T15" fmla="*/ 1843 h 2488"/>
              <a:gd name="T16" fmla="*/ 6963 w 6964"/>
              <a:gd name="T17" fmla="*/ 2487 h 2488"/>
              <a:gd name="T18" fmla="*/ 0 w 6964"/>
              <a:gd name="T19" fmla="*/ 0 h 2488"/>
              <a:gd name="T20" fmla="*/ 6964 w 6964"/>
              <a:gd name="T21" fmla="*/ 2488 h 24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T18" t="T19" r="T20" b="T21"/>
            <a:pathLst>
              <a:path w="6964" h="2488">
                <a:moveTo>
                  <a:pt x="0" y="0"/>
                </a:moveTo>
                <a:cubicBezTo>
                  <a:pt x="253" y="228"/>
                  <a:pt x="637" y="589"/>
                  <a:pt x="984" y="666"/>
                </a:cubicBezTo>
                <a:cubicBezTo>
                  <a:pt x="1331" y="743"/>
                  <a:pt x="1633" y="644"/>
                  <a:pt x="2136" y="698"/>
                </a:cubicBezTo>
                <a:cubicBezTo>
                  <a:pt x="2622" y="751"/>
                  <a:pt x="3123" y="474"/>
                  <a:pt x="3462" y="442"/>
                </a:cubicBezTo>
                <a:cubicBezTo>
                  <a:pt x="3723" y="454"/>
                  <a:pt x="4013" y="428"/>
                  <a:pt x="4321" y="458"/>
                </a:cubicBezTo>
                <a:cubicBezTo>
                  <a:pt x="4562" y="481"/>
                  <a:pt x="5086" y="400"/>
                  <a:pt x="5437" y="566"/>
                </a:cubicBezTo>
                <a:cubicBezTo>
                  <a:pt x="5645" y="684"/>
                  <a:pt x="5856" y="935"/>
                  <a:pt x="5986" y="1101"/>
                </a:cubicBezTo>
                <a:cubicBezTo>
                  <a:pt x="6116" y="1267"/>
                  <a:pt x="6552" y="1843"/>
                  <a:pt x="6552" y="1843"/>
                </a:cubicBezTo>
                <a:lnTo>
                  <a:pt x="6963" y="2487"/>
                </a:lnTo>
              </a:path>
            </a:pathLst>
          </a:custGeom>
          <a:noFill/>
          <a:ln w="45720">
            <a:solidFill>
              <a:srgbClr val="0000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871" name="Text Box 55"/>
          <p:cNvSpPr txBox="1">
            <a:spLocks noChangeArrowheads="1"/>
          </p:cNvSpPr>
          <p:nvPr/>
        </p:nvSpPr>
        <p:spPr bwMode="auto">
          <a:xfrm>
            <a:off x="4895850" y="6338888"/>
            <a:ext cx="4508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 i="1"/>
              <a:t>x</a:t>
            </a:r>
          </a:p>
        </p:txBody>
      </p:sp>
      <p:sp>
        <p:nvSpPr>
          <p:cNvPr id="34872" name="Text Box 56"/>
          <p:cNvSpPr txBox="1">
            <a:spLocks noChangeArrowheads="1"/>
          </p:cNvSpPr>
          <p:nvPr/>
        </p:nvSpPr>
        <p:spPr bwMode="auto">
          <a:xfrm>
            <a:off x="712788" y="2925763"/>
            <a:ext cx="4508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 i="1"/>
              <a:t>y</a:t>
            </a:r>
          </a:p>
        </p:txBody>
      </p:sp>
      <p:sp>
        <p:nvSpPr>
          <p:cNvPr id="34873" name="Oval 57"/>
          <p:cNvSpPr>
            <a:spLocks noChangeArrowheads="1"/>
          </p:cNvSpPr>
          <p:nvPr/>
        </p:nvSpPr>
        <p:spPr bwMode="auto">
          <a:xfrm>
            <a:off x="2522538" y="4443413"/>
            <a:ext cx="65087" cy="65087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874" name="Oval 58"/>
          <p:cNvSpPr>
            <a:spLocks noChangeArrowheads="1"/>
          </p:cNvSpPr>
          <p:nvPr/>
        </p:nvSpPr>
        <p:spPr bwMode="auto">
          <a:xfrm>
            <a:off x="2654300" y="4418013"/>
            <a:ext cx="65088" cy="63500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875" name="Line 59"/>
          <p:cNvSpPr>
            <a:spLocks noChangeShapeType="1"/>
          </p:cNvSpPr>
          <p:nvPr/>
        </p:nvSpPr>
        <p:spPr bwMode="auto">
          <a:xfrm flipV="1">
            <a:off x="1557338" y="4148138"/>
            <a:ext cx="427037" cy="180975"/>
          </a:xfrm>
          <a:prstGeom prst="line">
            <a:avLst/>
          </a:prstGeom>
          <a:noFill/>
          <a:ln w="183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4876" name="Oval 60"/>
          <p:cNvSpPr>
            <a:spLocks noChangeArrowheads="1"/>
          </p:cNvSpPr>
          <p:nvPr/>
        </p:nvSpPr>
        <p:spPr bwMode="auto">
          <a:xfrm>
            <a:off x="3251200" y="4408488"/>
            <a:ext cx="63500" cy="63500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877" name="Oval 61"/>
          <p:cNvSpPr>
            <a:spLocks noChangeArrowheads="1"/>
          </p:cNvSpPr>
          <p:nvPr/>
        </p:nvSpPr>
        <p:spPr bwMode="auto">
          <a:xfrm>
            <a:off x="3606800" y="4340225"/>
            <a:ext cx="65088" cy="63500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878" name="Oval 62"/>
          <p:cNvSpPr>
            <a:spLocks noChangeArrowheads="1"/>
          </p:cNvSpPr>
          <p:nvPr/>
        </p:nvSpPr>
        <p:spPr bwMode="auto">
          <a:xfrm>
            <a:off x="3838575" y="4211638"/>
            <a:ext cx="65088" cy="63500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879" name="Oval 63"/>
          <p:cNvSpPr>
            <a:spLocks noChangeArrowheads="1"/>
          </p:cNvSpPr>
          <p:nvPr/>
        </p:nvSpPr>
        <p:spPr bwMode="auto">
          <a:xfrm>
            <a:off x="3919538" y="3894138"/>
            <a:ext cx="65087" cy="65087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880" name="Oval 64"/>
          <p:cNvSpPr>
            <a:spLocks noChangeArrowheads="1"/>
          </p:cNvSpPr>
          <p:nvPr/>
        </p:nvSpPr>
        <p:spPr bwMode="auto">
          <a:xfrm>
            <a:off x="3838575" y="3603625"/>
            <a:ext cx="65088" cy="65088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881" name="Oval 65"/>
          <p:cNvSpPr>
            <a:spLocks noChangeArrowheads="1"/>
          </p:cNvSpPr>
          <p:nvPr/>
        </p:nvSpPr>
        <p:spPr bwMode="auto">
          <a:xfrm>
            <a:off x="3629025" y="3354388"/>
            <a:ext cx="65088" cy="63500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882" name="Oval 66"/>
          <p:cNvSpPr>
            <a:spLocks noChangeArrowheads="1"/>
          </p:cNvSpPr>
          <p:nvPr/>
        </p:nvSpPr>
        <p:spPr bwMode="auto">
          <a:xfrm>
            <a:off x="3340100" y="3244850"/>
            <a:ext cx="65088" cy="65088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883" name="Oval 67"/>
          <p:cNvSpPr>
            <a:spLocks noChangeArrowheads="1"/>
          </p:cNvSpPr>
          <p:nvPr/>
        </p:nvSpPr>
        <p:spPr bwMode="auto">
          <a:xfrm>
            <a:off x="3033713" y="3171825"/>
            <a:ext cx="65087" cy="65088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884" name="Oval 68"/>
          <p:cNvSpPr>
            <a:spLocks noChangeArrowheads="1"/>
          </p:cNvSpPr>
          <p:nvPr/>
        </p:nvSpPr>
        <p:spPr bwMode="auto">
          <a:xfrm>
            <a:off x="2717800" y="3100388"/>
            <a:ext cx="65088" cy="65087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885" name="Oval 69"/>
          <p:cNvSpPr>
            <a:spLocks noChangeArrowheads="1"/>
          </p:cNvSpPr>
          <p:nvPr/>
        </p:nvSpPr>
        <p:spPr bwMode="auto">
          <a:xfrm>
            <a:off x="2387600" y="3105150"/>
            <a:ext cx="65088" cy="63500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886" name="Oval 70"/>
          <p:cNvSpPr>
            <a:spLocks noChangeArrowheads="1"/>
          </p:cNvSpPr>
          <p:nvPr/>
        </p:nvSpPr>
        <p:spPr bwMode="auto">
          <a:xfrm>
            <a:off x="2081213" y="3175000"/>
            <a:ext cx="65087" cy="65088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887" name="Oval 71"/>
          <p:cNvSpPr>
            <a:spLocks noChangeArrowheads="1"/>
          </p:cNvSpPr>
          <p:nvPr/>
        </p:nvSpPr>
        <p:spPr bwMode="auto">
          <a:xfrm>
            <a:off x="1771650" y="3236913"/>
            <a:ext cx="63500" cy="65087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888" name="Oval 72"/>
          <p:cNvSpPr>
            <a:spLocks noChangeArrowheads="1"/>
          </p:cNvSpPr>
          <p:nvPr/>
        </p:nvSpPr>
        <p:spPr bwMode="auto">
          <a:xfrm>
            <a:off x="1547813" y="3421063"/>
            <a:ext cx="63500" cy="63500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889" name="Oval 73"/>
          <p:cNvSpPr>
            <a:spLocks noChangeArrowheads="1"/>
          </p:cNvSpPr>
          <p:nvPr/>
        </p:nvSpPr>
        <p:spPr bwMode="auto">
          <a:xfrm>
            <a:off x="1743075" y="3687763"/>
            <a:ext cx="63500" cy="63500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890" name="Oval 74"/>
          <p:cNvSpPr>
            <a:spLocks noChangeArrowheads="1"/>
          </p:cNvSpPr>
          <p:nvPr/>
        </p:nvSpPr>
        <p:spPr bwMode="auto">
          <a:xfrm>
            <a:off x="1931988" y="3941763"/>
            <a:ext cx="65087" cy="65087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891" name="Oval 75"/>
          <p:cNvSpPr>
            <a:spLocks noChangeArrowheads="1"/>
          </p:cNvSpPr>
          <p:nvPr/>
        </p:nvSpPr>
        <p:spPr bwMode="auto">
          <a:xfrm>
            <a:off x="2867025" y="3960813"/>
            <a:ext cx="65088" cy="65087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892" name="Oval 76"/>
          <p:cNvSpPr>
            <a:spLocks noChangeArrowheads="1"/>
          </p:cNvSpPr>
          <p:nvPr/>
        </p:nvSpPr>
        <p:spPr bwMode="auto">
          <a:xfrm>
            <a:off x="2246313" y="4002088"/>
            <a:ext cx="65087" cy="65087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893" name="Oval 77"/>
          <p:cNvSpPr>
            <a:spLocks noChangeArrowheads="1"/>
          </p:cNvSpPr>
          <p:nvPr/>
        </p:nvSpPr>
        <p:spPr bwMode="auto">
          <a:xfrm>
            <a:off x="2520950" y="3997325"/>
            <a:ext cx="65088" cy="65088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894" name="Oval 78"/>
          <p:cNvSpPr>
            <a:spLocks noChangeArrowheads="1"/>
          </p:cNvSpPr>
          <p:nvPr/>
        </p:nvSpPr>
        <p:spPr bwMode="auto">
          <a:xfrm>
            <a:off x="3070225" y="3717925"/>
            <a:ext cx="65088" cy="65088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895" name="Oval 79"/>
          <p:cNvSpPr>
            <a:spLocks noChangeArrowheads="1"/>
          </p:cNvSpPr>
          <p:nvPr/>
        </p:nvSpPr>
        <p:spPr bwMode="auto">
          <a:xfrm>
            <a:off x="2840038" y="3562350"/>
            <a:ext cx="63500" cy="63500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896" name="Oval 80"/>
          <p:cNvSpPr>
            <a:spLocks noChangeArrowheads="1"/>
          </p:cNvSpPr>
          <p:nvPr/>
        </p:nvSpPr>
        <p:spPr bwMode="auto">
          <a:xfrm>
            <a:off x="2543175" y="3624263"/>
            <a:ext cx="65088" cy="65087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897" name="Oval 81"/>
          <p:cNvSpPr>
            <a:spLocks noChangeArrowheads="1"/>
          </p:cNvSpPr>
          <p:nvPr/>
        </p:nvSpPr>
        <p:spPr bwMode="auto">
          <a:xfrm>
            <a:off x="2571750" y="3879850"/>
            <a:ext cx="63500" cy="65088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898" name="Oval 82"/>
          <p:cNvSpPr>
            <a:spLocks noChangeArrowheads="1"/>
          </p:cNvSpPr>
          <p:nvPr/>
        </p:nvSpPr>
        <p:spPr bwMode="auto">
          <a:xfrm>
            <a:off x="2674938" y="4189413"/>
            <a:ext cx="63500" cy="63500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899" name="Oval 83"/>
          <p:cNvSpPr>
            <a:spLocks noChangeArrowheads="1"/>
          </p:cNvSpPr>
          <p:nvPr/>
        </p:nvSpPr>
        <p:spPr bwMode="auto">
          <a:xfrm>
            <a:off x="2930525" y="4405313"/>
            <a:ext cx="65088" cy="65087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900" name="Rectangle 84"/>
          <p:cNvSpPr>
            <a:spLocks noChangeArrowheads="1"/>
          </p:cNvSpPr>
          <p:nvPr/>
        </p:nvSpPr>
        <p:spPr bwMode="auto">
          <a:xfrm>
            <a:off x="4589463" y="4495800"/>
            <a:ext cx="74612" cy="69850"/>
          </a:xfrm>
          <a:prstGeom prst="rect">
            <a:avLst/>
          </a:prstGeom>
          <a:solidFill>
            <a:srgbClr val="0000FF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901" name="Rectangle 85"/>
          <p:cNvSpPr>
            <a:spLocks noChangeArrowheads="1"/>
          </p:cNvSpPr>
          <p:nvPr/>
        </p:nvSpPr>
        <p:spPr bwMode="auto">
          <a:xfrm>
            <a:off x="4462463" y="4310063"/>
            <a:ext cx="73025" cy="69850"/>
          </a:xfrm>
          <a:prstGeom prst="rect">
            <a:avLst/>
          </a:prstGeom>
          <a:solidFill>
            <a:srgbClr val="0000FF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902" name="Rectangle 86"/>
          <p:cNvSpPr>
            <a:spLocks noChangeArrowheads="1"/>
          </p:cNvSpPr>
          <p:nvPr/>
        </p:nvSpPr>
        <p:spPr bwMode="auto">
          <a:xfrm>
            <a:off x="4329113" y="4125913"/>
            <a:ext cx="74612" cy="69850"/>
          </a:xfrm>
          <a:prstGeom prst="rect">
            <a:avLst/>
          </a:prstGeom>
          <a:solidFill>
            <a:srgbClr val="0000FF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903" name="Rectangle 87"/>
          <p:cNvSpPr>
            <a:spLocks noChangeArrowheads="1"/>
          </p:cNvSpPr>
          <p:nvPr/>
        </p:nvSpPr>
        <p:spPr bwMode="auto">
          <a:xfrm>
            <a:off x="4173538" y="3937000"/>
            <a:ext cx="73025" cy="69850"/>
          </a:xfrm>
          <a:prstGeom prst="rect">
            <a:avLst/>
          </a:prstGeom>
          <a:solidFill>
            <a:srgbClr val="0000FF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904" name="Rectangle 88"/>
          <p:cNvSpPr>
            <a:spLocks noChangeArrowheads="1"/>
          </p:cNvSpPr>
          <p:nvPr/>
        </p:nvSpPr>
        <p:spPr bwMode="auto">
          <a:xfrm>
            <a:off x="2470150" y="3838575"/>
            <a:ext cx="73025" cy="69850"/>
          </a:xfrm>
          <a:prstGeom prst="rect">
            <a:avLst/>
          </a:prstGeom>
          <a:solidFill>
            <a:srgbClr val="0000FF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905" name="Rectangle 89"/>
          <p:cNvSpPr>
            <a:spLocks noChangeArrowheads="1"/>
          </p:cNvSpPr>
          <p:nvPr/>
        </p:nvSpPr>
        <p:spPr bwMode="auto">
          <a:xfrm>
            <a:off x="3279775" y="3765550"/>
            <a:ext cx="73025" cy="69850"/>
          </a:xfrm>
          <a:prstGeom prst="rect">
            <a:avLst/>
          </a:prstGeom>
          <a:solidFill>
            <a:srgbClr val="0000FF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906" name="Rectangle 90"/>
          <p:cNvSpPr>
            <a:spLocks noChangeArrowheads="1"/>
          </p:cNvSpPr>
          <p:nvPr/>
        </p:nvSpPr>
        <p:spPr bwMode="auto">
          <a:xfrm>
            <a:off x="3509963" y="3756025"/>
            <a:ext cx="73025" cy="69850"/>
          </a:xfrm>
          <a:prstGeom prst="rect">
            <a:avLst/>
          </a:prstGeom>
          <a:solidFill>
            <a:srgbClr val="0000FF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907" name="Rectangle 91"/>
          <p:cNvSpPr>
            <a:spLocks noChangeArrowheads="1"/>
          </p:cNvSpPr>
          <p:nvPr/>
        </p:nvSpPr>
        <p:spPr bwMode="auto">
          <a:xfrm>
            <a:off x="2844800" y="3835400"/>
            <a:ext cx="73025" cy="69850"/>
          </a:xfrm>
          <a:prstGeom prst="rect">
            <a:avLst/>
          </a:prstGeom>
          <a:solidFill>
            <a:srgbClr val="0000FF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908" name="Rectangle 92"/>
          <p:cNvSpPr>
            <a:spLocks noChangeArrowheads="1"/>
          </p:cNvSpPr>
          <p:nvPr/>
        </p:nvSpPr>
        <p:spPr bwMode="auto">
          <a:xfrm>
            <a:off x="3757613" y="3756025"/>
            <a:ext cx="73025" cy="69850"/>
          </a:xfrm>
          <a:prstGeom prst="rect">
            <a:avLst/>
          </a:prstGeom>
          <a:solidFill>
            <a:srgbClr val="0000FF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909" name="Rectangle 93"/>
          <p:cNvSpPr>
            <a:spLocks noChangeArrowheads="1"/>
          </p:cNvSpPr>
          <p:nvPr/>
        </p:nvSpPr>
        <p:spPr bwMode="auto">
          <a:xfrm>
            <a:off x="4003675" y="3792538"/>
            <a:ext cx="74613" cy="69850"/>
          </a:xfrm>
          <a:prstGeom prst="rect">
            <a:avLst/>
          </a:prstGeom>
          <a:solidFill>
            <a:srgbClr val="0000FF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910" name="Rectangle 94"/>
          <p:cNvSpPr>
            <a:spLocks noChangeArrowheads="1"/>
          </p:cNvSpPr>
          <p:nvPr/>
        </p:nvSpPr>
        <p:spPr bwMode="auto">
          <a:xfrm>
            <a:off x="2282825" y="3768725"/>
            <a:ext cx="74613" cy="69850"/>
          </a:xfrm>
          <a:prstGeom prst="rect">
            <a:avLst/>
          </a:prstGeom>
          <a:solidFill>
            <a:srgbClr val="0000FF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911" name="Rectangle 95"/>
          <p:cNvSpPr>
            <a:spLocks noChangeArrowheads="1"/>
          </p:cNvSpPr>
          <p:nvPr/>
        </p:nvSpPr>
        <p:spPr bwMode="auto">
          <a:xfrm>
            <a:off x="2079625" y="3589338"/>
            <a:ext cx="74613" cy="69850"/>
          </a:xfrm>
          <a:prstGeom prst="rect">
            <a:avLst/>
          </a:prstGeom>
          <a:solidFill>
            <a:srgbClr val="0000FF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912" name="AutoShape 96"/>
          <p:cNvSpPr>
            <a:spLocks noChangeArrowheads="1"/>
          </p:cNvSpPr>
          <p:nvPr/>
        </p:nvSpPr>
        <p:spPr bwMode="auto">
          <a:xfrm>
            <a:off x="3848100" y="5589588"/>
            <a:ext cx="85725" cy="76200"/>
          </a:xfrm>
          <a:custGeom>
            <a:avLst/>
            <a:gdLst>
              <a:gd name="T0" fmla="*/ 0 w 238"/>
              <a:gd name="T1" fmla="*/ 103 h 211"/>
              <a:gd name="T2" fmla="*/ 114 w 238"/>
              <a:gd name="T3" fmla="*/ 0 h 211"/>
              <a:gd name="T4" fmla="*/ 237 w 238"/>
              <a:gd name="T5" fmla="*/ 103 h 211"/>
              <a:gd name="T6" fmla="*/ 119 w 238"/>
              <a:gd name="T7" fmla="*/ 210 h 211"/>
              <a:gd name="T8" fmla="*/ 0 w 238"/>
              <a:gd name="T9" fmla="*/ 103 h 211"/>
              <a:gd name="T10" fmla="*/ 0 w 238"/>
              <a:gd name="T11" fmla="*/ 0 h 211"/>
              <a:gd name="T12" fmla="*/ 238 w 238"/>
              <a:gd name="T13" fmla="*/ 211 h 2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38" h="211">
                <a:moveTo>
                  <a:pt x="0" y="103"/>
                </a:moveTo>
                <a:cubicBezTo>
                  <a:pt x="60" y="47"/>
                  <a:pt x="61" y="46"/>
                  <a:pt x="114" y="0"/>
                </a:cubicBezTo>
                <a:cubicBezTo>
                  <a:pt x="184" y="56"/>
                  <a:pt x="179" y="60"/>
                  <a:pt x="237" y="103"/>
                </a:cubicBezTo>
                <a:cubicBezTo>
                  <a:pt x="177" y="160"/>
                  <a:pt x="181" y="165"/>
                  <a:pt x="119" y="210"/>
                </a:cubicBezTo>
                <a:cubicBezTo>
                  <a:pt x="54" y="153"/>
                  <a:pt x="56" y="161"/>
                  <a:pt x="0" y="103"/>
                </a:cubicBezTo>
              </a:path>
            </a:pathLst>
          </a:custGeom>
          <a:solidFill>
            <a:srgbClr val="008000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913" name="AutoShape 97"/>
          <p:cNvSpPr>
            <a:spLocks noChangeArrowheads="1"/>
          </p:cNvSpPr>
          <p:nvPr/>
        </p:nvSpPr>
        <p:spPr bwMode="auto">
          <a:xfrm>
            <a:off x="3657600" y="5440363"/>
            <a:ext cx="85725" cy="76200"/>
          </a:xfrm>
          <a:custGeom>
            <a:avLst/>
            <a:gdLst>
              <a:gd name="T0" fmla="*/ 0 w 238"/>
              <a:gd name="T1" fmla="*/ 103 h 211"/>
              <a:gd name="T2" fmla="*/ 114 w 238"/>
              <a:gd name="T3" fmla="*/ 0 h 211"/>
              <a:gd name="T4" fmla="*/ 237 w 238"/>
              <a:gd name="T5" fmla="*/ 103 h 211"/>
              <a:gd name="T6" fmla="*/ 119 w 238"/>
              <a:gd name="T7" fmla="*/ 210 h 211"/>
              <a:gd name="T8" fmla="*/ 0 w 238"/>
              <a:gd name="T9" fmla="*/ 103 h 211"/>
              <a:gd name="T10" fmla="*/ 0 w 238"/>
              <a:gd name="T11" fmla="*/ 0 h 211"/>
              <a:gd name="T12" fmla="*/ 238 w 238"/>
              <a:gd name="T13" fmla="*/ 211 h 2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38" h="211">
                <a:moveTo>
                  <a:pt x="0" y="103"/>
                </a:moveTo>
                <a:cubicBezTo>
                  <a:pt x="60" y="47"/>
                  <a:pt x="61" y="46"/>
                  <a:pt x="114" y="0"/>
                </a:cubicBezTo>
                <a:cubicBezTo>
                  <a:pt x="184" y="56"/>
                  <a:pt x="179" y="60"/>
                  <a:pt x="237" y="103"/>
                </a:cubicBezTo>
                <a:cubicBezTo>
                  <a:pt x="177" y="160"/>
                  <a:pt x="181" y="165"/>
                  <a:pt x="119" y="210"/>
                </a:cubicBezTo>
                <a:cubicBezTo>
                  <a:pt x="54" y="153"/>
                  <a:pt x="56" y="161"/>
                  <a:pt x="0" y="103"/>
                </a:cubicBezTo>
              </a:path>
            </a:pathLst>
          </a:custGeom>
          <a:solidFill>
            <a:srgbClr val="008000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914" name="AutoShape 98"/>
          <p:cNvSpPr>
            <a:spLocks noChangeArrowheads="1"/>
          </p:cNvSpPr>
          <p:nvPr/>
        </p:nvSpPr>
        <p:spPr bwMode="auto">
          <a:xfrm>
            <a:off x="3505200" y="5322888"/>
            <a:ext cx="85725" cy="76200"/>
          </a:xfrm>
          <a:custGeom>
            <a:avLst/>
            <a:gdLst>
              <a:gd name="T0" fmla="*/ 0 w 238"/>
              <a:gd name="T1" fmla="*/ 103 h 211"/>
              <a:gd name="T2" fmla="*/ 114 w 238"/>
              <a:gd name="T3" fmla="*/ 0 h 211"/>
              <a:gd name="T4" fmla="*/ 237 w 238"/>
              <a:gd name="T5" fmla="*/ 103 h 211"/>
              <a:gd name="T6" fmla="*/ 119 w 238"/>
              <a:gd name="T7" fmla="*/ 210 h 211"/>
              <a:gd name="T8" fmla="*/ 0 w 238"/>
              <a:gd name="T9" fmla="*/ 103 h 211"/>
              <a:gd name="T10" fmla="*/ 0 w 238"/>
              <a:gd name="T11" fmla="*/ 0 h 211"/>
              <a:gd name="T12" fmla="*/ 238 w 238"/>
              <a:gd name="T13" fmla="*/ 211 h 2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38" h="211">
                <a:moveTo>
                  <a:pt x="0" y="103"/>
                </a:moveTo>
                <a:cubicBezTo>
                  <a:pt x="60" y="47"/>
                  <a:pt x="61" y="46"/>
                  <a:pt x="114" y="0"/>
                </a:cubicBezTo>
                <a:cubicBezTo>
                  <a:pt x="184" y="56"/>
                  <a:pt x="179" y="60"/>
                  <a:pt x="237" y="103"/>
                </a:cubicBezTo>
                <a:cubicBezTo>
                  <a:pt x="177" y="160"/>
                  <a:pt x="181" y="165"/>
                  <a:pt x="119" y="210"/>
                </a:cubicBezTo>
                <a:cubicBezTo>
                  <a:pt x="54" y="153"/>
                  <a:pt x="56" y="161"/>
                  <a:pt x="0" y="103"/>
                </a:cubicBezTo>
              </a:path>
            </a:pathLst>
          </a:custGeom>
          <a:solidFill>
            <a:srgbClr val="008000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915" name="AutoShape 99"/>
          <p:cNvSpPr>
            <a:spLocks noChangeArrowheads="1"/>
          </p:cNvSpPr>
          <p:nvPr/>
        </p:nvSpPr>
        <p:spPr bwMode="auto">
          <a:xfrm>
            <a:off x="3335338" y="5214938"/>
            <a:ext cx="85725" cy="76200"/>
          </a:xfrm>
          <a:custGeom>
            <a:avLst/>
            <a:gdLst>
              <a:gd name="T0" fmla="*/ 0 w 238"/>
              <a:gd name="T1" fmla="*/ 103 h 211"/>
              <a:gd name="T2" fmla="*/ 114 w 238"/>
              <a:gd name="T3" fmla="*/ 0 h 211"/>
              <a:gd name="T4" fmla="*/ 237 w 238"/>
              <a:gd name="T5" fmla="*/ 103 h 211"/>
              <a:gd name="T6" fmla="*/ 119 w 238"/>
              <a:gd name="T7" fmla="*/ 210 h 211"/>
              <a:gd name="T8" fmla="*/ 0 w 238"/>
              <a:gd name="T9" fmla="*/ 103 h 211"/>
              <a:gd name="T10" fmla="*/ 0 w 238"/>
              <a:gd name="T11" fmla="*/ 0 h 211"/>
              <a:gd name="T12" fmla="*/ 238 w 238"/>
              <a:gd name="T13" fmla="*/ 211 h 2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38" h="211">
                <a:moveTo>
                  <a:pt x="0" y="103"/>
                </a:moveTo>
                <a:cubicBezTo>
                  <a:pt x="60" y="47"/>
                  <a:pt x="61" y="46"/>
                  <a:pt x="114" y="0"/>
                </a:cubicBezTo>
                <a:cubicBezTo>
                  <a:pt x="184" y="56"/>
                  <a:pt x="179" y="60"/>
                  <a:pt x="237" y="103"/>
                </a:cubicBezTo>
                <a:cubicBezTo>
                  <a:pt x="177" y="160"/>
                  <a:pt x="181" y="165"/>
                  <a:pt x="119" y="210"/>
                </a:cubicBezTo>
                <a:cubicBezTo>
                  <a:pt x="54" y="153"/>
                  <a:pt x="56" y="161"/>
                  <a:pt x="0" y="103"/>
                </a:cubicBezTo>
              </a:path>
            </a:pathLst>
          </a:custGeom>
          <a:solidFill>
            <a:srgbClr val="008000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916" name="AutoShape 100"/>
          <p:cNvSpPr>
            <a:spLocks noChangeArrowheads="1"/>
          </p:cNvSpPr>
          <p:nvPr/>
        </p:nvSpPr>
        <p:spPr bwMode="auto">
          <a:xfrm>
            <a:off x="3095625" y="5157788"/>
            <a:ext cx="85725" cy="76200"/>
          </a:xfrm>
          <a:custGeom>
            <a:avLst/>
            <a:gdLst>
              <a:gd name="T0" fmla="*/ 0 w 238"/>
              <a:gd name="T1" fmla="*/ 103 h 211"/>
              <a:gd name="T2" fmla="*/ 114 w 238"/>
              <a:gd name="T3" fmla="*/ 0 h 211"/>
              <a:gd name="T4" fmla="*/ 237 w 238"/>
              <a:gd name="T5" fmla="*/ 103 h 211"/>
              <a:gd name="T6" fmla="*/ 119 w 238"/>
              <a:gd name="T7" fmla="*/ 210 h 211"/>
              <a:gd name="T8" fmla="*/ 0 w 238"/>
              <a:gd name="T9" fmla="*/ 103 h 211"/>
              <a:gd name="T10" fmla="*/ 0 w 238"/>
              <a:gd name="T11" fmla="*/ 0 h 211"/>
              <a:gd name="T12" fmla="*/ 238 w 238"/>
              <a:gd name="T13" fmla="*/ 211 h 2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38" h="211">
                <a:moveTo>
                  <a:pt x="0" y="103"/>
                </a:moveTo>
                <a:cubicBezTo>
                  <a:pt x="60" y="47"/>
                  <a:pt x="61" y="46"/>
                  <a:pt x="114" y="0"/>
                </a:cubicBezTo>
                <a:cubicBezTo>
                  <a:pt x="184" y="56"/>
                  <a:pt x="179" y="60"/>
                  <a:pt x="237" y="103"/>
                </a:cubicBezTo>
                <a:cubicBezTo>
                  <a:pt x="177" y="160"/>
                  <a:pt x="181" y="165"/>
                  <a:pt x="119" y="210"/>
                </a:cubicBezTo>
                <a:cubicBezTo>
                  <a:pt x="54" y="153"/>
                  <a:pt x="56" y="161"/>
                  <a:pt x="0" y="103"/>
                </a:cubicBezTo>
              </a:path>
            </a:pathLst>
          </a:custGeom>
          <a:solidFill>
            <a:srgbClr val="008000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917" name="AutoShape 101"/>
          <p:cNvSpPr>
            <a:spLocks noChangeArrowheads="1"/>
          </p:cNvSpPr>
          <p:nvPr/>
        </p:nvSpPr>
        <p:spPr bwMode="auto">
          <a:xfrm>
            <a:off x="2838450" y="5102225"/>
            <a:ext cx="85725" cy="76200"/>
          </a:xfrm>
          <a:custGeom>
            <a:avLst/>
            <a:gdLst>
              <a:gd name="T0" fmla="*/ 0 w 238"/>
              <a:gd name="T1" fmla="*/ 103 h 211"/>
              <a:gd name="T2" fmla="*/ 114 w 238"/>
              <a:gd name="T3" fmla="*/ 0 h 211"/>
              <a:gd name="T4" fmla="*/ 237 w 238"/>
              <a:gd name="T5" fmla="*/ 103 h 211"/>
              <a:gd name="T6" fmla="*/ 119 w 238"/>
              <a:gd name="T7" fmla="*/ 210 h 211"/>
              <a:gd name="T8" fmla="*/ 0 w 238"/>
              <a:gd name="T9" fmla="*/ 103 h 211"/>
              <a:gd name="T10" fmla="*/ 0 w 238"/>
              <a:gd name="T11" fmla="*/ 0 h 211"/>
              <a:gd name="T12" fmla="*/ 238 w 238"/>
              <a:gd name="T13" fmla="*/ 211 h 2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38" h="211">
                <a:moveTo>
                  <a:pt x="0" y="103"/>
                </a:moveTo>
                <a:cubicBezTo>
                  <a:pt x="60" y="47"/>
                  <a:pt x="61" y="46"/>
                  <a:pt x="114" y="0"/>
                </a:cubicBezTo>
                <a:cubicBezTo>
                  <a:pt x="184" y="56"/>
                  <a:pt x="179" y="60"/>
                  <a:pt x="237" y="103"/>
                </a:cubicBezTo>
                <a:cubicBezTo>
                  <a:pt x="177" y="160"/>
                  <a:pt x="181" y="165"/>
                  <a:pt x="119" y="210"/>
                </a:cubicBezTo>
                <a:cubicBezTo>
                  <a:pt x="54" y="153"/>
                  <a:pt x="56" y="161"/>
                  <a:pt x="0" y="103"/>
                </a:cubicBezTo>
              </a:path>
            </a:pathLst>
          </a:custGeom>
          <a:solidFill>
            <a:srgbClr val="008000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918" name="AutoShape 102"/>
          <p:cNvSpPr>
            <a:spLocks noChangeArrowheads="1"/>
          </p:cNvSpPr>
          <p:nvPr/>
        </p:nvSpPr>
        <p:spPr bwMode="auto">
          <a:xfrm>
            <a:off x="2595563" y="4897438"/>
            <a:ext cx="85725" cy="76200"/>
          </a:xfrm>
          <a:custGeom>
            <a:avLst/>
            <a:gdLst>
              <a:gd name="T0" fmla="*/ 0 w 238"/>
              <a:gd name="T1" fmla="*/ 103 h 211"/>
              <a:gd name="T2" fmla="*/ 114 w 238"/>
              <a:gd name="T3" fmla="*/ 0 h 211"/>
              <a:gd name="T4" fmla="*/ 237 w 238"/>
              <a:gd name="T5" fmla="*/ 103 h 211"/>
              <a:gd name="T6" fmla="*/ 119 w 238"/>
              <a:gd name="T7" fmla="*/ 210 h 211"/>
              <a:gd name="T8" fmla="*/ 0 w 238"/>
              <a:gd name="T9" fmla="*/ 103 h 211"/>
              <a:gd name="T10" fmla="*/ 0 w 238"/>
              <a:gd name="T11" fmla="*/ 0 h 211"/>
              <a:gd name="T12" fmla="*/ 238 w 238"/>
              <a:gd name="T13" fmla="*/ 211 h 2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38" h="211">
                <a:moveTo>
                  <a:pt x="0" y="103"/>
                </a:moveTo>
                <a:cubicBezTo>
                  <a:pt x="60" y="47"/>
                  <a:pt x="61" y="46"/>
                  <a:pt x="114" y="0"/>
                </a:cubicBezTo>
                <a:cubicBezTo>
                  <a:pt x="184" y="56"/>
                  <a:pt x="179" y="60"/>
                  <a:pt x="237" y="103"/>
                </a:cubicBezTo>
                <a:cubicBezTo>
                  <a:pt x="177" y="160"/>
                  <a:pt x="181" y="165"/>
                  <a:pt x="119" y="210"/>
                </a:cubicBezTo>
                <a:cubicBezTo>
                  <a:pt x="54" y="153"/>
                  <a:pt x="56" y="161"/>
                  <a:pt x="0" y="103"/>
                </a:cubicBezTo>
              </a:path>
            </a:pathLst>
          </a:custGeom>
          <a:solidFill>
            <a:srgbClr val="008000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919" name="AutoShape 103"/>
          <p:cNvSpPr>
            <a:spLocks noChangeArrowheads="1"/>
          </p:cNvSpPr>
          <p:nvPr/>
        </p:nvSpPr>
        <p:spPr bwMode="auto">
          <a:xfrm>
            <a:off x="2386013" y="4668838"/>
            <a:ext cx="85725" cy="76200"/>
          </a:xfrm>
          <a:custGeom>
            <a:avLst/>
            <a:gdLst>
              <a:gd name="T0" fmla="*/ 0 w 238"/>
              <a:gd name="T1" fmla="*/ 103 h 211"/>
              <a:gd name="T2" fmla="*/ 114 w 238"/>
              <a:gd name="T3" fmla="*/ 0 h 211"/>
              <a:gd name="T4" fmla="*/ 237 w 238"/>
              <a:gd name="T5" fmla="*/ 103 h 211"/>
              <a:gd name="T6" fmla="*/ 119 w 238"/>
              <a:gd name="T7" fmla="*/ 210 h 211"/>
              <a:gd name="T8" fmla="*/ 0 w 238"/>
              <a:gd name="T9" fmla="*/ 103 h 211"/>
              <a:gd name="T10" fmla="*/ 0 w 238"/>
              <a:gd name="T11" fmla="*/ 0 h 211"/>
              <a:gd name="T12" fmla="*/ 238 w 238"/>
              <a:gd name="T13" fmla="*/ 211 h 2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38" h="211">
                <a:moveTo>
                  <a:pt x="0" y="103"/>
                </a:moveTo>
                <a:cubicBezTo>
                  <a:pt x="60" y="47"/>
                  <a:pt x="61" y="46"/>
                  <a:pt x="114" y="0"/>
                </a:cubicBezTo>
                <a:cubicBezTo>
                  <a:pt x="184" y="56"/>
                  <a:pt x="179" y="60"/>
                  <a:pt x="237" y="103"/>
                </a:cubicBezTo>
                <a:cubicBezTo>
                  <a:pt x="177" y="160"/>
                  <a:pt x="181" y="165"/>
                  <a:pt x="119" y="210"/>
                </a:cubicBezTo>
                <a:cubicBezTo>
                  <a:pt x="54" y="153"/>
                  <a:pt x="56" y="161"/>
                  <a:pt x="0" y="103"/>
                </a:cubicBezTo>
              </a:path>
            </a:pathLst>
          </a:custGeom>
          <a:solidFill>
            <a:srgbClr val="008000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920" name="AutoShape 104"/>
          <p:cNvSpPr>
            <a:spLocks noChangeArrowheads="1"/>
          </p:cNvSpPr>
          <p:nvPr/>
        </p:nvSpPr>
        <p:spPr bwMode="auto">
          <a:xfrm>
            <a:off x="2262188" y="4446588"/>
            <a:ext cx="85725" cy="76200"/>
          </a:xfrm>
          <a:custGeom>
            <a:avLst/>
            <a:gdLst>
              <a:gd name="T0" fmla="*/ 0 w 238"/>
              <a:gd name="T1" fmla="*/ 103 h 211"/>
              <a:gd name="T2" fmla="*/ 114 w 238"/>
              <a:gd name="T3" fmla="*/ 0 h 211"/>
              <a:gd name="T4" fmla="*/ 237 w 238"/>
              <a:gd name="T5" fmla="*/ 103 h 211"/>
              <a:gd name="T6" fmla="*/ 119 w 238"/>
              <a:gd name="T7" fmla="*/ 210 h 211"/>
              <a:gd name="T8" fmla="*/ 0 w 238"/>
              <a:gd name="T9" fmla="*/ 103 h 211"/>
              <a:gd name="T10" fmla="*/ 0 w 238"/>
              <a:gd name="T11" fmla="*/ 0 h 211"/>
              <a:gd name="T12" fmla="*/ 238 w 238"/>
              <a:gd name="T13" fmla="*/ 211 h 2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38" h="211">
                <a:moveTo>
                  <a:pt x="0" y="103"/>
                </a:moveTo>
                <a:cubicBezTo>
                  <a:pt x="60" y="47"/>
                  <a:pt x="61" y="46"/>
                  <a:pt x="114" y="0"/>
                </a:cubicBezTo>
                <a:cubicBezTo>
                  <a:pt x="184" y="56"/>
                  <a:pt x="179" y="60"/>
                  <a:pt x="237" y="103"/>
                </a:cubicBezTo>
                <a:cubicBezTo>
                  <a:pt x="177" y="160"/>
                  <a:pt x="181" y="165"/>
                  <a:pt x="119" y="210"/>
                </a:cubicBezTo>
                <a:cubicBezTo>
                  <a:pt x="54" y="153"/>
                  <a:pt x="56" y="161"/>
                  <a:pt x="0" y="103"/>
                </a:cubicBezTo>
              </a:path>
            </a:pathLst>
          </a:custGeom>
          <a:solidFill>
            <a:srgbClr val="008000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921" name="AutoShape 105"/>
          <p:cNvSpPr>
            <a:spLocks noChangeArrowheads="1"/>
          </p:cNvSpPr>
          <p:nvPr/>
        </p:nvSpPr>
        <p:spPr bwMode="auto">
          <a:xfrm>
            <a:off x="2171700" y="4265613"/>
            <a:ext cx="85725" cy="76200"/>
          </a:xfrm>
          <a:custGeom>
            <a:avLst/>
            <a:gdLst>
              <a:gd name="T0" fmla="*/ 0 w 238"/>
              <a:gd name="T1" fmla="*/ 103 h 211"/>
              <a:gd name="T2" fmla="*/ 114 w 238"/>
              <a:gd name="T3" fmla="*/ 0 h 211"/>
              <a:gd name="T4" fmla="*/ 237 w 238"/>
              <a:gd name="T5" fmla="*/ 103 h 211"/>
              <a:gd name="T6" fmla="*/ 119 w 238"/>
              <a:gd name="T7" fmla="*/ 210 h 211"/>
              <a:gd name="T8" fmla="*/ 0 w 238"/>
              <a:gd name="T9" fmla="*/ 103 h 211"/>
              <a:gd name="T10" fmla="*/ 0 w 238"/>
              <a:gd name="T11" fmla="*/ 0 h 211"/>
              <a:gd name="T12" fmla="*/ 238 w 238"/>
              <a:gd name="T13" fmla="*/ 211 h 2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38" h="211">
                <a:moveTo>
                  <a:pt x="0" y="103"/>
                </a:moveTo>
                <a:cubicBezTo>
                  <a:pt x="60" y="47"/>
                  <a:pt x="61" y="46"/>
                  <a:pt x="114" y="0"/>
                </a:cubicBezTo>
                <a:cubicBezTo>
                  <a:pt x="184" y="56"/>
                  <a:pt x="179" y="60"/>
                  <a:pt x="237" y="103"/>
                </a:cubicBezTo>
                <a:cubicBezTo>
                  <a:pt x="177" y="160"/>
                  <a:pt x="181" y="165"/>
                  <a:pt x="119" y="210"/>
                </a:cubicBezTo>
                <a:cubicBezTo>
                  <a:pt x="54" y="153"/>
                  <a:pt x="56" y="161"/>
                  <a:pt x="0" y="103"/>
                </a:cubicBezTo>
              </a:path>
            </a:pathLst>
          </a:custGeom>
          <a:solidFill>
            <a:srgbClr val="008000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922" name="AutoShape 106"/>
          <p:cNvSpPr>
            <a:spLocks noChangeArrowheads="1"/>
          </p:cNvSpPr>
          <p:nvPr/>
        </p:nvSpPr>
        <p:spPr bwMode="auto">
          <a:xfrm>
            <a:off x="2098675" y="4086225"/>
            <a:ext cx="85725" cy="76200"/>
          </a:xfrm>
          <a:custGeom>
            <a:avLst/>
            <a:gdLst>
              <a:gd name="T0" fmla="*/ 0 w 238"/>
              <a:gd name="T1" fmla="*/ 103 h 211"/>
              <a:gd name="T2" fmla="*/ 114 w 238"/>
              <a:gd name="T3" fmla="*/ 0 h 211"/>
              <a:gd name="T4" fmla="*/ 237 w 238"/>
              <a:gd name="T5" fmla="*/ 103 h 211"/>
              <a:gd name="T6" fmla="*/ 119 w 238"/>
              <a:gd name="T7" fmla="*/ 210 h 211"/>
              <a:gd name="T8" fmla="*/ 0 w 238"/>
              <a:gd name="T9" fmla="*/ 103 h 211"/>
              <a:gd name="T10" fmla="*/ 0 w 238"/>
              <a:gd name="T11" fmla="*/ 0 h 211"/>
              <a:gd name="T12" fmla="*/ 238 w 238"/>
              <a:gd name="T13" fmla="*/ 211 h 2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38" h="211">
                <a:moveTo>
                  <a:pt x="0" y="103"/>
                </a:moveTo>
                <a:cubicBezTo>
                  <a:pt x="60" y="47"/>
                  <a:pt x="61" y="46"/>
                  <a:pt x="114" y="0"/>
                </a:cubicBezTo>
                <a:cubicBezTo>
                  <a:pt x="184" y="56"/>
                  <a:pt x="179" y="60"/>
                  <a:pt x="237" y="103"/>
                </a:cubicBezTo>
                <a:cubicBezTo>
                  <a:pt x="177" y="160"/>
                  <a:pt x="181" y="165"/>
                  <a:pt x="119" y="210"/>
                </a:cubicBezTo>
                <a:cubicBezTo>
                  <a:pt x="54" y="153"/>
                  <a:pt x="56" y="161"/>
                  <a:pt x="0" y="103"/>
                </a:cubicBezTo>
              </a:path>
            </a:pathLst>
          </a:custGeom>
          <a:solidFill>
            <a:srgbClr val="008000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923" name="AutoShape 107"/>
          <p:cNvSpPr>
            <a:spLocks noChangeArrowheads="1"/>
          </p:cNvSpPr>
          <p:nvPr/>
        </p:nvSpPr>
        <p:spPr bwMode="auto">
          <a:xfrm>
            <a:off x="1960563" y="3800475"/>
            <a:ext cx="85725" cy="76200"/>
          </a:xfrm>
          <a:custGeom>
            <a:avLst/>
            <a:gdLst>
              <a:gd name="T0" fmla="*/ 0 w 238"/>
              <a:gd name="T1" fmla="*/ 103 h 211"/>
              <a:gd name="T2" fmla="*/ 114 w 238"/>
              <a:gd name="T3" fmla="*/ 0 h 211"/>
              <a:gd name="T4" fmla="*/ 237 w 238"/>
              <a:gd name="T5" fmla="*/ 103 h 211"/>
              <a:gd name="T6" fmla="*/ 119 w 238"/>
              <a:gd name="T7" fmla="*/ 210 h 211"/>
              <a:gd name="T8" fmla="*/ 0 w 238"/>
              <a:gd name="T9" fmla="*/ 103 h 211"/>
              <a:gd name="T10" fmla="*/ 0 w 238"/>
              <a:gd name="T11" fmla="*/ 0 h 211"/>
              <a:gd name="T12" fmla="*/ 238 w 238"/>
              <a:gd name="T13" fmla="*/ 211 h 2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38" h="211">
                <a:moveTo>
                  <a:pt x="0" y="103"/>
                </a:moveTo>
                <a:cubicBezTo>
                  <a:pt x="60" y="47"/>
                  <a:pt x="61" y="46"/>
                  <a:pt x="114" y="0"/>
                </a:cubicBezTo>
                <a:cubicBezTo>
                  <a:pt x="184" y="56"/>
                  <a:pt x="179" y="60"/>
                  <a:pt x="237" y="103"/>
                </a:cubicBezTo>
                <a:cubicBezTo>
                  <a:pt x="177" y="160"/>
                  <a:pt x="181" y="165"/>
                  <a:pt x="119" y="210"/>
                </a:cubicBezTo>
                <a:cubicBezTo>
                  <a:pt x="54" y="153"/>
                  <a:pt x="56" y="161"/>
                  <a:pt x="0" y="103"/>
                </a:cubicBezTo>
              </a:path>
            </a:pathLst>
          </a:custGeom>
          <a:solidFill>
            <a:srgbClr val="008000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924" name="AutoShape 108"/>
          <p:cNvSpPr>
            <a:spLocks noChangeArrowheads="1"/>
          </p:cNvSpPr>
          <p:nvPr/>
        </p:nvSpPr>
        <p:spPr bwMode="auto">
          <a:xfrm>
            <a:off x="1825625" y="3576638"/>
            <a:ext cx="85725" cy="76200"/>
          </a:xfrm>
          <a:custGeom>
            <a:avLst/>
            <a:gdLst>
              <a:gd name="T0" fmla="*/ 0 w 238"/>
              <a:gd name="T1" fmla="*/ 103 h 211"/>
              <a:gd name="T2" fmla="*/ 114 w 238"/>
              <a:gd name="T3" fmla="*/ 0 h 211"/>
              <a:gd name="T4" fmla="*/ 237 w 238"/>
              <a:gd name="T5" fmla="*/ 103 h 211"/>
              <a:gd name="T6" fmla="*/ 119 w 238"/>
              <a:gd name="T7" fmla="*/ 210 h 211"/>
              <a:gd name="T8" fmla="*/ 0 w 238"/>
              <a:gd name="T9" fmla="*/ 103 h 211"/>
              <a:gd name="T10" fmla="*/ 0 w 238"/>
              <a:gd name="T11" fmla="*/ 0 h 211"/>
              <a:gd name="T12" fmla="*/ 238 w 238"/>
              <a:gd name="T13" fmla="*/ 211 h 2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38" h="211">
                <a:moveTo>
                  <a:pt x="0" y="103"/>
                </a:moveTo>
                <a:cubicBezTo>
                  <a:pt x="60" y="47"/>
                  <a:pt x="61" y="46"/>
                  <a:pt x="114" y="0"/>
                </a:cubicBezTo>
                <a:cubicBezTo>
                  <a:pt x="184" y="56"/>
                  <a:pt x="179" y="60"/>
                  <a:pt x="237" y="103"/>
                </a:cubicBezTo>
                <a:cubicBezTo>
                  <a:pt x="177" y="160"/>
                  <a:pt x="181" y="165"/>
                  <a:pt x="119" y="210"/>
                </a:cubicBezTo>
                <a:cubicBezTo>
                  <a:pt x="54" y="153"/>
                  <a:pt x="56" y="161"/>
                  <a:pt x="0" y="103"/>
                </a:cubicBezTo>
              </a:path>
            </a:pathLst>
          </a:custGeom>
          <a:solidFill>
            <a:srgbClr val="008000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925" name="AutoShape 109"/>
          <p:cNvSpPr>
            <a:spLocks noChangeArrowheads="1"/>
          </p:cNvSpPr>
          <p:nvPr/>
        </p:nvSpPr>
        <p:spPr bwMode="auto">
          <a:xfrm>
            <a:off x="1944688" y="3386138"/>
            <a:ext cx="85725" cy="76200"/>
          </a:xfrm>
          <a:custGeom>
            <a:avLst/>
            <a:gdLst>
              <a:gd name="T0" fmla="*/ 0 w 238"/>
              <a:gd name="T1" fmla="*/ 103 h 211"/>
              <a:gd name="T2" fmla="*/ 114 w 238"/>
              <a:gd name="T3" fmla="*/ 0 h 211"/>
              <a:gd name="T4" fmla="*/ 237 w 238"/>
              <a:gd name="T5" fmla="*/ 103 h 211"/>
              <a:gd name="T6" fmla="*/ 119 w 238"/>
              <a:gd name="T7" fmla="*/ 210 h 211"/>
              <a:gd name="T8" fmla="*/ 0 w 238"/>
              <a:gd name="T9" fmla="*/ 103 h 211"/>
              <a:gd name="T10" fmla="*/ 0 w 238"/>
              <a:gd name="T11" fmla="*/ 0 h 211"/>
              <a:gd name="T12" fmla="*/ 238 w 238"/>
              <a:gd name="T13" fmla="*/ 211 h 2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38" h="211">
                <a:moveTo>
                  <a:pt x="0" y="103"/>
                </a:moveTo>
                <a:cubicBezTo>
                  <a:pt x="60" y="47"/>
                  <a:pt x="61" y="46"/>
                  <a:pt x="114" y="0"/>
                </a:cubicBezTo>
                <a:cubicBezTo>
                  <a:pt x="184" y="56"/>
                  <a:pt x="179" y="60"/>
                  <a:pt x="237" y="103"/>
                </a:cubicBezTo>
                <a:cubicBezTo>
                  <a:pt x="177" y="160"/>
                  <a:pt x="181" y="165"/>
                  <a:pt x="119" y="210"/>
                </a:cubicBezTo>
                <a:cubicBezTo>
                  <a:pt x="54" y="153"/>
                  <a:pt x="56" y="161"/>
                  <a:pt x="0" y="103"/>
                </a:cubicBezTo>
              </a:path>
            </a:pathLst>
          </a:custGeom>
          <a:solidFill>
            <a:srgbClr val="008000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926" name="AutoShape 110"/>
          <p:cNvSpPr>
            <a:spLocks noChangeArrowheads="1"/>
          </p:cNvSpPr>
          <p:nvPr/>
        </p:nvSpPr>
        <p:spPr bwMode="auto">
          <a:xfrm>
            <a:off x="1930400" y="3054350"/>
            <a:ext cx="85725" cy="76200"/>
          </a:xfrm>
          <a:custGeom>
            <a:avLst/>
            <a:gdLst>
              <a:gd name="T0" fmla="*/ 0 w 238"/>
              <a:gd name="T1" fmla="*/ 103 h 211"/>
              <a:gd name="T2" fmla="*/ 114 w 238"/>
              <a:gd name="T3" fmla="*/ 0 h 211"/>
              <a:gd name="T4" fmla="*/ 237 w 238"/>
              <a:gd name="T5" fmla="*/ 103 h 211"/>
              <a:gd name="T6" fmla="*/ 119 w 238"/>
              <a:gd name="T7" fmla="*/ 210 h 211"/>
              <a:gd name="T8" fmla="*/ 0 w 238"/>
              <a:gd name="T9" fmla="*/ 103 h 211"/>
              <a:gd name="T10" fmla="*/ 0 w 238"/>
              <a:gd name="T11" fmla="*/ 0 h 211"/>
              <a:gd name="T12" fmla="*/ 238 w 238"/>
              <a:gd name="T13" fmla="*/ 211 h 2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38" h="211">
                <a:moveTo>
                  <a:pt x="0" y="103"/>
                </a:moveTo>
                <a:cubicBezTo>
                  <a:pt x="60" y="47"/>
                  <a:pt x="61" y="46"/>
                  <a:pt x="114" y="0"/>
                </a:cubicBezTo>
                <a:cubicBezTo>
                  <a:pt x="184" y="56"/>
                  <a:pt x="179" y="60"/>
                  <a:pt x="237" y="103"/>
                </a:cubicBezTo>
                <a:cubicBezTo>
                  <a:pt x="177" y="160"/>
                  <a:pt x="181" y="165"/>
                  <a:pt x="119" y="210"/>
                </a:cubicBezTo>
                <a:cubicBezTo>
                  <a:pt x="54" y="153"/>
                  <a:pt x="56" y="161"/>
                  <a:pt x="0" y="103"/>
                </a:cubicBezTo>
              </a:path>
            </a:pathLst>
          </a:custGeom>
          <a:solidFill>
            <a:srgbClr val="008000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927" name="Text Box 111"/>
          <p:cNvSpPr txBox="1">
            <a:spLocks noChangeArrowheads="1"/>
          </p:cNvSpPr>
          <p:nvPr/>
        </p:nvSpPr>
        <p:spPr bwMode="auto">
          <a:xfrm>
            <a:off x="969963" y="5837238"/>
            <a:ext cx="300037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7360" tIns="27360" rIns="27360" bIns="468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 b="1">
                <a:solidFill>
                  <a:srgbClr val="FF0000"/>
                </a:solidFill>
                <a:cs typeface="Times New Roman" pitchFamily="16" charset="0"/>
              </a:rPr>
              <a:t>T</a:t>
            </a:r>
            <a:r>
              <a:rPr lang="en-US" sz="1200" b="1" baseline="-20000">
                <a:solidFill>
                  <a:srgbClr val="FF0000"/>
                </a:solidFill>
                <a:cs typeface="Times New Roman" pitchFamily="16" charset="0"/>
              </a:rPr>
              <a:t>2</a:t>
            </a:r>
          </a:p>
        </p:txBody>
      </p:sp>
      <p:sp>
        <p:nvSpPr>
          <p:cNvPr id="34928" name="Text Box 112"/>
          <p:cNvSpPr txBox="1">
            <a:spLocks noChangeArrowheads="1"/>
          </p:cNvSpPr>
          <p:nvPr/>
        </p:nvSpPr>
        <p:spPr bwMode="auto">
          <a:xfrm>
            <a:off x="969963" y="6057900"/>
            <a:ext cx="300037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7360" tIns="27360" rIns="27360" bIns="468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 b="1">
                <a:solidFill>
                  <a:srgbClr val="0000FF"/>
                </a:solidFill>
                <a:cs typeface="Times New Roman" pitchFamily="16" charset="0"/>
              </a:rPr>
              <a:t>T</a:t>
            </a:r>
            <a:r>
              <a:rPr lang="en-US" sz="1200" b="1" baseline="-20000">
                <a:solidFill>
                  <a:srgbClr val="0000FF"/>
                </a:solidFill>
                <a:cs typeface="Times New Roman" pitchFamily="16" charset="0"/>
              </a:rPr>
              <a:t>3</a:t>
            </a:r>
          </a:p>
        </p:txBody>
      </p:sp>
      <p:sp>
        <p:nvSpPr>
          <p:cNvPr id="34929" name="Text Box 113"/>
          <p:cNvSpPr txBox="1">
            <a:spLocks noChangeArrowheads="1"/>
          </p:cNvSpPr>
          <p:nvPr/>
        </p:nvSpPr>
        <p:spPr bwMode="auto">
          <a:xfrm>
            <a:off x="969963" y="5595938"/>
            <a:ext cx="300037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7360" tIns="27360" rIns="27360" bIns="468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 b="1">
                <a:solidFill>
                  <a:srgbClr val="008000"/>
                </a:solidFill>
                <a:cs typeface="Times New Roman" pitchFamily="16" charset="0"/>
              </a:rPr>
              <a:t>T</a:t>
            </a:r>
            <a:r>
              <a:rPr lang="en-US" sz="1200" b="1" baseline="-20000">
                <a:solidFill>
                  <a:srgbClr val="008000"/>
                </a:solidFill>
                <a:cs typeface="Times New Roman" pitchFamily="16" charset="0"/>
              </a:rPr>
              <a:t>1</a:t>
            </a:r>
          </a:p>
        </p:txBody>
      </p:sp>
      <p:sp>
        <p:nvSpPr>
          <p:cNvPr id="34930" name="AutoShape 114"/>
          <p:cNvSpPr>
            <a:spLocks noChangeArrowheads="1"/>
          </p:cNvSpPr>
          <p:nvPr/>
        </p:nvSpPr>
        <p:spPr bwMode="auto">
          <a:xfrm>
            <a:off x="1277938" y="5757863"/>
            <a:ext cx="841375" cy="3175"/>
          </a:xfrm>
          <a:custGeom>
            <a:avLst/>
            <a:gdLst>
              <a:gd name="T0" fmla="*/ 0 w 2337"/>
              <a:gd name="T1" fmla="*/ 0 h 10"/>
              <a:gd name="T2" fmla="*/ 2336 w 2337"/>
              <a:gd name="T3" fmla="*/ 2 h 10"/>
              <a:gd name="T4" fmla="*/ 0 w 2337"/>
              <a:gd name="T5" fmla="*/ 0 h 10"/>
              <a:gd name="T6" fmla="*/ 2337 w 2337"/>
              <a:gd name="T7" fmla="*/ 10 h 1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T4" t="T5" r="T6" b="T7"/>
            <a:pathLst>
              <a:path w="2337" h="10">
                <a:moveTo>
                  <a:pt x="0" y="0"/>
                </a:moveTo>
                <a:cubicBezTo>
                  <a:pt x="782" y="2"/>
                  <a:pt x="1315" y="9"/>
                  <a:pt x="2336" y="2"/>
                </a:cubicBezTo>
              </a:path>
            </a:pathLst>
          </a:custGeom>
          <a:noFill/>
          <a:ln w="45720">
            <a:solidFill>
              <a:srgbClr val="008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931" name="AutoShape 115"/>
          <p:cNvSpPr>
            <a:spLocks noChangeArrowheads="1"/>
          </p:cNvSpPr>
          <p:nvPr/>
        </p:nvSpPr>
        <p:spPr bwMode="auto">
          <a:xfrm>
            <a:off x="1276350" y="6215063"/>
            <a:ext cx="890588" cy="14287"/>
          </a:xfrm>
          <a:custGeom>
            <a:avLst/>
            <a:gdLst>
              <a:gd name="T0" fmla="*/ 0 w 2476"/>
              <a:gd name="T1" fmla="*/ 7 h 38"/>
              <a:gd name="T2" fmla="*/ 2475 w 2476"/>
              <a:gd name="T3" fmla="*/ 23 h 38"/>
              <a:gd name="T4" fmla="*/ 0 w 2476"/>
              <a:gd name="T5" fmla="*/ 0 h 38"/>
              <a:gd name="T6" fmla="*/ 2476 w 2476"/>
              <a:gd name="T7" fmla="*/ 38 h 3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T4" t="T5" r="T6" b="T7"/>
            <a:pathLst>
              <a:path w="2476" h="38">
                <a:moveTo>
                  <a:pt x="0" y="7"/>
                </a:moveTo>
                <a:cubicBezTo>
                  <a:pt x="823" y="37"/>
                  <a:pt x="1773" y="0"/>
                  <a:pt x="2475" y="23"/>
                </a:cubicBezTo>
              </a:path>
            </a:pathLst>
          </a:custGeom>
          <a:noFill/>
          <a:ln w="45720">
            <a:solidFill>
              <a:srgbClr val="0000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932" name="AutoShape 116"/>
          <p:cNvSpPr>
            <a:spLocks noChangeArrowheads="1"/>
          </p:cNvSpPr>
          <p:nvPr/>
        </p:nvSpPr>
        <p:spPr bwMode="auto">
          <a:xfrm>
            <a:off x="1271588" y="5991225"/>
            <a:ext cx="863600" cy="6350"/>
          </a:xfrm>
          <a:custGeom>
            <a:avLst/>
            <a:gdLst>
              <a:gd name="T0" fmla="*/ 2397 w 2398"/>
              <a:gd name="T1" fmla="*/ 7 h 17"/>
              <a:gd name="T2" fmla="*/ 0 w 2398"/>
              <a:gd name="T3" fmla="*/ 0 h 17"/>
              <a:gd name="T4" fmla="*/ 0 w 2398"/>
              <a:gd name="T5" fmla="*/ 0 h 17"/>
              <a:gd name="T6" fmla="*/ 2398 w 2398"/>
              <a:gd name="T7" fmla="*/ 17 h 17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T4" t="T5" r="T6" b="T7"/>
            <a:pathLst>
              <a:path w="2398" h="17">
                <a:moveTo>
                  <a:pt x="2397" y="7"/>
                </a:moveTo>
                <a:cubicBezTo>
                  <a:pt x="1750" y="16"/>
                  <a:pt x="540" y="0"/>
                  <a:pt x="0" y="0"/>
                </a:cubicBezTo>
              </a:path>
            </a:pathLst>
          </a:custGeom>
          <a:noFill/>
          <a:ln w="4572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933" name="Oval 117"/>
          <p:cNvSpPr>
            <a:spLocks noChangeArrowheads="1"/>
          </p:cNvSpPr>
          <p:nvPr/>
        </p:nvSpPr>
        <p:spPr bwMode="auto">
          <a:xfrm>
            <a:off x="1238250" y="5964238"/>
            <a:ext cx="63500" cy="63500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934" name="AutoShape 118"/>
          <p:cNvSpPr>
            <a:spLocks noChangeArrowheads="1"/>
          </p:cNvSpPr>
          <p:nvPr/>
        </p:nvSpPr>
        <p:spPr bwMode="auto">
          <a:xfrm>
            <a:off x="1238250" y="5715000"/>
            <a:ext cx="85725" cy="76200"/>
          </a:xfrm>
          <a:custGeom>
            <a:avLst/>
            <a:gdLst>
              <a:gd name="T0" fmla="*/ 0 w 238"/>
              <a:gd name="T1" fmla="*/ 103 h 211"/>
              <a:gd name="T2" fmla="*/ 114 w 238"/>
              <a:gd name="T3" fmla="*/ 0 h 211"/>
              <a:gd name="T4" fmla="*/ 237 w 238"/>
              <a:gd name="T5" fmla="*/ 103 h 211"/>
              <a:gd name="T6" fmla="*/ 119 w 238"/>
              <a:gd name="T7" fmla="*/ 210 h 211"/>
              <a:gd name="T8" fmla="*/ 0 w 238"/>
              <a:gd name="T9" fmla="*/ 103 h 211"/>
              <a:gd name="T10" fmla="*/ 0 w 238"/>
              <a:gd name="T11" fmla="*/ 0 h 211"/>
              <a:gd name="T12" fmla="*/ 238 w 238"/>
              <a:gd name="T13" fmla="*/ 211 h 2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38" h="211">
                <a:moveTo>
                  <a:pt x="0" y="103"/>
                </a:moveTo>
                <a:cubicBezTo>
                  <a:pt x="60" y="47"/>
                  <a:pt x="61" y="46"/>
                  <a:pt x="114" y="0"/>
                </a:cubicBezTo>
                <a:cubicBezTo>
                  <a:pt x="184" y="56"/>
                  <a:pt x="179" y="60"/>
                  <a:pt x="237" y="103"/>
                </a:cubicBezTo>
                <a:cubicBezTo>
                  <a:pt x="177" y="160"/>
                  <a:pt x="181" y="165"/>
                  <a:pt x="119" y="210"/>
                </a:cubicBezTo>
                <a:cubicBezTo>
                  <a:pt x="54" y="153"/>
                  <a:pt x="56" y="161"/>
                  <a:pt x="0" y="103"/>
                </a:cubicBezTo>
              </a:path>
            </a:pathLst>
          </a:custGeom>
          <a:solidFill>
            <a:srgbClr val="008000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935" name="Rectangle 119"/>
          <p:cNvSpPr>
            <a:spLocks noChangeArrowheads="1"/>
          </p:cNvSpPr>
          <p:nvPr/>
        </p:nvSpPr>
        <p:spPr bwMode="auto">
          <a:xfrm>
            <a:off x="1238250" y="6183313"/>
            <a:ext cx="74613" cy="69850"/>
          </a:xfrm>
          <a:prstGeom prst="rect">
            <a:avLst/>
          </a:prstGeom>
          <a:solidFill>
            <a:srgbClr val="0000FF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936" name="Oval 120"/>
          <p:cNvSpPr>
            <a:spLocks noChangeArrowheads="1"/>
          </p:cNvSpPr>
          <p:nvPr/>
        </p:nvSpPr>
        <p:spPr bwMode="auto">
          <a:xfrm>
            <a:off x="2116138" y="5967413"/>
            <a:ext cx="65087" cy="65087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937" name="AutoShape 121"/>
          <p:cNvSpPr>
            <a:spLocks noChangeArrowheads="1"/>
          </p:cNvSpPr>
          <p:nvPr/>
        </p:nvSpPr>
        <p:spPr bwMode="auto">
          <a:xfrm>
            <a:off x="2105025" y="5718175"/>
            <a:ext cx="85725" cy="76200"/>
          </a:xfrm>
          <a:custGeom>
            <a:avLst/>
            <a:gdLst>
              <a:gd name="T0" fmla="*/ 0 w 238"/>
              <a:gd name="T1" fmla="*/ 103 h 211"/>
              <a:gd name="T2" fmla="*/ 114 w 238"/>
              <a:gd name="T3" fmla="*/ 0 h 211"/>
              <a:gd name="T4" fmla="*/ 237 w 238"/>
              <a:gd name="T5" fmla="*/ 103 h 211"/>
              <a:gd name="T6" fmla="*/ 119 w 238"/>
              <a:gd name="T7" fmla="*/ 210 h 211"/>
              <a:gd name="T8" fmla="*/ 0 w 238"/>
              <a:gd name="T9" fmla="*/ 103 h 211"/>
              <a:gd name="T10" fmla="*/ 0 w 238"/>
              <a:gd name="T11" fmla="*/ 0 h 211"/>
              <a:gd name="T12" fmla="*/ 238 w 238"/>
              <a:gd name="T13" fmla="*/ 211 h 2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38" h="211">
                <a:moveTo>
                  <a:pt x="0" y="103"/>
                </a:moveTo>
                <a:cubicBezTo>
                  <a:pt x="60" y="47"/>
                  <a:pt x="61" y="46"/>
                  <a:pt x="114" y="0"/>
                </a:cubicBezTo>
                <a:cubicBezTo>
                  <a:pt x="184" y="56"/>
                  <a:pt x="179" y="60"/>
                  <a:pt x="237" y="103"/>
                </a:cubicBezTo>
                <a:cubicBezTo>
                  <a:pt x="177" y="160"/>
                  <a:pt x="181" y="165"/>
                  <a:pt x="119" y="210"/>
                </a:cubicBezTo>
                <a:cubicBezTo>
                  <a:pt x="54" y="153"/>
                  <a:pt x="56" y="161"/>
                  <a:pt x="0" y="103"/>
                </a:cubicBezTo>
              </a:path>
            </a:pathLst>
          </a:custGeom>
          <a:solidFill>
            <a:srgbClr val="008000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938" name="Rectangle 122"/>
          <p:cNvSpPr>
            <a:spLocks noChangeArrowheads="1"/>
          </p:cNvSpPr>
          <p:nvPr/>
        </p:nvSpPr>
        <p:spPr bwMode="auto">
          <a:xfrm>
            <a:off x="2111375" y="6189663"/>
            <a:ext cx="73025" cy="69850"/>
          </a:xfrm>
          <a:prstGeom prst="rect">
            <a:avLst/>
          </a:prstGeom>
          <a:solidFill>
            <a:srgbClr val="0000FF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4939" name="Text Box 123"/>
          <p:cNvSpPr txBox="1">
            <a:spLocks noChangeArrowheads="1"/>
          </p:cNvSpPr>
          <p:nvPr/>
        </p:nvSpPr>
        <p:spPr bwMode="auto">
          <a:xfrm>
            <a:off x="5694363" y="3884613"/>
            <a:ext cx="1065212" cy="1217612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9000" rIns="9000" bIns="90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1600" b="1">
                <a:solidFill>
                  <a:srgbClr val="008000"/>
                </a:solidFill>
                <a:cs typeface="Times New Roman" pitchFamily="16" charset="0"/>
              </a:rPr>
              <a:t>T</a:t>
            </a:r>
            <a:r>
              <a:rPr lang="en-US" sz="1600" b="1" baseline="-20000">
                <a:solidFill>
                  <a:srgbClr val="008000"/>
                </a:solidFill>
                <a:cs typeface="Times New Roman" pitchFamily="16" charset="0"/>
              </a:rPr>
              <a:t>1</a:t>
            </a:r>
            <a:r>
              <a:rPr lang="en-US" sz="1600">
                <a:solidFill>
                  <a:srgbClr val="008000"/>
                </a:solidFill>
                <a:cs typeface="Times New Roman" pitchFamily="16" charset="0"/>
              </a:rPr>
              <a:t>(10,13)</a:t>
            </a:r>
            <a:r>
              <a:rPr lang="en-US" sz="1600">
                <a:solidFill>
                  <a:srgbClr val="FF0000"/>
                </a:solidFill>
                <a:cs typeface="Times New Roman" pitchFamily="16" charset="0"/>
              </a:rPr>
              <a:t> </a:t>
            </a:r>
            <a:r>
              <a:rPr lang="en-US" sz="1600" b="1">
                <a:solidFill>
                  <a:srgbClr val="FF0000"/>
                </a:solidFill>
                <a:cs typeface="Times New Roman" pitchFamily="16" charset="0"/>
              </a:rPr>
              <a:t>T</a:t>
            </a:r>
            <a:r>
              <a:rPr lang="en-US" sz="1600" b="1" baseline="-20000">
                <a:solidFill>
                  <a:srgbClr val="FF0000"/>
                </a:solidFill>
                <a:cs typeface="Times New Roman" pitchFamily="16" charset="0"/>
              </a:rPr>
              <a:t>2</a:t>
            </a:r>
            <a:r>
              <a:rPr lang="en-US" sz="1600">
                <a:solidFill>
                  <a:srgbClr val="FF0000"/>
                </a:solidFill>
                <a:cs typeface="Times New Roman" pitchFamily="16" charset="0"/>
              </a:rPr>
              <a:t>(18,21) </a:t>
            </a:r>
            <a:r>
              <a:rPr lang="en-US" sz="1600" b="1">
                <a:solidFill>
                  <a:srgbClr val="FF0000"/>
                </a:solidFill>
                <a:cs typeface="Times New Roman" pitchFamily="16" charset="0"/>
              </a:rPr>
              <a:t>T</a:t>
            </a:r>
            <a:r>
              <a:rPr lang="en-US" sz="1600" b="1" baseline="-20000">
                <a:solidFill>
                  <a:srgbClr val="FF0000"/>
                </a:solidFill>
                <a:cs typeface="Times New Roman" pitchFamily="16" charset="0"/>
              </a:rPr>
              <a:t>2</a:t>
            </a:r>
            <a:r>
              <a:rPr lang="en-US" sz="1600">
                <a:solidFill>
                  <a:srgbClr val="FF0000"/>
                </a:solidFill>
                <a:cs typeface="Times New Roman" pitchFamily="16" charset="0"/>
              </a:rPr>
              <a:t>(25,27) </a:t>
            </a:r>
            <a:r>
              <a:rPr lang="en-US" sz="1600" b="1">
                <a:solidFill>
                  <a:srgbClr val="0000FF"/>
                </a:solidFill>
                <a:cs typeface="Times New Roman" pitchFamily="16" charset="0"/>
              </a:rPr>
              <a:t>T</a:t>
            </a:r>
            <a:r>
              <a:rPr lang="en-US" sz="1600" b="1" baseline="-20000">
                <a:solidFill>
                  <a:srgbClr val="0000FF"/>
                </a:solidFill>
                <a:cs typeface="Times New Roman" pitchFamily="16" charset="0"/>
              </a:rPr>
              <a:t>3</a:t>
            </a:r>
            <a:r>
              <a:rPr lang="en-US" sz="1600">
                <a:solidFill>
                  <a:srgbClr val="0000FF"/>
                </a:solidFill>
                <a:cs typeface="Times New Roman" pitchFamily="16" charset="0"/>
              </a:rPr>
              <a:t>(10,11)</a:t>
            </a:r>
          </a:p>
        </p:txBody>
      </p:sp>
      <p:sp>
        <p:nvSpPr>
          <p:cNvPr id="34940" name="Text Box 124"/>
          <p:cNvSpPr txBox="1">
            <a:spLocks noChangeArrowheads="1"/>
          </p:cNvSpPr>
          <p:nvPr/>
        </p:nvSpPr>
        <p:spPr bwMode="auto">
          <a:xfrm>
            <a:off x="6950075" y="3887788"/>
            <a:ext cx="984250" cy="957262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9000" rIns="9000" bIns="90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1600" b="1">
                <a:solidFill>
                  <a:srgbClr val="FF0000"/>
                </a:solidFill>
                <a:cs typeface="Times New Roman" pitchFamily="16" charset="0"/>
              </a:rPr>
              <a:t>T</a:t>
            </a:r>
            <a:r>
              <a:rPr lang="en-US" sz="1600" b="1" baseline="-20000">
                <a:solidFill>
                  <a:srgbClr val="FF0000"/>
                </a:solidFill>
                <a:cs typeface="Times New Roman" pitchFamily="16" charset="0"/>
              </a:rPr>
              <a:t>2</a:t>
            </a:r>
            <a:r>
              <a:rPr lang="en-US" sz="1600">
                <a:solidFill>
                  <a:srgbClr val="FF0000"/>
                </a:solidFill>
                <a:cs typeface="Times New Roman" pitchFamily="16" charset="0"/>
              </a:rPr>
              <a:t>(7,9) </a:t>
            </a:r>
            <a:r>
              <a:rPr lang="en-US" sz="1600" b="1">
                <a:solidFill>
                  <a:srgbClr val="FF0000"/>
                </a:solidFill>
                <a:cs typeface="Times New Roman" pitchFamily="16" charset="0"/>
              </a:rPr>
              <a:t>T</a:t>
            </a:r>
            <a:r>
              <a:rPr lang="en-US" sz="1600" b="1" baseline="-20000">
                <a:solidFill>
                  <a:srgbClr val="FF0000"/>
                </a:solidFill>
                <a:cs typeface="Times New Roman" pitchFamily="16" charset="0"/>
              </a:rPr>
              <a:t>2</a:t>
            </a:r>
            <a:r>
              <a:rPr lang="en-US" sz="1600">
                <a:solidFill>
                  <a:srgbClr val="FF0000"/>
                </a:solidFill>
                <a:cs typeface="Times New Roman" pitchFamily="16" charset="0"/>
              </a:rPr>
              <a:t>(21,23) </a:t>
            </a:r>
            <a:r>
              <a:rPr lang="en-US" sz="1600" b="1">
                <a:solidFill>
                  <a:srgbClr val="0000FF"/>
                </a:solidFill>
                <a:cs typeface="Times New Roman" pitchFamily="16" charset="0"/>
              </a:rPr>
              <a:t>T</a:t>
            </a:r>
            <a:r>
              <a:rPr lang="en-US" sz="1600" b="1" baseline="-20000">
                <a:solidFill>
                  <a:srgbClr val="0000FF"/>
                </a:solidFill>
                <a:cs typeface="Times New Roman" pitchFamily="16" charset="0"/>
              </a:rPr>
              <a:t>3</a:t>
            </a:r>
            <a:r>
              <a:rPr lang="en-US" sz="1600">
                <a:solidFill>
                  <a:srgbClr val="0000FF"/>
                </a:solidFill>
                <a:cs typeface="Times New Roman" pitchFamily="16" charset="0"/>
              </a:rPr>
              <a:t>(5,10)</a:t>
            </a:r>
          </a:p>
        </p:txBody>
      </p:sp>
      <p:sp>
        <p:nvSpPr>
          <p:cNvPr id="34941" name="Text Box 125"/>
          <p:cNvSpPr txBox="1">
            <a:spLocks noChangeArrowheads="1"/>
          </p:cNvSpPr>
          <p:nvPr/>
        </p:nvSpPr>
        <p:spPr bwMode="auto">
          <a:xfrm>
            <a:off x="8129588" y="3894138"/>
            <a:ext cx="1089025" cy="126365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9000" rIns="9000" bIns="90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1600" b="1">
                <a:solidFill>
                  <a:srgbClr val="008000"/>
                </a:solidFill>
                <a:cs typeface="Times New Roman" pitchFamily="16" charset="0"/>
              </a:rPr>
              <a:t>T</a:t>
            </a:r>
            <a:r>
              <a:rPr lang="en-US" sz="1600" b="1" baseline="-20000">
                <a:solidFill>
                  <a:srgbClr val="008000"/>
                </a:solidFill>
                <a:cs typeface="Times New Roman" pitchFamily="16" charset="0"/>
              </a:rPr>
              <a:t>1</a:t>
            </a:r>
            <a:r>
              <a:rPr lang="en-US" sz="1600">
                <a:solidFill>
                  <a:srgbClr val="008000"/>
                </a:solidFill>
                <a:cs typeface="Times New Roman" pitchFamily="16" charset="0"/>
              </a:rPr>
              <a:t>(10,13)</a:t>
            </a:r>
            <a:r>
              <a:rPr lang="en-US" sz="1600">
                <a:solidFill>
                  <a:srgbClr val="FF0000"/>
                </a:solidFill>
                <a:cs typeface="Times New Roman" pitchFamily="16" charset="0"/>
              </a:rPr>
              <a:t> </a:t>
            </a:r>
            <a:r>
              <a:rPr lang="en-US" sz="1600" b="1">
                <a:solidFill>
                  <a:srgbClr val="FF0000"/>
                </a:solidFill>
                <a:cs typeface="Times New Roman" pitchFamily="16" charset="0"/>
              </a:rPr>
              <a:t>T</a:t>
            </a:r>
            <a:r>
              <a:rPr lang="en-US" sz="1600" b="1" baseline="-20000">
                <a:solidFill>
                  <a:srgbClr val="FF0000"/>
                </a:solidFill>
                <a:cs typeface="Times New Roman" pitchFamily="16" charset="0"/>
              </a:rPr>
              <a:t>2</a:t>
            </a:r>
            <a:r>
              <a:rPr lang="en-US" sz="1600">
                <a:solidFill>
                  <a:srgbClr val="FF0000"/>
                </a:solidFill>
                <a:cs typeface="Times New Roman" pitchFamily="16" charset="0"/>
              </a:rPr>
              <a:t>(18,21) </a:t>
            </a:r>
            <a:r>
              <a:rPr lang="en-US" sz="1600" b="1">
                <a:solidFill>
                  <a:srgbClr val="FF0000"/>
                </a:solidFill>
                <a:cs typeface="Times New Roman" pitchFamily="16" charset="0"/>
              </a:rPr>
              <a:t>T</a:t>
            </a:r>
            <a:r>
              <a:rPr lang="en-US" sz="1600" b="1" baseline="-20000">
                <a:solidFill>
                  <a:srgbClr val="FF0000"/>
                </a:solidFill>
                <a:cs typeface="Times New Roman" pitchFamily="16" charset="0"/>
              </a:rPr>
              <a:t>2</a:t>
            </a:r>
            <a:r>
              <a:rPr lang="en-US" sz="1600">
                <a:solidFill>
                  <a:srgbClr val="FF0000"/>
                </a:solidFill>
                <a:cs typeface="Times New Roman" pitchFamily="16" charset="0"/>
              </a:rPr>
              <a:t>(25,27) </a:t>
            </a:r>
            <a:r>
              <a:rPr lang="en-US" sz="1600" b="1">
                <a:solidFill>
                  <a:srgbClr val="0000FF"/>
                </a:solidFill>
                <a:cs typeface="Times New Roman" pitchFamily="16" charset="0"/>
              </a:rPr>
              <a:t>T</a:t>
            </a:r>
            <a:r>
              <a:rPr lang="en-US" sz="1600" b="1" baseline="-20000">
                <a:solidFill>
                  <a:srgbClr val="0000FF"/>
                </a:solidFill>
                <a:cs typeface="Times New Roman" pitchFamily="16" charset="0"/>
              </a:rPr>
              <a:t>3</a:t>
            </a:r>
            <a:r>
              <a:rPr lang="en-US" sz="1600">
                <a:solidFill>
                  <a:srgbClr val="0000FF"/>
                </a:solidFill>
                <a:cs typeface="Times New Roman" pitchFamily="16" charset="0"/>
              </a:rPr>
              <a:t>(10,11)</a:t>
            </a:r>
          </a:p>
        </p:txBody>
      </p:sp>
      <p:sp>
        <p:nvSpPr>
          <p:cNvPr id="34942" name="Text Box 126"/>
          <p:cNvSpPr txBox="1">
            <a:spLocks noChangeArrowheads="1"/>
          </p:cNvSpPr>
          <p:nvPr/>
        </p:nvSpPr>
        <p:spPr bwMode="auto">
          <a:xfrm>
            <a:off x="5489575" y="3567113"/>
            <a:ext cx="1395413" cy="31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2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r">
              <a:lnSpc>
                <a:spcPct val="93000"/>
              </a:lnSpc>
            </a:pPr>
            <a:r>
              <a:rPr lang="en-US" sz="1400" b="1" i="1">
                <a:solidFill>
                  <a:srgbClr val="00FFFF"/>
                </a:solidFill>
                <a:latin typeface="Times New Roman" pitchFamily="16" charset="0"/>
                <a:cs typeface="Times New Roman" pitchFamily="16" charset="0"/>
              </a:rPr>
              <a:t>region-list L</a:t>
            </a:r>
            <a:r>
              <a:rPr lang="en-US" sz="1400" b="1" i="1" baseline="-33000">
                <a:solidFill>
                  <a:srgbClr val="00FFFF"/>
                </a:solidFill>
                <a:latin typeface="Times New Roman" pitchFamily="16" charset="0"/>
                <a:cs typeface="Times New Roman" pitchFamily="16" charset="0"/>
              </a:rPr>
              <a:t>M1</a:t>
            </a:r>
          </a:p>
        </p:txBody>
      </p:sp>
      <p:sp>
        <p:nvSpPr>
          <p:cNvPr id="34943" name="Text Box 127"/>
          <p:cNvSpPr txBox="1">
            <a:spLocks noChangeArrowheads="1"/>
          </p:cNvSpPr>
          <p:nvPr/>
        </p:nvSpPr>
        <p:spPr bwMode="auto">
          <a:xfrm>
            <a:off x="6846888" y="3582988"/>
            <a:ext cx="1195387" cy="37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2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r">
              <a:lnSpc>
                <a:spcPct val="93000"/>
              </a:lnSpc>
            </a:pPr>
            <a:r>
              <a:rPr lang="en-US" sz="1400" b="1" i="1">
                <a:solidFill>
                  <a:srgbClr val="FF00FF"/>
                </a:solidFill>
                <a:latin typeface="Times New Roman" pitchFamily="16" charset="0"/>
                <a:cs typeface="Times New Roman" pitchFamily="16" charset="0"/>
              </a:rPr>
              <a:t>region-list L</a:t>
            </a:r>
            <a:r>
              <a:rPr lang="en-US" sz="1400" b="1" i="1" baseline="-33000">
                <a:solidFill>
                  <a:srgbClr val="FF00FF"/>
                </a:solidFill>
                <a:latin typeface="Times New Roman" pitchFamily="16" charset="0"/>
                <a:cs typeface="Times New Roman" pitchFamily="16" charset="0"/>
              </a:rPr>
              <a:t>D</a:t>
            </a:r>
          </a:p>
        </p:txBody>
      </p:sp>
      <p:sp>
        <p:nvSpPr>
          <p:cNvPr id="34944" name="Text Box 128"/>
          <p:cNvSpPr txBox="1">
            <a:spLocks noChangeArrowheads="1"/>
          </p:cNvSpPr>
          <p:nvPr/>
        </p:nvSpPr>
        <p:spPr bwMode="auto">
          <a:xfrm>
            <a:off x="8070850" y="3589338"/>
            <a:ext cx="1274763" cy="29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2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r">
              <a:lnSpc>
                <a:spcPct val="93000"/>
              </a:lnSpc>
            </a:pPr>
            <a:r>
              <a:rPr lang="en-US" sz="1400" b="1" i="1">
                <a:solidFill>
                  <a:srgbClr val="00FFFF"/>
                </a:solidFill>
                <a:latin typeface="Times New Roman" pitchFamily="16" charset="0"/>
                <a:cs typeface="Times New Roman" pitchFamily="16" charset="0"/>
              </a:rPr>
              <a:t>region-list L</a:t>
            </a:r>
            <a:r>
              <a:rPr lang="en-US" sz="1400" b="1" i="1" baseline="-33000">
                <a:solidFill>
                  <a:srgbClr val="00FFFF"/>
                </a:solidFill>
                <a:latin typeface="Times New Roman" pitchFamily="16" charset="0"/>
                <a:cs typeface="Times New Roman" pitchFamily="16" charset="0"/>
              </a:rPr>
              <a:t>M2</a:t>
            </a:r>
          </a:p>
        </p:txBody>
      </p:sp>
      <p:sp>
        <p:nvSpPr>
          <p:cNvPr id="34945" name="Text Box 129"/>
          <p:cNvSpPr txBox="1">
            <a:spLocks noChangeArrowheads="1"/>
          </p:cNvSpPr>
          <p:nvPr/>
        </p:nvSpPr>
        <p:spPr bwMode="auto">
          <a:xfrm>
            <a:off x="5121275" y="2897188"/>
            <a:ext cx="4537075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2200"/>
              <a:t>S = {?</a:t>
            </a:r>
            <a:r>
              <a:rPr lang="en-US" sz="2200" baseline="33000"/>
              <a:t>+</a:t>
            </a:r>
            <a:r>
              <a:rPr lang="en-US" sz="2200"/>
              <a:t>.</a:t>
            </a:r>
            <a:r>
              <a:rPr lang="en-US" sz="2200">
                <a:solidFill>
                  <a:srgbClr val="0000FF"/>
                </a:solidFill>
              </a:rPr>
              <a:t>@x</a:t>
            </a:r>
            <a:r>
              <a:rPr lang="en-US" sz="2200"/>
              <a:t>.?*.</a:t>
            </a:r>
            <a:r>
              <a:rPr lang="en-US" sz="2200" b="1">
                <a:solidFill>
                  <a:srgbClr val="00FFFF"/>
                </a:solidFill>
              </a:rPr>
              <a:t>M</a:t>
            </a:r>
            <a:r>
              <a:rPr lang="en-US" sz="2200"/>
              <a:t>.?*.</a:t>
            </a:r>
            <a:r>
              <a:rPr lang="en-US" sz="2200" b="1">
                <a:solidFill>
                  <a:srgbClr val="FF00FF"/>
                </a:solidFill>
              </a:rPr>
              <a:t>D</a:t>
            </a:r>
            <a:r>
              <a:rPr lang="en-US" sz="2200"/>
              <a:t>.?*.</a:t>
            </a:r>
            <a:r>
              <a:rPr lang="en-US" sz="2200">
                <a:solidFill>
                  <a:srgbClr val="0000FF"/>
                </a:solidFill>
              </a:rPr>
              <a:t>@x</a:t>
            </a:r>
            <a:r>
              <a:rPr lang="en-US" sz="2200"/>
              <a:t>.?*.</a:t>
            </a:r>
            <a:r>
              <a:rPr lang="en-US" sz="2200" b="1">
                <a:solidFill>
                  <a:srgbClr val="00FFFF"/>
                </a:solidFill>
              </a:rPr>
              <a:t>M</a:t>
            </a:r>
            <a:r>
              <a:rPr lang="en-US" sz="2200"/>
              <a:t>}</a:t>
            </a:r>
          </a:p>
        </p:txBody>
      </p:sp>
      <p:sp>
        <p:nvSpPr>
          <p:cNvPr id="34946" name="Text Box 130"/>
          <p:cNvSpPr txBox="1">
            <a:spLocks noChangeArrowheads="1"/>
          </p:cNvSpPr>
          <p:nvPr/>
        </p:nvSpPr>
        <p:spPr bwMode="auto">
          <a:xfrm>
            <a:off x="2595563" y="4418013"/>
            <a:ext cx="300037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7360" tIns="27360" rIns="27360" bIns="468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2000" b="1">
                <a:solidFill>
                  <a:srgbClr val="FF0000"/>
                </a:solidFill>
                <a:cs typeface="Times New Roman" pitchFamily="16" charset="0"/>
              </a:rPr>
              <a:t>T</a:t>
            </a:r>
            <a:r>
              <a:rPr lang="en-US" sz="2000" b="1" baseline="-20000">
                <a:solidFill>
                  <a:srgbClr val="FF0000"/>
                </a:solidFill>
                <a:cs typeface="Times New Roman" pitchFamily="16" charset="0"/>
              </a:rPr>
              <a:t>2</a:t>
            </a:r>
          </a:p>
        </p:txBody>
      </p:sp>
      <p:sp>
        <p:nvSpPr>
          <p:cNvPr id="34947" name="Text Box 131"/>
          <p:cNvSpPr txBox="1">
            <a:spLocks noChangeArrowheads="1"/>
          </p:cNvSpPr>
          <p:nvPr/>
        </p:nvSpPr>
        <p:spPr bwMode="auto">
          <a:xfrm>
            <a:off x="4565650" y="4083050"/>
            <a:ext cx="300038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7360" tIns="27360" rIns="27360" bIns="468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2000" b="1">
                <a:solidFill>
                  <a:srgbClr val="0000FF"/>
                </a:solidFill>
                <a:cs typeface="Times New Roman" pitchFamily="16" charset="0"/>
              </a:rPr>
              <a:t>T</a:t>
            </a:r>
            <a:r>
              <a:rPr lang="en-US" sz="2000" b="1" baseline="-20000">
                <a:solidFill>
                  <a:srgbClr val="0000FF"/>
                </a:solidFill>
                <a:cs typeface="Times New Roman" pitchFamily="16" charset="0"/>
              </a:rPr>
              <a:t>3</a:t>
            </a:r>
          </a:p>
        </p:txBody>
      </p:sp>
      <p:sp>
        <p:nvSpPr>
          <p:cNvPr id="34948" name="Text Box 132"/>
          <p:cNvSpPr txBox="1">
            <a:spLocks noChangeArrowheads="1"/>
          </p:cNvSpPr>
          <p:nvPr/>
        </p:nvSpPr>
        <p:spPr bwMode="auto">
          <a:xfrm>
            <a:off x="3541713" y="5594350"/>
            <a:ext cx="300037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7360" tIns="27360" rIns="27360" bIns="468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2000" b="1">
                <a:solidFill>
                  <a:srgbClr val="008000"/>
                </a:solidFill>
                <a:cs typeface="Times New Roman" pitchFamily="16" charset="0"/>
              </a:rPr>
              <a:t>T</a:t>
            </a:r>
            <a:r>
              <a:rPr lang="en-US" sz="2000" b="1" baseline="-20000">
                <a:solidFill>
                  <a:srgbClr val="008000"/>
                </a:solidFill>
                <a:cs typeface="Times New Roman" pitchFamily="16" charset="0"/>
              </a:rPr>
              <a:t>1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31FA38D6-BCEE-46FF-81BE-425E656C6FB2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ext Box 1"/>
          <p:cNvSpPr txBox="1">
            <a:spLocks noChangeArrowheads="1"/>
          </p:cNvSpPr>
          <p:nvPr/>
        </p:nvSpPr>
        <p:spPr bwMode="auto">
          <a:xfrm>
            <a:off x="503238" y="346075"/>
            <a:ext cx="9070975" cy="11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4400" i="1"/>
              <a:t>IJP</a:t>
            </a:r>
            <a:r>
              <a:rPr lang="en-US" sz="4400"/>
              <a:t> Algorithm</a:t>
            </a:r>
          </a:p>
        </p:txBody>
      </p:sp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504825" y="1768475"/>
            <a:ext cx="9070975" cy="66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414338" indent="-309563"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 i="1"/>
              <a:t>IJP</a:t>
            </a:r>
            <a:r>
              <a:rPr lang="en-US" sz="3200"/>
              <a:t>: </a:t>
            </a:r>
            <a:r>
              <a:rPr lang="en-US" sz="3200" b="1"/>
              <a:t>Fixed</a:t>
            </a:r>
            <a:r>
              <a:rPr lang="en-US" sz="3200"/>
              <a:t> Spatial Predicate Evaluation</a:t>
            </a:r>
          </a:p>
        </p:txBody>
      </p:sp>
      <p:sp>
        <p:nvSpPr>
          <p:cNvPr id="35843" name="AutoShape 3"/>
          <p:cNvSpPr>
            <a:spLocks noChangeArrowheads="1"/>
          </p:cNvSpPr>
          <p:nvPr/>
        </p:nvSpPr>
        <p:spPr bwMode="auto">
          <a:xfrm>
            <a:off x="1820863" y="3651250"/>
            <a:ext cx="1000125" cy="712788"/>
          </a:xfrm>
          <a:custGeom>
            <a:avLst/>
            <a:gdLst>
              <a:gd name="T0" fmla="*/ 0 w 2780"/>
              <a:gd name="T1" fmla="*/ 417 h 1979"/>
              <a:gd name="T2" fmla="*/ 588 w 2780"/>
              <a:gd name="T3" fmla="*/ 0 h 1979"/>
              <a:gd name="T4" fmla="*/ 1207 w 2780"/>
              <a:gd name="T5" fmla="*/ 627 h 1979"/>
              <a:gd name="T6" fmla="*/ 2226 w 2780"/>
              <a:gd name="T7" fmla="*/ 384 h 1979"/>
              <a:gd name="T8" fmla="*/ 2779 w 2780"/>
              <a:gd name="T9" fmla="*/ 1905 h 1979"/>
              <a:gd name="T10" fmla="*/ 906 w 2780"/>
              <a:gd name="T11" fmla="*/ 1978 h 1979"/>
              <a:gd name="T12" fmla="*/ 0 w 2780"/>
              <a:gd name="T13" fmla="*/ 417 h 1979"/>
              <a:gd name="T14" fmla="*/ 0 w 2780"/>
              <a:gd name="T15" fmla="*/ 0 h 1979"/>
              <a:gd name="T16" fmla="*/ 2780 w 2780"/>
              <a:gd name="T17" fmla="*/ 1979 h 19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T14" t="T15" r="T16" b="T17"/>
            <a:pathLst>
              <a:path w="2780" h="1979">
                <a:moveTo>
                  <a:pt x="0" y="417"/>
                </a:moveTo>
                <a:lnTo>
                  <a:pt x="588" y="0"/>
                </a:lnTo>
                <a:lnTo>
                  <a:pt x="1207" y="627"/>
                </a:lnTo>
                <a:lnTo>
                  <a:pt x="2226" y="384"/>
                </a:lnTo>
                <a:lnTo>
                  <a:pt x="2779" y="1905"/>
                </a:lnTo>
                <a:lnTo>
                  <a:pt x="906" y="1978"/>
                </a:lnTo>
                <a:lnTo>
                  <a:pt x="0" y="417"/>
                </a:lnTo>
              </a:path>
            </a:pathLst>
          </a:custGeom>
          <a:solidFill>
            <a:srgbClr val="00FFFF"/>
          </a:solidFill>
          <a:ln w="900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844" name="AutoShape 4"/>
          <p:cNvSpPr>
            <a:spLocks noChangeArrowheads="1"/>
          </p:cNvSpPr>
          <p:nvPr/>
        </p:nvSpPr>
        <p:spPr bwMode="auto">
          <a:xfrm>
            <a:off x="2619375" y="3506788"/>
            <a:ext cx="1681163" cy="700087"/>
          </a:xfrm>
          <a:custGeom>
            <a:avLst/>
            <a:gdLst>
              <a:gd name="T0" fmla="*/ 1280 w 4671"/>
              <a:gd name="T1" fmla="*/ 408 h 1945"/>
              <a:gd name="T2" fmla="*/ 0 w 4671"/>
              <a:gd name="T3" fmla="*/ 780 h 1945"/>
              <a:gd name="T4" fmla="*/ 440 w 4671"/>
              <a:gd name="T5" fmla="*/ 1944 h 1945"/>
              <a:gd name="T6" fmla="*/ 2757 w 4671"/>
              <a:gd name="T7" fmla="*/ 1828 h 1945"/>
              <a:gd name="T8" fmla="*/ 4013 w 4671"/>
              <a:gd name="T9" fmla="*/ 1603 h 1945"/>
              <a:gd name="T10" fmla="*/ 4670 w 4671"/>
              <a:gd name="T11" fmla="*/ 0 h 1945"/>
              <a:gd name="T12" fmla="*/ 2120 w 4671"/>
              <a:gd name="T13" fmla="*/ 43 h 1945"/>
              <a:gd name="T14" fmla="*/ 1280 w 4671"/>
              <a:gd name="T15" fmla="*/ 408 h 1945"/>
              <a:gd name="T16" fmla="*/ 0 w 4671"/>
              <a:gd name="T17" fmla="*/ 0 h 1945"/>
              <a:gd name="T18" fmla="*/ 4671 w 4671"/>
              <a:gd name="T19" fmla="*/ 1945 h 19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4671" h="1945">
                <a:moveTo>
                  <a:pt x="1280" y="408"/>
                </a:moveTo>
                <a:lnTo>
                  <a:pt x="0" y="780"/>
                </a:lnTo>
                <a:lnTo>
                  <a:pt x="440" y="1944"/>
                </a:lnTo>
                <a:lnTo>
                  <a:pt x="2757" y="1828"/>
                </a:lnTo>
                <a:lnTo>
                  <a:pt x="4013" y="1603"/>
                </a:lnTo>
                <a:lnTo>
                  <a:pt x="4670" y="0"/>
                </a:lnTo>
                <a:lnTo>
                  <a:pt x="2120" y="43"/>
                </a:lnTo>
                <a:lnTo>
                  <a:pt x="1280" y="408"/>
                </a:lnTo>
              </a:path>
            </a:pathLst>
          </a:custGeom>
          <a:solidFill>
            <a:srgbClr val="FF00FF"/>
          </a:solidFill>
          <a:ln w="900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845" name="Line 5"/>
          <p:cNvSpPr>
            <a:spLocks noChangeShapeType="1"/>
          </p:cNvSpPr>
          <p:nvPr/>
        </p:nvSpPr>
        <p:spPr bwMode="auto">
          <a:xfrm>
            <a:off x="963613" y="6396038"/>
            <a:ext cx="4473575" cy="1587"/>
          </a:xfrm>
          <a:prstGeom prst="line">
            <a:avLst/>
          </a:prstGeom>
          <a:noFill/>
          <a:ln w="183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5846" name="Line 6"/>
          <p:cNvSpPr>
            <a:spLocks noChangeShapeType="1"/>
          </p:cNvSpPr>
          <p:nvPr/>
        </p:nvSpPr>
        <p:spPr bwMode="auto">
          <a:xfrm flipH="1" flipV="1">
            <a:off x="942975" y="2622550"/>
            <a:ext cx="39688" cy="3792538"/>
          </a:xfrm>
          <a:prstGeom prst="line">
            <a:avLst/>
          </a:prstGeom>
          <a:noFill/>
          <a:ln w="183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5847" name="Line 7"/>
          <p:cNvSpPr>
            <a:spLocks noChangeShapeType="1"/>
          </p:cNvSpPr>
          <p:nvPr/>
        </p:nvSpPr>
        <p:spPr bwMode="auto">
          <a:xfrm>
            <a:off x="2312988" y="5383213"/>
            <a:ext cx="647700" cy="36671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5848" name="Line 8"/>
          <p:cNvSpPr>
            <a:spLocks noChangeShapeType="1"/>
          </p:cNvSpPr>
          <p:nvPr/>
        </p:nvSpPr>
        <p:spPr bwMode="auto">
          <a:xfrm flipV="1">
            <a:off x="2952750" y="5308600"/>
            <a:ext cx="455613" cy="4572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5849" name="Line 9"/>
          <p:cNvSpPr>
            <a:spLocks noChangeShapeType="1"/>
          </p:cNvSpPr>
          <p:nvPr/>
        </p:nvSpPr>
        <p:spPr bwMode="auto">
          <a:xfrm>
            <a:off x="3382963" y="5327650"/>
            <a:ext cx="1252537" cy="9667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5850" name="Line 10"/>
          <p:cNvSpPr>
            <a:spLocks noChangeShapeType="1"/>
          </p:cNvSpPr>
          <p:nvPr/>
        </p:nvSpPr>
        <p:spPr bwMode="auto">
          <a:xfrm flipV="1">
            <a:off x="2316163" y="4997450"/>
            <a:ext cx="185737" cy="41116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5851" name="Line 11"/>
          <p:cNvSpPr>
            <a:spLocks noChangeShapeType="1"/>
          </p:cNvSpPr>
          <p:nvPr/>
        </p:nvSpPr>
        <p:spPr bwMode="auto">
          <a:xfrm flipH="1" flipV="1">
            <a:off x="1831975" y="3786188"/>
            <a:ext cx="685800" cy="125253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5852" name="Line 12"/>
          <p:cNvSpPr>
            <a:spLocks noChangeShapeType="1"/>
          </p:cNvSpPr>
          <p:nvPr/>
        </p:nvSpPr>
        <p:spPr bwMode="auto">
          <a:xfrm flipH="1">
            <a:off x="1046163" y="3800475"/>
            <a:ext cx="828675" cy="396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5853" name="Line 13"/>
          <p:cNvSpPr>
            <a:spLocks noChangeShapeType="1"/>
          </p:cNvSpPr>
          <p:nvPr/>
        </p:nvSpPr>
        <p:spPr bwMode="auto">
          <a:xfrm flipV="1">
            <a:off x="2139950" y="4319588"/>
            <a:ext cx="690563" cy="539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5854" name="Line 14"/>
          <p:cNvSpPr>
            <a:spLocks noChangeShapeType="1"/>
          </p:cNvSpPr>
          <p:nvPr/>
        </p:nvSpPr>
        <p:spPr bwMode="auto">
          <a:xfrm>
            <a:off x="2309813" y="4660900"/>
            <a:ext cx="633412" cy="158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5855" name="Line 15"/>
          <p:cNvSpPr>
            <a:spLocks noChangeShapeType="1"/>
          </p:cNvSpPr>
          <p:nvPr/>
        </p:nvSpPr>
        <p:spPr bwMode="auto">
          <a:xfrm>
            <a:off x="2824163" y="4340225"/>
            <a:ext cx="109537" cy="3302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5856" name="Line 16"/>
          <p:cNvSpPr>
            <a:spLocks noChangeShapeType="1"/>
          </p:cNvSpPr>
          <p:nvPr/>
        </p:nvSpPr>
        <p:spPr bwMode="auto">
          <a:xfrm flipH="1">
            <a:off x="3065463" y="3513138"/>
            <a:ext cx="344487" cy="14446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5857" name="Line 17"/>
          <p:cNvSpPr>
            <a:spLocks noChangeShapeType="1"/>
          </p:cNvSpPr>
          <p:nvPr/>
        </p:nvSpPr>
        <p:spPr bwMode="auto">
          <a:xfrm flipV="1">
            <a:off x="2784475" y="4143375"/>
            <a:ext cx="833438" cy="873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5858" name="Line 18"/>
          <p:cNvSpPr>
            <a:spLocks noChangeShapeType="1"/>
          </p:cNvSpPr>
          <p:nvPr/>
        </p:nvSpPr>
        <p:spPr bwMode="auto">
          <a:xfrm flipV="1">
            <a:off x="4064000" y="3482975"/>
            <a:ext cx="242888" cy="61912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5859" name="Line 19"/>
          <p:cNvSpPr>
            <a:spLocks noChangeShapeType="1"/>
          </p:cNvSpPr>
          <p:nvPr/>
        </p:nvSpPr>
        <p:spPr bwMode="auto">
          <a:xfrm flipV="1">
            <a:off x="3371850" y="3484563"/>
            <a:ext cx="936625" cy="5238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5860" name="Line 20"/>
          <p:cNvSpPr>
            <a:spLocks noChangeShapeType="1"/>
          </p:cNvSpPr>
          <p:nvPr/>
        </p:nvSpPr>
        <p:spPr bwMode="auto">
          <a:xfrm>
            <a:off x="2562225" y="2976563"/>
            <a:ext cx="169863" cy="78898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5861" name="Line 21"/>
          <p:cNvSpPr>
            <a:spLocks noChangeShapeType="1"/>
          </p:cNvSpPr>
          <p:nvPr/>
        </p:nvSpPr>
        <p:spPr bwMode="auto">
          <a:xfrm flipH="1" flipV="1">
            <a:off x="1887538" y="3024188"/>
            <a:ext cx="706437" cy="444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5862" name="Line 22"/>
          <p:cNvSpPr>
            <a:spLocks noChangeShapeType="1"/>
          </p:cNvSpPr>
          <p:nvPr/>
        </p:nvSpPr>
        <p:spPr bwMode="auto">
          <a:xfrm>
            <a:off x="1903413" y="3036888"/>
            <a:ext cx="41275" cy="52863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5863" name="Line 23"/>
          <p:cNvSpPr>
            <a:spLocks noChangeShapeType="1"/>
          </p:cNvSpPr>
          <p:nvPr/>
        </p:nvSpPr>
        <p:spPr bwMode="auto">
          <a:xfrm>
            <a:off x="1944688" y="3568700"/>
            <a:ext cx="309562" cy="3159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5864" name="Line 24"/>
          <p:cNvSpPr>
            <a:spLocks noChangeShapeType="1"/>
          </p:cNvSpPr>
          <p:nvPr/>
        </p:nvSpPr>
        <p:spPr bwMode="auto">
          <a:xfrm flipV="1">
            <a:off x="2251075" y="3749675"/>
            <a:ext cx="473075" cy="1508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5865" name="Line 25"/>
          <p:cNvSpPr>
            <a:spLocks noChangeShapeType="1"/>
          </p:cNvSpPr>
          <p:nvPr/>
        </p:nvSpPr>
        <p:spPr bwMode="auto">
          <a:xfrm>
            <a:off x="2563813" y="2971800"/>
            <a:ext cx="1023937" cy="1905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5866" name="Line 26"/>
          <p:cNvSpPr>
            <a:spLocks noChangeShapeType="1"/>
          </p:cNvSpPr>
          <p:nvPr/>
        </p:nvSpPr>
        <p:spPr bwMode="auto">
          <a:xfrm>
            <a:off x="3584575" y="3162300"/>
            <a:ext cx="17463" cy="3492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5867" name="Line 27"/>
          <p:cNvSpPr>
            <a:spLocks noChangeShapeType="1"/>
          </p:cNvSpPr>
          <p:nvPr/>
        </p:nvSpPr>
        <p:spPr bwMode="auto">
          <a:xfrm flipV="1">
            <a:off x="2724150" y="3630613"/>
            <a:ext cx="371475" cy="15398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5868" name="Line 28"/>
          <p:cNvSpPr>
            <a:spLocks noChangeShapeType="1"/>
          </p:cNvSpPr>
          <p:nvPr/>
        </p:nvSpPr>
        <p:spPr bwMode="auto">
          <a:xfrm>
            <a:off x="2935288" y="4676775"/>
            <a:ext cx="460375" cy="65722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5869" name="Line 29"/>
          <p:cNvSpPr>
            <a:spLocks noChangeShapeType="1"/>
          </p:cNvSpPr>
          <p:nvPr/>
        </p:nvSpPr>
        <p:spPr bwMode="auto">
          <a:xfrm flipV="1">
            <a:off x="3221038" y="4937125"/>
            <a:ext cx="523875" cy="16192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5870" name="Line 30"/>
          <p:cNvSpPr>
            <a:spLocks noChangeShapeType="1"/>
          </p:cNvSpPr>
          <p:nvPr/>
        </p:nvSpPr>
        <p:spPr bwMode="auto">
          <a:xfrm>
            <a:off x="3741738" y="4956175"/>
            <a:ext cx="614362" cy="57626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5871" name="Line 31"/>
          <p:cNvSpPr>
            <a:spLocks noChangeShapeType="1"/>
          </p:cNvSpPr>
          <p:nvPr/>
        </p:nvSpPr>
        <p:spPr bwMode="auto">
          <a:xfrm flipH="1">
            <a:off x="4237038" y="5532438"/>
            <a:ext cx="142875" cy="46831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5872" name="Line 32"/>
          <p:cNvSpPr>
            <a:spLocks noChangeShapeType="1"/>
          </p:cNvSpPr>
          <p:nvPr/>
        </p:nvSpPr>
        <p:spPr bwMode="auto">
          <a:xfrm flipV="1">
            <a:off x="1274763" y="3189288"/>
            <a:ext cx="644525" cy="6508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5873" name="Line 33"/>
          <p:cNvSpPr>
            <a:spLocks noChangeShapeType="1"/>
          </p:cNvSpPr>
          <p:nvPr/>
        </p:nvSpPr>
        <p:spPr bwMode="auto">
          <a:xfrm flipH="1">
            <a:off x="1052513" y="3222625"/>
            <a:ext cx="252412" cy="6223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5874" name="Line 34"/>
          <p:cNvSpPr>
            <a:spLocks noChangeShapeType="1"/>
          </p:cNvSpPr>
          <p:nvPr/>
        </p:nvSpPr>
        <p:spPr bwMode="auto">
          <a:xfrm flipV="1">
            <a:off x="4619625" y="5381625"/>
            <a:ext cx="465138" cy="91916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5875" name="Line 35"/>
          <p:cNvSpPr>
            <a:spLocks noChangeShapeType="1"/>
          </p:cNvSpPr>
          <p:nvPr/>
        </p:nvSpPr>
        <p:spPr bwMode="auto">
          <a:xfrm flipH="1">
            <a:off x="4546600" y="4783138"/>
            <a:ext cx="668338" cy="31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5876" name="Line 36"/>
          <p:cNvSpPr>
            <a:spLocks noChangeShapeType="1"/>
          </p:cNvSpPr>
          <p:nvPr/>
        </p:nvSpPr>
        <p:spPr bwMode="auto">
          <a:xfrm>
            <a:off x="4240213" y="4437063"/>
            <a:ext cx="549275" cy="58578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5877" name="Line 37"/>
          <p:cNvSpPr>
            <a:spLocks noChangeShapeType="1"/>
          </p:cNvSpPr>
          <p:nvPr/>
        </p:nvSpPr>
        <p:spPr bwMode="auto">
          <a:xfrm>
            <a:off x="4232275" y="4432300"/>
            <a:ext cx="923925" cy="158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5878" name="Line 38"/>
          <p:cNvSpPr>
            <a:spLocks noChangeShapeType="1"/>
          </p:cNvSpPr>
          <p:nvPr/>
        </p:nvSpPr>
        <p:spPr bwMode="auto">
          <a:xfrm>
            <a:off x="5164138" y="4443413"/>
            <a:ext cx="28575" cy="3365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5879" name="Line 39"/>
          <p:cNvSpPr>
            <a:spLocks noChangeShapeType="1"/>
          </p:cNvSpPr>
          <p:nvPr/>
        </p:nvSpPr>
        <p:spPr bwMode="auto">
          <a:xfrm flipH="1">
            <a:off x="3600450" y="4083050"/>
            <a:ext cx="482600" cy="8096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5880" name="Line 40"/>
          <p:cNvSpPr>
            <a:spLocks noChangeShapeType="1"/>
          </p:cNvSpPr>
          <p:nvPr/>
        </p:nvSpPr>
        <p:spPr bwMode="auto">
          <a:xfrm flipV="1">
            <a:off x="1852613" y="3636963"/>
            <a:ext cx="179387" cy="18256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5881" name="Line 41"/>
          <p:cNvSpPr>
            <a:spLocks noChangeShapeType="1"/>
          </p:cNvSpPr>
          <p:nvPr/>
        </p:nvSpPr>
        <p:spPr bwMode="auto">
          <a:xfrm>
            <a:off x="2622550" y="3783013"/>
            <a:ext cx="201613" cy="5524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5882" name="Line 42"/>
          <p:cNvSpPr>
            <a:spLocks noChangeShapeType="1"/>
          </p:cNvSpPr>
          <p:nvPr/>
        </p:nvSpPr>
        <p:spPr bwMode="auto">
          <a:xfrm>
            <a:off x="3563938" y="4160838"/>
            <a:ext cx="171450" cy="80486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5883" name="Line 43"/>
          <p:cNvSpPr>
            <a:spLocks noChangeShapeType="1"/>
          </p:cNvSpPr>
          <p:nvPr/>
        </p:nvSpPr>
        <p:spPr bwMode="auto">
          <a:xfrm>
            <a:off x="4064000" y="4076700"/>
            <a:ext cx="168275" cy="3556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5884" name="Line 44"/>
          <p:cNvSpPr>
            <a:spLocks noChangeShapeType="1"/>
          </p:cNvSpPr>
          <p:nvPr/>
        </p:nvSpPr>
        <p:spPr bwMode="auto">
          <a:xfrm flipV="1">
            <a:off x="4356100" y="5002213"/>
            <a:ext cx="430213" cy="56356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5885" name="Line 45"/>
          <p:cNvSpPr>
            <a:spLocks noChangeShapeType="1"/>
          </p:cNvSpPr>
          <p:nvPr/>
        </p:nvSpPr>
        <p:spPr bwMode="auto">
          <a:xfrm flipH="1" flipV="1">
            <a:off x="4767263" y="5003800"/>
            <a:ext cx="341312" cy="41116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5886" name="Line 46"/>
          <p:cNvSpPr>
            <a:spLocks noChangeShapeType="1"/>
          </p:cNvSpPr>
          <p:nvPr/>
        </p:nvSpPr>
        <p:spPr bwMode="auto">
          <a:xfrm>
            <a:off x="4684713" y="3355975"/>
            <a:ext cx="355600" cy="10810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5887" name="Line 47"/>
          <p:cNvSpPr>
            <a:spLocks noChangeShapeType="1"/>
          </p:cNvSpPr>
          <p:nvPr/>
        </p:nvSpPr>
        <p:spPr bwMode="auto">
          <a:xfrm flipH="1">
            <a:off x="4279900" y="3355975"/>
            <a:ext cx="423863" cy="1539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5888" name="Line 48"/>
          <p:cNvSpPr>
            <a:spLocks noChangeShapeType="1"/>
          </p:cNvSpPr>
          <p:nvPr/>
        </p:nvSpPr>
        <p:spPr bwMode="auto">
          <a:xfrm flipV="1">
            <a:off x="3584575" y="2792413"/>
            <a:ext cx="1073150" cy="39052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5889" name="Line 49"/>
          <p:cNvSpPr>
            <a:spLocks noChangeShapeType="1"/>
          </p:cNvSpPr>
          <p:nvPr/>
        </p:nvSpPr>
        <p:spPr bwMode="auto">
          <a:xfrm flipH="1" flipV="1">
            <a:off x="4641850" y="2790825"/>
            <a:ext cx="61913" cy="5842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5890" name="Text Box 50"/>
          <p:cNvSpPr txBox="1">
            <a:spLocks noChangeArrowheads="1"/>
          </p:cNvSpPr>
          <p:nvPr/>
        </p:nvSpPr>
        <p:spPr bwMode="auto">
          <a:xfrm>
            <a:off x="3275013" y="3765550"/>
            <a:ext cx="395287" cy="50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2200" b="1" u="sng"/>
              <a:t>D</a:t>
            </a:r>
          </a:p>
        </p:txBody>
      </p:sp>
      <p:sp>
        <p:nvSpPr>
          <p:cNvPr id="35891" name="Text Box 51"/>
          <p:cNvSpPr txBox="1">
            <a:spLocks noChangeArrowheads="1"/>
          </p:cNvSpPr>
          <p:nvPr/>
        </p:nvSpPr>
        <p:spPr bwMode="auto">
          <a:xfrm>
            <a:off x="1192213" y="4187825"/>
            <a:ext cx="336550" cy="50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2200" b="1" u="sng"/>
              <a:t>M</a:t>
            </a:r>
          </a:p>
        </p:txBody>
      </p:sp>
      <p:sp>
        <p:nvSpPr>
          <p:cNvPr id="35892" name="AutoShape 52"/>
          <p:cNvSpPr>
            <a:spLocks noChangeArrowheads="1"/>
          </p:cNvSpPr>
          <p:nvPr/>
        </p:nvSpPr>
        <p:spPr bwMode="auto">
          <a:xfrm>
            <a:off x="1504950" y="3084513"/>
            <a:ext cx="2470150" cy="1389062"/>
          </a:xfrm>
          <a:custGeom>
            <a:avLst/>
            <a:gdLst>
              <a:gd name="T0" fmla="*/ 3341 w 6861"/>
              <a:gd name="T1" fmla="*/ 3167 h 3857"/>
              <a:gd name="T2" fmla="*/ 3017 w 6861"/>
              <a:gd name="T3" fmla="*/ 2206 h 3857"/>
              <a:gd name="T4" fmla="*/ 2917 w 6861"/>
              <a:gd name="T5" fmla="*/ 1622 h 3857"/>
              <a:gd name="T6" fmla="*/ 4008 w 6861"/>
              <a:gd name="T7" fmla="*/ 1452 h 3857"/>
              <a:gd name="T8" fmla="*/ 3734 w 6861"/>
              <a:gd name="T9" fmla="*/ 2550 h 3857"/>
              <a:gd name="T10" fmla="*/ 1356 w 6861"/>
              <a:gd name="T11" fmla="*/ 2557 h 3857"/>
              <a:gd name="T12" fmla="*/ 825 w 6861"/>
              <a:gd name="T13" fmla="*/ 1836 h 3857"/>
              <a:gd name="T14" fmla="*/ 290 w 6861"/>
              <a:gd name="T15" fmla="*/ 736 h 3857"/>
              <a:gd name="T16" fmla="*/ 1908 w 6861"/>
              <a:gd name="T17" fmla="*/ 271 h 3857"/>
              <a:gd name="T18" fmla="*/ 2568 w 6861"/>
              <a:gd name="T19" fmla="*/ 133 h 3857"/>
              <a:gd name="T20" fmla="*/ 3969 w 6861"/>
              <a:gd name="T21" fmla="*/ 219 h 3857"/>
              <a:gd name="T22" fmla="*/ 6202 w 6861"/>
              <a:gd name="T23" fmla="*/ 957 h 3857"/>
              <a:gd name="T24" fmla="*/ 6793 w 6861"/>
              <a:gd name="T25" fmla="*/ 2116 h 3857"/>
              <a:gd name="T26" fmla="*/ 6531 w 6861"/>
              <a:gd name="T27" fmla="*/ 3281 h 3857"/>
              <a:gd name="T28" fmla="*/ 4906 w 6861"/>
              <a:gd name="T29" fmla="*/ 3772 h 3857"/>
              <a:gd name="T30" fmla="*/ 3589 w 6861"/>
              <a:gd name="T31" fmla="*/ 3732 h 3857"/>
              <a:gd name="T32" fmla="*/ 2969 w 6861"/>
              <a:gd name="T33" fmla="*/ 3856 h 3857"/>
              <a:gd name="T34" fmla="*/ 0 w 6861"/>
              <a:gd name="T35" fmla="*/ 0 h 3857"/>
              <a:gd name="T36" fmla="*/ 6861 w 6861"/>
              <a:gd name="T37" fmla="*/ 3857 h 38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T34" t="T35" r="T36" b="T37"/>
            <a:pathLst>
              <a:path w="6861" h="3857">
                <a:moveTo>
                  <a:pt x="3341" y="3167"/>
                </a:moveTo>
                <a:cubicBezTo>
                  <a:pt x="3062" y="2525"/>
                  <a:pt x="3071" y="2532"/>
                  <a:pt x="3017" y="2206"/>
                </a:cubicBezTo>
                <a:cubicBezTo>
                  <a:pt x="2963" y="1880"/>
                  <a:pt x="2606" y="1939"/>
                  <a:pt x="2917" y="1622"/>
                </a:cubicBezTo>
                <a:cubicBezTo>
                  <a:pt x="3228" y="1305"/>
                  <a:pt x="3282" y="1255"/>
                  <a:pt x="4008" y="1452"/>
                </a:cubicBezTo>
                <a:cubicBezTo>
                  <a:pt x="4734" y="1649"/>
                  <a:pt x="4439" y="2457"/>
                  <a:pt x="3734" y="2550"/>
                </a:cubicBezTo>
                <a:cubicBezTo>
                  <a:pt x="3029" y="2643"/>
                  <a:pt x="1521" y="2695"/>
                  <a:pt x="1356" y="2557"/>
                </a:cubicBezTo>
                <a:cubicBezTo>
                  <a:pt x="1191" y="2419"/>
                  <a:pt x="1003" y="2022"/>
                  <a:pt x="825" y="1836"/>
                </a:cubicBezTo>
                <a:cubicBezTo>
                  <a:pt x="561" y="1550"/>
                  <a:pt x="0" y="1089"/>
                  <a:pt x="290" y="736"/>
                </a:cubicBezTo>
                <a:cubicBezTo>
                  <a:pt x="463" y="524"/>
                  <a:pt x="1652" y="363"/>
                  <a:pt x="1908" y="271"/>
                </a:cubicBezTo>
                <a:cubicBezTo>
                  <a:pt x="2164" y="179"/>
                  <a:pt x="2442" y="187"/>
                  <a:pt x="2568" y="133"/>
                </a:cubicBezTo>
                <a:cubicBezTo>
                  <a:pt x="2980" y="0"/>
                  <a:pt x="3434" y="133"/>
                  <a:pt x="3969" y="219"/>
                </a:cubicBezTo>
                <a:cubicBezTo>
                  <a:pt x="4504" y="305"/>
                  <a:pt x="5939" y="738"/>
                  <a:pt x="6202" y="957"/>
                </a:cubicBezTo>
                <a:cubicBezTo>
                  <a:pt x="6465" y="1176"/>
                  <a:pt x="6726" y="1778"/>
                  <a:pt x="6793" y="2116"/>
                </a:cubicBezTo>
                <a:cubicBezTo>
                  <a:pt x="6860" y="2454"/>
                  <a:pt x="6793" y="3037"/>
                  <a:pt x="6531" y="3281"/>
                </a:cubicBezTo>
                <a:cubicBezTo>
                  <a:pt x="6269" y="3525"/>
                  <a:pt x="5323" y="3756"/>
                  <a:pt x="4906" y="3772"/>
                </a:cubicBezTo>
                <a:cubicBezTo>
                  <a:pt x="4735" y="3786"/>
                  <a:pt x="3895" y="3737"/>
                  <a:pt x="3589" y="3732"/>
                </a:cubicBezTo>
                <a:cubicBezTo>
                  <a:pt x="3283" y="3727"/>
                  <a:pt x="3511" y="3763"/>
                  <a:pt x="2969" y="3856"/>
                </a:cubicBezTo>
              </a:path>
            </a:pathLst>
          </a:custGeom>
          <a:noFill/>
          <a:ln w="4572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893" name="AutoShape 53"/>
          <p:cNvSpPr>
            <a:spLocks noChangeArrowheads="1"/>
          </p:cNvSpPr>
          <p:nvPr/>
        </p:nvSpPr>
        <p:spPr bwMode="auto">
          <a:xfrm>
            <a:off x="1847850" y="3084513"/>
            <a:ext cx="2003425" cy="2506662"/>
          </a:xfrm>
          <a:custGeom>
            <a:avLst/>
            <a:gdLst>
              <a:gd name="T0" fmla="*/ 345 w 5567"/>
              <a:gd name="T1" fmla="*/ 0 h 6962"/>
              <a:gd name="T2" fmla="*/ 464 w 5567"/>
              <a:gd name="T3" fmla="*/ 861 h 6962"/>
              <a:gd name="T4" fmla="*/ 21 w 5567"/>
              <a:gd name="T5" fmla="*/ 1271 h 6962"/>
              <a:gd name="T6" fmla="*/ 377 w 5567"/>
              <a:gd name="T7" fmla="*/ 1940 h 6962"/>
              <a:gd name="T8" fmla="*/ 733 w 5567"/>
              <a:gd name="T9" fmla="*/ 2720 h 6962"/>
              <a:gd name="T10" fmla="*/ 1217 w 5567"/>
              <a:gd name="T11" fmla="*/ 3778 h 6962"/>
              <a:gd name="T12" fmla="*/ 1596 w 5567"/>
              <a:gd name="T13" fmla="*/ 4483 h 6962"/>
              <a:gd name="T14" fmla="*/ 2546 w 5567"/>
              <a:gd name="T15" fmla="*/ 5533 h 6962"/>
              <a:gd name="T16" fmla="*/ 4351 w 5567"/>
              <a:gd name="T17" fmla="*/ 6058 h 6962"/>
              <a:gd name="T18" fmla="*/ 5566 w 5567"/>
              <a:gd name="T19" fmla="*/ 6961 h 6962"/>
              <a:gd name="T20" fmla="*/ 0 w 5567"/>
              <a:gd name="T21" fmla="*/ 0 h 6962"/>
              <a:gd name="T22" fmla="*/ 5567 w 5567"/>
              <a:gd name="T23" fmla="*/ 6962 h 69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5567" h="6962">
                <a:moveTo>
                  <a:pt x="345" y="0"/>
                </a:moveTo>
                <a:cubicBezTo>
                  <a:pt x="391" y="77"/>
                  <a:pt x="624" y="640"/>
                  <a:pt x="464" y="861"/>
                </a:cubicBezTo>
                <a:cubicBezTo>
                  <a:pt x="259" y="1145"/>
                  <a:pt x="94" y="987"/>
                  <a:pt x="21" y="1271"/>
                </a:cubicBezTo>
                <a:cubicBezTo>
                  <a:pt x="0" y="1596"/>
                  <a:pt x="264" y="1701"/>
                  <a:pt x="377" y="1940"/>
                </a:cubicBezTo>
                <a:cubicBezTo>
                  <a:pt x="490" y="2179"/>
                  <a:pt x="647" y="2455"/>
                  <a:pt x="733" y="2720"/>
                </a:cubicBezTo>
                <a:cubicBezTo>
                  <a:pt x="819" y="2985"/>
                  <a:pt x="1064" y="3441"/>
                  <a:pt x="1217" y="3778"/>
                </a:cubicBezTo>
                <a:cubicBezTo>
                  <a:pt x="1370" y="4115"/>
                  <a:pt x="1382" y="4221"/>
                  <a:pt x="1596" y="4483"/>
                </a:cubicBezTo>
                <a:cubicBezTo>
                  <a:pt x="1810" y="4745"/>
                  <a:pt x="2229" y="5214"/>
                  <a:pt x="2546" y="5533"/>
                </a:cubicBezTo>
                <a:cubicBezTo>
                  <a:pt x="2863" y="5852"/>
                  <a:pt x="3970" y="5789"/>
                  <a:pt x="4351" y="6058"/>
                </a:cubicBezTo>
                <a:cubicBezTo>
                  <a:pt x="4732" y="6327"/>
                  <a:pt x="5566" y="6961"/>
                  <a:pt x="5566" y="6961"/>
                </a:cubicBezTo>
              </a:path>
            </a:pathLst>
          </a:custGeom>
          <a:noFill/>
          <a:ln w="45720">
            <a:solidFill>
              <a:srgbClr val="008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894" name="AutoShape 54"/>
          <p:cNvSpPr>
            <a:spLocks noChangeArrowheads="1"/>
          </p:cNvSpPr>
          <p:nvPr/>
        </p:nvSpPr>
        <p:spPr bwMode="auto">
          <a:xfrm>
            <a:off x="2109788" y="3624263"/>
            <a:ext cx="2506662" cy="895350"/>
          </a:xfrm>
          <a:custGeom>
            <a:avLst/>
            <a:gdLst>
              <a:gd name="T0" fmla="*/ 0 w 6964"/>
              <a:gd name="T1" fmla="*/ 0 h 2488"/>
              <a:gd name="T2" fmla="*/ 984 w 6964"/>
              <a:gd name="T3" fmla="*/ 666 h 2488"/>
              <a:gd name="T4" fmla="*/ 2136 w 6964"/>
              <a:gd name="T5" fmla="*/ 698 h 2488"/>
              <a:gd name="T6" fmla="*/ 3462 w 6964"/>
              <a:gd name="T7" fmla="*/ 442 h 2488"/>
              <a:gd name="T8" fmla="*/ 4321 w 6964"/>
              <a:gd name="T9" fmla="*/ 458 h 2488"/>
              <a:gd name="T10" fmla="*/ 5437 w 6964"/>
              <a:gd name="T11" fmla="*/ 566 h 2488"/>
              <a:gd name="T12" fmla="*/ 5986 w 6964"/>
              <a:gd name="T13" fmla="*/ 1101 h 2488"/>
              <a:gd name="T14" fmla="*/ 6552 w 6964"/>
              <a:gd name="T15" fmla="*/ 1843 h 2488"/>
              <a:gd name="T16" fmla="*/ 6963 w 6964"/>
              <a:gd name="T17" fmla="*/ 2487 h 2488"/>
              <a:gd name="T18" fmla="*/ 0 w 6964"/>
              <a:gd name="T19" fmla="*/ 0 h 2488"/>
              <a:gd name="T20" fmla="*/ 6964 w 6964"/>
              <a:gd name="T21" fmla="*/ 2488 h 24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T18" t="T19" r="T20" b="T21"/>
            <a:pathLst>
              <a:path w="6964" h="2488">
                <a:moveTo>
                  <a:pt x="0" y="0"/>
                </a:moveTo>
                <a:cubicBezTo>
                  <a:pt x="253" y="228"/>
                  <a:pt x="637" y="589"/>
                  <a:pt x="984" y="666"/>
                </a:cubicBezTo>
                <a:cubicBezTo>
                  <a:pt x="1331" y="743"/>
                  <a:pt x="1633" y="644"/>
                  <a:pt x="2136" y="698"/>
                </a:cubicBezTo>
                <a:cubicBezTo>
                  <a:pt x="2622" y="751"/>
                  <a:pt x="3123" y="474"/>
                  <a:pt x="3462" y="442"/>
                </a:cubicBezTo>
                <a:cubicBezTo>
                  <a:pt x="3723" y="454"/>
                  <a:pt x="4013" y="428"/>
                  <a:pt x="4321" y="458"/>
                </a:cubicBezTo>
                <a:cubicBezTo>
                  <a:pt x="4562" y="481"/>
                  <a:pt x="5086" y="400"/>
                  <a:pt x="5437" y="566"/>
                </a:cubicBezTo>
                <a:cubicBezTo>
                  <a:pt x="5645" y="684"/>
                  <a:pt x="5856" y="935"/>
                  <a:pt x="5986" y="1101"/>
                </a:cubicBezTo>
                <a:cubicBezTo>
                  <a:pt x="6116" y="1267"/>
                  <a:pt x="6552" y="1843"/>
                  <a:pt x="6552" y="1843"/>
                </a:cubicBezTo>
                <a:lnTo>
                  <a:pt x="6963" y="2487"/>
                </a:lnTo>
              </a:path>
            </a:pathLst>
          </a:custGeom>
          <a:noFill/>
          <a:ln w="45720">
            <a:solidFill>
              <a:srgbClr val="0000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895" name="Text Box 55"/>
          <p:cNvSpPr txBox="1">
            <a:spLocks noChangeArrowheads="1"/>
          </p:cNvSpPr>
          <p:nvPr/>
        </p:nvSpPr>
        <p:spPr bwMode="auto">
          <a:xfrm>
            <a:off x="4895850" y="6338888"/>
            <a:ext cx="4508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 i="1"/>
              <a:t>x</a:t>
            </a:r>
          </a:p>
        </p:txBody>
      </p:sp>
      <p:sp>
        <p:nvSpPr>
          <p:cNvPr id="35896" name="Text Box 56"/>
          <p:cNvSpPr txBox="1">
            <a:spLocks noChangeArrowheads="1"/>
          </p:cNvSpPr>
          <p:nvPr/>
        </p:nvSpPr>
        <p:spPr bwMode="auto">
          <a:xfrm>
            <a:off x="712788" y="2925763"/>
            <a:ext cx="4508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 i="1"/>
              <a:t>y</a:t>
            </a:r>
          </a:p>
        </p:txBody>
      </p:sp>
      <p:sp>
        <p:nvSpPr>
          <p:cNvPr id="35897" name="Text Box 57"/>
          <p:cNvSpPr txBox="1">
            <a:spLocks noChangeArrowheads="1"/>
          </p:cNvSpPr>
          <p:nvPr/>
        </p:nvSpPr>
        <p:spPr bwMode="auto">
          <a:xfrm>
            <a:off x="2595563" y="4418013"/>
            <a:ext cx="300037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7360" tIns="27360" rIns="27360" bIns="468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2000" b="1">
                <a:solidFill>
                  <a:srgbClr val="FF0000"/>
                </a:solidFill>
                <a:cs typeface="Times New Roman" pitchFamily="16" charset="0"/>
              </a:rPr>
              <a:t>T</a:t>
            </a:r>
            <a:r>
              <a:rPr lang="en-US" sz="2000" b="1" baseline="-20000">
                <a:solidFill>
                  <a:srgbClr val="FF0000"/>
                </a:solidFill>
                <a:cs typeface="Times New Roman" pitchFamily="16" charset="0"/>
              </a:rPr>
              <a:t>2</a:t>
            </a:r>
          </a:p>
        </p:txBody>
      </p:sp>
      <p:sp>
        <p:nvSpPr>
          <p:cNvPr id="35898" name="Text Box 58"/>
          <p:cNvSpPr txBox="1">
            <a:spLocks noChangeArrowheads="1"/>
          </p:cNvSpPr>
          <p:nvPr/>
        </p:nvSpPr>
        <p:spPr bwMode="auto">
          <a:xfrm>
            <a:off x="4565650" y="4083050"/>
            <a:ext cx="300038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7360" tIns="27360" rIns="27360" bIns="468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2000" b="1">
                <a:solidFill>
                  <a:srgbClr val="0000FF"/>
                </a:solidFill>
                <a:cs typeface="Times New Roman" pitchFamily="16" charset="0"/>
              </a:rPr>
              <a:t>T</a:t>
            </a:r>
            <a:r>
              <a:rPr lang="en-US" sz="2000" b="1" baseline="-20000">
                <a:solidFill>
                  <a:srgbClr val="0000FF"/>
                </a:solidFill>
                <a:cs typeface="Times New Roman" pitchFamily="16" charset="0"/>
              </a:rPr>
              <a:t>3</a:t>
            </a:r>
          </a:p>
        </p:txBody>
      </p:sp>
      <p:sp>
        <p:nvSpPr>
          <p:cNvPr id="35899" name="Text Box 59"/>
          <p:cNvSpPr txBox="1">
            <a:spLocks noChangeArrowheads="1"/>
          </p:cNvSpPr>
          <p:nvPr/>
        </p:nvSpPr>
        <p:spPr bwMode="auto">
          <a:xfrm>
            <a:off x="3541713" y="5594350"/>
            <a:ext cx="300037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7360" tIns="27360" rIns="27360" bIns="468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2000" b="1">
                <a:solidFill>
                  <a:srgbClr val="008000"/>
                </a:solidFill>
                <a:cs typeface="Times New Roman" pitchFamily="16" charset="0"/>
              </a:rPr>
              <a:t>T</a:t>
            </a:r>
            <a:r>
              <a:rPr lang="en-US" sz="2000" b="1" baseline="-20000">
                <a:solidFill>
                  <a:srgbClr val="008000"/>
                </a:solidFill>
                <a:cs typeface="Times New Roman" pitchFamily="16" charset="0"/>
              </a:rPr>
              <a:t>1</a:t>
            </a:r>
          </a:p>
        </p:txBody>
      </p:sp>
      <p:sp>
        <p:nvSpPr>
          <p:cNvPr id="35900" name="Oval 60"/>
          <p:cNvSpPr>
            <a:spLocks noChangeArrowheads="1"/>
          </p:cNvSpPr>
          <p:nvPr/>
        </p:nvSpPr>
        <p:spPr bwMode="auto">
          <a:xfrm>
            <a:off x="2522538" y="4443413"/>
            <a:ext cx="65087" cy="65087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901" name="Oval 61"/>
          <p:cNvSpPr>
            <a:spLocks noChangeArrowheads="1"/>
          </p:cNvSpPr>
          <p:nvPr/>
        </p:nvSpPr>
        <p:spPr bwMode="auto">
          <a:xfrm>
            <a:off x="2654300" y="4418013"/>
            <a:ext cx="65088" cy="63500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902" name="Line 62"/>
          <p:cNvSpPr>
            <a:spLocks noChangeShapeType="1"/>
          </p:cNvSpPr>
          <p:nvPr/>
        </p:nvSpPr>
        <p:spPr bwMode="auto">
          <a:xfrm flipV="1">
            <a:off x="1557338" y="4148138"/>
            <a:ext cx="427037" cy="180975"/>
          </a:xfrm>
          <a:prstGeom prst="line">
            <a:avLst/>
          </a:prstGeom>
          <a:noFill/>
          <a:ln w="183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5903" name="Oval 63"/>
          <p:cNvSpPr>
            <a:spLocks noChangeArrowheads="1"/>
          </p:cNvSpPr>
          <p:nvPr/>
        </p:nvSpPr>
        <p:spPr bwMode="auto">
          <a:xfrm>
            <a:off x="3251200" y="4408488"/>
            <a:ext cx="63500" cy="63500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904" name="Oval 64"/>
          <p:cNvSpPr>
            <a:spLocks noChangeArrowheads="1"/>
          </p:cNvSpPr>
          <p:nvPr/>
        </p:nvSpPr>
        <p:spPr bwMode="auto">
          <a:xfrm>
            <a:off x="3606800" y="4340225"/>
            <a:ext cx="65088" cy="63500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905" name="Oval 65"/>
          <p:cNvSpPr>
            <a:spLocks noChangeArrowheads="1"/>
          </p:cNvSpPr>
          <p:nvPr/>
        </p:nvSpPr>
        <p:spPr bwMode="auto">
          <a:xfrm>
            <a:off x="3838575" y="4211638"/>
            <a:ext cx="65088" cy="63500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906" name="Oval 66"/>
          <p:cNvSpPr>
            <a:spLocks noChangeArrowheads="1"/>
          </p:cNvSpPr>
          <p:nvPr/>
        </p:nvSpPr>
        <p:spPr bwMode="auto">
          <a:xfrm>
            <a:off x="3919538" y="3894138"/>
            <a:ext cx="65087" cy="65087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907" name="Oval 67"/>
          <p:cNvSpPr>
            <a:spLocks noChangeArrowheads="1"/>
          </p:cNvSpPr>
          <p:nvPr/>
        </p:nvSpPr>
        <p:spPr bwMode="auto">
          <a:xfrm>
            <a:off x="3838575" y="3603625"/>
            <a:ext cx="65088" cy="65088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908" name="Oval 68"/>
          <p:cNvSpPr>
            <a:spLocks noChangeArrowheads="1"/>
          </p:cNvSpPr>
          <p:nvPr/>
        </p:nvSpPr>
        <p:spPr bwMode="auto">
          <a:xfrm>
            <a:off x="3629025" y="3354388"/>
            <a:ext cx="65088" cy="63500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909" name="Oval 69"/>
          <p:cNvSpPr>
            <a:spLocks noChangeArrowheads="1"/>
          </p:cNvSpPr>
          <p:nvPr/>
        </p:nvSpPr>
        <p:spPr bwMode="auto">
          <a:xfrm>
            <a:off x="3340100" y="3244850"/>
            <a:ext cx="65088" cy="65088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910" name="Oval 70"/>
          <p:cNvSpPr>
            <a:spLocks noChangeArrowheads="1"/>
          </p:cNvSpPr>
          <p:nvPr/>
        </p:nvSpPr>
        <p:spPr bwMode="auto">
          <a:xfrm>
            <a:off x="3033713" y="3171825"/>
            <a:ext cx="65087" cy="65088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911" name="Oval 71"/>
          <p:cNvSpPr>
            <a:spLocks noChangeArrowheads="1"/>
          </p:cNvSpPr>
          <p:nvPr/>
        </p:nvSpPr>
        <p:spPr bwMode="auto">
          <a:xfrm>
            <a:off x="2717800" y="3100388"/>
            <a:ext cx="65088" cy="65087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912" name="Oval 72"/>
          <p:cNvSpPr>
            <a:spLocks noChangeArrowheads="1"/>
          </p:cNvSpPr>
          <p:nvPr/>
        </p:nvSpPr>
        <p:spPr bwMode="auto">
          <a:xfrm>
            <a:off x="2387600" y="3105150"/>
            <a:ext cx="65088" cy="63500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913" name="Oval 73"/>
          <p:cNvSpPr>
            <a:spLocks noChangeArrowheads="1"/>
          </p:cNvSpPr>
          <p:nvPr/>
        </p:nvSpPr>
        <p:spPr bwMode="auto">
          <a:xfrm>
            <a:off x="2081213" y="3175000"/>
            <a:ext cx="65087" cy="65088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914" name="Oval 74"/>
          <p:cNvSpPr>
            <a:spLocks noChangeArrowheads="1"/>
          </p:cNvSpPr>
          <p:nvPr/>
        </p:nvSpPr>
        <p:spPr bwMode="auto">
          <a:xfrm>
            <a:off x="1771650" y="3236913"/>
            <a:ext cx="63500" cy="65087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915" name="Oval 75"/>
          <p:cNvSpPr>
            <a:spLocks noChangeArrowheads="1"/>
          </p:cNvSpPr>
          <p:nvPr/>
        </p:nvSpPr>
        <p:spPr bwMode="auto">
          <a:xfrm>
            <a:off x="1547813" y="3421063"/>
            <a:ext cx="63500" cy="63500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916" name="Oval 76"/>
          <p:cNvSpPr>
            <a:spLocks noChangeArrowheads="1"/>
          </p:cNvSpPr>
          <p:nvPr/>
        </p:nvSpPr>
        <p:spPr bwMode="auto">
          <a:xfrm>
            <a:off x="1743075" y="3687763"/>
            <a:ext cx="63500" cy="63500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917" name="Oval 77"/>
          <p:cNvSpPr>
            <a:spLocks noChangeArrowheads="1"/>
          </p:cNvSpPr>
          <p:nvPr/>
        </p:nvSpPr>
        <p:spPr bwMode="auto">
          <a:xfrm>
            <a:off x="1931988" y="3941763"/>
            <a:ext cx="65087" cy="65087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918" name="Oval 78"/>
          <p:cNvSpPr>
            <a:spLocks noChangeArrowheads="1"/>
          </p:cNvSpPr>
          <p:nvPr/>
        </p:nvSpPr>
        <p:spPr bwMode="auto">
          <a:xfrm>
            <a:off x="2867025" y="3960813"/>
            <a:ext cx="65088" cy="65087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919" name="Oval 79"/>
          <p:cNvSpPr>
            <a:spLocks noChangeArrowheads="1"/>
          </p:cNvSpPr>
          <p:nvPr/>
        </p:nvSpPr>
        <p:spPr bwMode="auto">
          <a:xfrm>
            <a:off x="2246313" y="4002088"/>
            <a:ext cx="65087" cy="65087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920" name="Oval 80"/>
          <p:cNvSpPr>
            <a:spLocks noChangeArrowheads="1"/>
          </p:cNvSpPr>
          <p:nvPr/>
        </p:nvSpPr>
        <p:spPr bwMode="auto">
          <a:xfrm>
            <a:off x="2520950" y="3997325"/>
            <a:ext cx="65088" cy="65088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921" name="Oval 81"/>
          <p:cNvSpPr>
            <a:spLocks noChangeArrowheads="1"/>
          </p:cNvSpPr>
          <p:nvPr/>
        </p:nvSpPr>
        <p:spPr bwMode="auto">
          <a:xfrm>
            <a:off x="3070225" y="3717925"/>
            <a:ext cx="65088" cy="65088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922" name="Oval 82"/>
          <p:cNvSpPr>
            <a:spLocks noChangeArrowheads="1"/>
          </p:cNvSpPr>
          <p:nvPr/>
        </p:nvSpPr>
        <p:spPr bwMode="auto">
          <a:xfrm>
            <a:off x="2840038" y="3562350"/>
            <a:ext cx="63500" cy="63500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923" name="Oval 83"/>
          <p:cNvSpPr>
            <a:spLocks noChangeArrowheads="1"/>
          </p:cNvSpPr>
          <p:nvPr/>
        </p:nvSpPr>
        <p:spPr bwMode="auto">
          <a:xfrm>
            <a:off x="2543175" y="3624263"/>
            <a:ext cx="65088" cy="65087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924" name="Oval 84"/>
          <p:cNvSpPr>
            <a:spLocks noChangeArrowheads="1"/>
          </p:cNvSpPr>
          <p:nvPr/>
        </p:nvSpPr>
        <p:spPr bwMode="auto">
          <a:xfrm>
            <a:off x="2571750" y="3879850"/>
            <a:ext cx="63500" cy="65088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925" name="Oval 85"/>
          <p:cNvSpPr>
            <a:spLocks noChangeArrowheads="1"/>
          </p:cNvSpPr>
          <p:nvPr/>
        </p:nvSpPr>
        <p:spPr bwMode="auto">
          <a:xfrm>
            <a:off x="2674938" y="4189413"/>
            <a:ext cx="63500" cy="63500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926" name="Oval 86"/>
          <p:cNvSpPr>
            <a:spLocks noChangeArrowheads="1"/>
          </p:cNvSpPr>
          <p:nvPr/>
        </p:nvSpPr>
        <p:spPr bwMode="auto">
          <a:xfrm>
            <a:off x="2930525" y="4405313"/>
            <a:ext cx="65088" cy="65087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927" name="Rectangle 87"/>
          <p:cNvSpPr>
            <a:spLocks noChangeArrowheads="1"/>
          </p:cNvSpPr>
          <p:nvPr/>
        </p:nvSpPr>
        <p:spPr bwMode="auto">
          <a:xfrm>
            <a:off x="4589463" y="4495800"/>
            <a:ext cx="74612" cy="69850"/>
          </a:xfrm>
          <a:prstGeom prst="rect">
            <a:avLst/>
          </a:prstGeom>
          <a:solidFill>
            <a:srgbClr val="0000FF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928" name="Rectangle 88"/>
          <p:cNvSpPr>
            <a:spLocks noChangeArrowheads="1"/>
          </p:cNvSpPr>
          <p:nvPr/>
        </p:nvSpPr>
        <p:spPr bwMode="auto">
          <a:xfrm>
            <a:off x="4462463" y="4310063"/>
            <a:ext cx="73025" cy="69850"/>
          </a:xfrm>
          <a:prstGeom prst="rect">
            <a:avLst/>
          </a:prstGeom>
          <a:solidFill>
            <a:srgbClr val="0000FF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929" name="Rectangle 89"/>
          <p:cNvSpPr>
            <a:spLocks noChangeArrowheads="1"/>
          </p:cNvSpPr>
          <p:nvPr/>
        </p:nvSpPr>
        <p:spPr bwMode="auto">
          <a:xfrm>
            <a:off x="4329113" y="4125913"/>
            <a:ext cx="74612" cy="69850"/>
          </a:xfrm>
          <a:prstGeom prst="rect">
            <a:avLst/>
          </a:prstGeom>
          <a:solidFill>
            <a:srgbClr val="0000FF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930" name="Rectangle 90"/>
          <p:cNvSpPr>
            <a:spLocks noChangeArrowheads="1"/>
          </p:cNvSpPr>
          <p:nvPr/>
        </p:nvSpPr>
        <p:spPr bwMode="auto">
          <a:xfrm>
            <a:off x="4173538" y="3937000"/>
            <a:ext cx="73025" cy="69850"/>
          </a:xfrm>
          <a:prstGeom prst="rect">
            <a:avLst/>
          </a:prstGeom>
          <a:solidFill>
            <a:srgbClr val="0000FF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931" name="Rectangle 91"/>
          <p:cNvSpPr>
            <a:spLocks noChangeArrowheads="1"/>
          </p:cNvSpPr>
          <p:nvPr/>
        </p:nvSpPr>
        <p:spPr bwMode="auto">
          <a:xfrm>
            <a:off x="2470150" y="3838575"/>
            <a:ext cx="73025" cy="69850"/>
          </a:xfrm>
          <a:prstGeom prst="rect">
            <a:avLst/>
          </a:prstGeom>
          <a:solidFill>
            <a:srgbClr val="0000FF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932" name="Rectangle 92"/>
          <p:cNvSpPr>
            <a:spLocks noChangeArrowheads="1"/>
          </p:cNvSpPr>
          <p:nvPr/>
        </p:nvSpPr>
        <p:spPr bwMode="auto">
          <a:xfrm>
            <a:off x="3279775" y="3765550"/>
            <a:ext cx="73025" cy="69850"/>
          </a:xfrm>
          <a:prstGeom prst="rect">
            <a:avLst/>
          </a:prstGeom>
          <a:solidFill>
            <a:srgbClr val="0000FF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933" name="Rectangle 93"/>
          <p:cNvSpPr>
            <a:spLocks noChangeArrowheads="1"/>
          </p:cNvSpPr>
          <p:nvPr/>
        </p:nvSpPr>
        <p:spPr bwMode="auto">
          <a:xfrm>
            <a:off x="3509963" y="3756025"/>
            <a:ext cx="73025" cy="69850"/>
          </a:xfrm>
          <a:prstGeom prst="rect">
            <a:avLst/>
          </a:prstGeom>
          <a:solidFill>
            <a:srgbClr val="0000FF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934" name="Rectangle 94"/>
          <p:cNvSpPr>
            <a:spLocks noChangeArrowheads="1"/>
          </p:cNvSpPr>
          <p:nvPr/>
        </p:nvSpPr>
        <p:spPr bwMode="auto">
          <a:xfrm>
            <a:off x="2844800" y="3835400"/>
            <a:ext cx="73025" cy="69850"/>
          </a:xfrm>
          <a:prstGeom prst="rect">
            <a:avLst/>
          </a:prstGeom>
          <a:solidFill>
            <a:srgbClr val="0000FF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935" name="Rectangle 95"/>
          <p:cNvSpPr>
            <a:spLocks noChangeArrowheads="1"/>
          </p:cNvSpPr>
          <p:nvPr/>
        </p:nvSpPr>
        <p:spPr bwMode="auto">
          <a:xfrm>
            <a:off x="3757613" y="3756025"/>
            <a:ext cx="73025" cy="69850"/>
          </a:xfrm>
          <a:prstGeom prst="rect">
            <a:avLst/>
          </a:prstGeom>
          <a:solidFill>
            <a:srgbClr val="0000FF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936" name="Rectangle 96"/>
          <p:cNvSpPr>
            <a:spLocks noChangeArrowheads="1"/>
          </p:cNvSpPr>
          <p:nvPr/>
        </p:nvSpPr>
        <p:spPr bwMode="auto">
          <a:xfrm>
            <a:off x="4003675" y="3792538"/>
            <a:ext cx="74613" cy="69850"/>
          </a:xfrm>
          <a:prstGeom prst="rect">
            <a:avLst/>
          </a:prstGeom>
          <a:solidFill>
            <a:srgbClr val="0000FF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937" name="Rectangle 97"/>
          <p:cNvSpPr>
            <a:spLocks noChangeArrowheads="1"/>
          </p:cNvSpPr>
          <p:nvPr/>
        </p:nvSpPr>
        <p:spPr bwMode="auto">
          <a:xfrm>
            <a:off x="2282825" y="3768725"/>
            <a:ext cx="74613" cy="69850"/>
          </a:xfrm>
          <a:prstGeom prst="rect">
            <a:avLst/>
          </a:prstGeom>
          <a:solidFill>
            <a:srgbClr val="0000FF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938" name="Rectangle 98"/>
          <p:cNvSpPr>
            <a:spLocks noChangeArrowheads="1"/>
          </p:cNvSpPr>
          <p:nvPr/>
        </p:nvSpPr>
        <p:spPr bwMode="auto">
          <a:xfrm>
            <a:off x="2079625" y="3589338"/>
            <a:ext cx="74613" cy="69850"/>
          </a:xfrm>
          <a:prstGeom prst="rect">
            <a:avLst/>
          </a:prstGeom>
          <a:solidFill>
            <a:srgbClr val="0000FF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939" name="AutoShape 99"/>
          <p:cNvSpPr>
            <a:spLocks noChangeArrowheads="1"/>
          </p:cNvSpPr>
          <p:nvPr/>
        </p:nvSpPr>
        <p:spPr bwMode="auto">
          <a:xfrm>
            <a:off x="3848100" y="5589588"/>
            <a:ext cx="85725" cy="76200"/>
          </a:xfrm>
          <a:custGeom>
            <a:avLst/>
            <a:gdLst>
              <a:gd name="T0" fmla="*/ 0 w 238"/>
              <a:gd name="T1" fmla="*/ 103 h 211"/>
              <a:gd name="T2" fmla="*/ 114 w 238"/>
              <a:gd name="T3" fmla="*/ 0 h 211"/>
              <a:gd name="T4" fmla="*/ 237 w 238"/>
              <a:gd name="T5" fmla="*/ 103 h 211"/>
              <a:gd name="T6" fmla="*/ 119 w 238"/>
              <a:gd name="T7" fmla="*/ 210 h 211"/>
              <a:gd name="T8" fmla="*/ 0 w 238"/>
              <a:gd name="T9" fmla="*/ 103 h 211"/>
              <a:gd name="T10" fmla="*/ 0 w 238"/>
              <a:gd name="T11" fmla="*/ 0 h 211"/>
              <a:gd name="T12" fmla="*/ 238 w 238"/>
              <a:gd name="T13" fmla="*/ 211 h 2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38" h="211">
                <a:moveTo>
                  <a:pt x="0" y="103"/>
                </a:moveTo>
                <a:cubicBezTo>
                  <a:pt x="60" y="47"/>
                  <a:pt x="61" y="46"/>
                  <a:pt x="114" y="0"/>
                </a:cubicBezTo>
                <a:cubicBezTo>
                  <a:pt x="184" y="56"/>
                  <a:pt x="179" y="60"/>
                  <a:pt x="237" y="103"/>
                </a:cubicBezTo>
                <a:cubicBezTo>
                  <a:pt x="177" y="160"/>
                  <a:pt x="181" y="165"/>
                  <a:pt x="119" y="210"/>
                </a:cubicBezTo>
                <a:cubicBezTo>
                  <a:pt x="54" y="153"/>
                  <a:pt x="56" y="161"/>
                  <a:pt x="0" y="103"/>
                </a:cubicBezTo>
              </a:path>
            </a:pathLst>
          </a:custGeom>
          <a:solidFill>
            <a:srgbClr val="008000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940" name="AutoShape 100"/>
          <p:cNvSpPr>
            <a:spLocks noChangeArrowheads="1"/>
          </p:cNvSpPr>
          <p:nvPr/>
        </p:nvSpPr>
        <p:spPr bwMode="auto">
          <a:xfrm>
            <a:off x="3657600" y="5440363"/>
            <a:ext cx="85725" cy="76200"/>
          </a:xfrm>
          <a:custGeom>
            <a:avLst/>
            <a:gdLst>
              <a:gd name="T0" fmla="*/ 0 w 238"/>
              <a:gd name="T1" fmla="*/ 103 h 211"/>
              <a:gd name="T2" fmla="*/ 114 w 238"/>
              <a:gd name="T3" fmla="*/ 0 h 211"/>
              <a:gd name="T4" fmla="*/ 237 w 238"/>
              <a:gd name="T5" fmla="*/ 103 h 211"/>
              <a:gd name="T6" fmla="*/ 119 w 238"/>
              <a:gd name="T7" fmla="*/ 210 h 211"/>
              <a:gd name="T8" fmla="*/ 0 w 238"/>
              <a:gd name="T9" fmla="*/ 103 h 211"/>
              <a:gd name="T10" fmla="*/ 0 w 238"/>
              <a:gd name="T11" fmla="*/ 0 h 211"/>
              <a:gd name="T12" fmla="*/ 238 w 238"/>
              <a:gd name="T13" fmla="*/ 211 h 2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38" h="211">
                <a:moveTo>
                  <a:pt x="0" y="103"/>
                </a:moveTo>
                <a:cubicBezTo>
                  <a:pt x="60" y="47"/>
                  <a:pt x="61" y="46"/>
                  <a:pt x="114" y="0"/>
                </a:cubicBezTo>
                <a:cubicBezTo>
                  <a:pt x="184" y="56"/>
                  <a:pt x="179" y="60"/>
                  <a:pt x="237" y="103"/>
                </a:cubicBezTo>
                <a:cubicBezTo>
                  <a:pt x="177" y="160"/>
                  <a:pt x="181" y="165"/>
                  <a:pt x="119" y="210"/>
                </a:cubicBezTo>
                <a:cubicBezTo>
                  <a:pt x="54" y="153"/>
                  <a:pt x="56" y="161"/>
                  <a:pt x="0" y="103"/>
                </a:cubicBezTo>
              </a:path>
            </a:pathLst>
          </a:custGeom>
          <a:solidFill>
            <a:srgbClr val="008000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941" name="AutoShape 101"/>
          <p:cNvSpPr>
            <a:spLocks noChangeArrowheads="1"/>
          </p:cNvSpPr>
          <p:nvPr/>
        </p:nvSpPr>
        <p:spPr bwMode="auto">
          <a:xfrm>
            <a:off x="3505200" y="5322888"/>
            <a:ext cx="85725" cy="76200"/>
          </a:xfrm>
          <a:custGeom>
            <a:avLst/>
            <a:gdLst>
              <a:gd name="T0" fmla="*/ 0 w 238"/>
              <a:gd name="T1" fmla="*/ 103 h 211"/>
              <a:gd name="T2" fmla="*/ 114 w 238"/>
              <a:gd name="T3" fmla="*/ 0 h 211"/>
              <a:gd name="T4" fmla="*/ 237 w 238"/>
              <a:gd name="T5" fmla="*/ 103 h 211"/>
              <a:gd name="T6" fmla="*/ 119 w 238"/>
              <a:gd name="T7" fmla="*/ 210 h 211"/>
              <a:gd name="T8" fmla="*/ 0 w 238"/>
              <a:gd name="T9" fmla="*/ 103 h 211"/>
              <a:gd name="T10" fmla="*/ 0 w 238"/>
              <a:gd name="T11" fmla="*/ 0 h 211"/>
              <a:gd name="T12" fmla="*/ 238 w 238"/>
              <a:gd name="T13" fmla="*/ 211 h 2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38" h="211">
                <a:moveTo>
                  <a:pt x="0" y="103"/>
                </a:moveTo>
                <a:cubicBezTo>
                  <a:pt x="60" y="47"/>
                  <a:pt x="61" y="46"/>
                  <a:pt x="114" y="0"/>
                </a:cubicBezTo>
                <a:cubicBezTo>
                  <a:pt x="184" y="56"/>
                  <a:pt x="179" y="60"/>
                  <a:pt x="237" y="103"/>
                </a:cubicBezTo>
                <a:cubicBezTo>
                  <a:pt x="177" y="160"/>
                  <a:pt x="181" y="165"/>
                  <a:pt x="119" y="210"/>
                </a:cubicBezTo>
                <a:cubicBezTo>
                  <a:pt x="54" y="153"/>
                  <a:pt x="56" y="161"/>
                  <a:pt x="0" y="103"/>
                </a:cubicBezTo>
              </a:path>
            </a:pathLst>
          </a:custGeom>
          <a:solidFill>
            <a:srgbClr val="008000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942" name="AutoShape 102"/>
          <p:cNvSpPr>
            <a:spLocks noChangeArrowheads="1"/>
          </p:cNvSpPr>
          <p:nvPr/>
        </p:nvSpPr>
        <p:spPr bwMode="auto">
          <a:xfrm>
            <a:off x="3335338" y="5214938"/>
            <a:ext cx="85725" cy="76200"/>
          </a:xfrm>
          <a:custGeom>
            <a:avLst/>
            <a:gdLst>
              <a:gd name="T0" fmla="*/ 0 w 238"/>
              <a:gd name="T1" fmla="*/ 103 h 211"/>
              <a:gd name="T2" fmla="*/ 114 w 238"/>
              <a:gd name="T3" fmla="*/ 0 h 211"/>
              <a:gd name="T4" fmla="*/ 237 w 238"/>
              <a:gd name="T5" fmla="*/ 103 h 211"/>
              <a:gd name="T6" fmla="*/ 119 w 238"/>
              <a:gd name="T7" fmla="*/ 210 h 211"/>
              <a:gd name="T8" fmla="*/ 0 w 238"/>
              <a:gd name="T9" fmla="*/ 103 h 211"/>
              <a:gd name="T10" fmla="*/ 0 w 238"/>
              <a:gd name="T11" fmla="*/ 0 h 211"/>
              <a:gd name="T12" fmla="*/ 238 w 238"/>
              <a:gd name="T13" fmla="*/ 211 h 2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38" h="211">
                <a:moveTo>
                  <a:pt x="0" y="103"/>
                </a:moveTo>
                <a:cubicBezTo>
                  <a:pt x="60" y="47"/>
                  <a:pt x="61" y="46"/>
                  <a:pt x="114" y="0"/>
                </a:cubicBezTo>
                <a:cubicBezTo>
                  <a:pt x="184" y="56"/>
                  <a:pt x="179" y="60"/>
                  <a:pt x="237" y="103"/>
                </a:cubicBezTo>
                <a:cubicBezTo>
                  <a:pt x="177" y="160"/>
                  <a:pt x="181" y="165"/>
                  <a:pt x="119" y="210"/>
                </a:cubicBezTo>
                <a:cubicBezTo>
                  <a:pt x="54" y="153"/>
                  <a:pt x="56" y="161"/>
                  <a:pt x="0" y="103"/>
                </a:cubicBezTo>
              </a:path>
            </a:pathLst>
          </a:custGeom>
          <a:solidFill>
            <a:srgbClr val="008000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943" name="AutoShape 103"/>
          <p:cNvSpPr>
            <a:spLocks noChangeArrowheads="1"/>
          </p:cNvSpPr>
          <p:nvPr/>
        </p:nvSpPr>
        <p:spPr bwMode="auto">
          <a:xfrm>
            <a:off x="3095625" y="5157788"/>
            <a:ext cx="85725" cy="76200"/>
          </a:xfrm>
          <a:custGeom>
            <a:avLst/>
            <a:gdLst>
              <a:gd name="T0" fmla="*/ 0 w 238"/>
              <a:gd name="T1" fmla="*/ 103 h 211"/>
              <a:gd name="T2" fmla="*/ 114 w 238"/>
              <a:gd name="T3" fmla="*/ 0 h 211"/>
              <a:gd name="T4" fmla="*/ 237 w 238"/>
              <a:gd name="T5" fmla="*/ 103 h 211"/>
              <a:gd name="T6" fmla="*/ 119 w 238"/>
              <a:gd name="T7" fmla="*/ 210 h 211"/>
              <a:gd name="T8" fmla="*/ 0 w 238"/>
              <a:gd name="T9" fmla="*/ 103 h 211"/>
              <a:gd name="T10" fmla="*/ 0 w 238"/>
              <a:gd name="T11" fmla="*/ 0 h 211"/>
              <a:gd name="T12" fmla="*/ 238 w 238"/>
              <a:gd name="T13" fmla="*/ 211 h 2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38" h="211">
                <a:moveTo>
                  <a:pt x="0" y="103"/>
                </a:moveTo>
                <a:cubicBezTo>
                  <a:pt x="60" y="47"/>
                  <a:pt x="61" y="46"/>
                  <a:pt x="114" y="0"/>
                </a:cubicBezTo>
                <a:cubicBezTo>
                  <a:pt x="184" y="56"/>
                  <a:pt x="179" y="60"/>
                  <a:pt x="237" y="103"/>
                </a:cubicBezTo>
                <a:cubicBezTo>
                  <a:pt x="177" y="160"/>
                  <a:pt x="181" y="165"/>
                  <a:pt x="119" y="210"/>
                </a:cubicBezTo>
                <a:cubicBezTo>
                  <a:pt x="54" y="153"/>
                  <a:pt x="56" y="161"/>
                  <a:pt x="0" y="103"/>
                </a:cubicBezTo>
              </a:path>
            </a:pathLst>
          </a:custGeom>
          <a:solidFill>
            <a:srgbClr val="008000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944" name="AutoShape 104"/>
          <p:cNvSpPr>
            <a:spLocks noChangeArrowheads="1"/>
          </p:cNvSpPr>
          <p:nvPr/>
        </p:nvSpPr>
        <p:spPr bwMode="auto">
          <a:xfrm>
            <a:off x="2838450" y="5102225"/>
            <a:ext cx="85725" cy="76200"/>
          </a:xfrm>
          <a:custGeom>
            <a:avLst/>
            <a:gdLst>
              <a:gd name="T0" fmla="*/ 0 w 238"/>
              <a:gd name="T1" fmla="*/ 103 h 211"/>
              <a:gd name="T2" fmla="*/ 114 w 238"/>
              <a:gd name="T3" fmla="*/ 0 h 211"/>
              <a:gd name="T4" fmla="*/ 237 w 238"/>
              <a:gd name="T5" fmla="*/ 103 h 211"/>
              <a:gd name="T6" fmla="*/ 119 w 238"/>
              <a:gd name="T7" fmla="*/ 210 h 211"/>
              <a:gd name="T8" fmla="*/ 0 w 238"/>
              <a:gd name="T9" fmla="*/ 103 h 211"/>
              <a:gd name="T10" fmla="*/ 0 w 238"/>
              <a:gd name="T11" fmla="*/ 0 h 211"/>
              <a:gd name="T12" fmla="*/ 238 w 238"/>
              <a:gd name="T13" fmla="*/ 211 h 2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38" h="211">
                <a:moveTo>
                  <a:pt x="0" y="103"/>
                </a:moveTo>
                <a:cubicBezTo>
                  <a:pt x="60" y="47"/>
                  <a:pt x="61" y="46"/>
                  <a:pt x="114" y="0"/>
                </a:cubicBezTo>
                <a:cubicBezTo>
                  <a:pt x="184" y="56"/>
                  <a:pt x="179" y="60"/>
                  <a:pt x="237" y="103"/>
                </a:cubicBezTo>
                <a:cubicBezTo>
                  <a:pt x="177" y="160"/>
                  <a:pt x="181" y="165"/>
                  <a:pt x="119" y="210"/>
                </a:cubicBezTo>
                <a:cubicBezTo>
                  <a:pt x="54" y="153"/>
                  <a:pt x="56" y="161"/>
                  <a:pt x="0" y="103"/>
                </a:cubicBezTo>
              </a:path>
            </a:pathLst>
          </a:custGeom>
          <a:solidFill>
            <a:srgbClr val="008000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945" name="AutoShape 105"/>
          <p:cNvSpPr>
            <a:spLocks noChangeArrowheads="1"/>
          </p:cNvSpPr>
          <p:nvPr/>
        </p:nvSpPr>
        <p:spPr bwMode="auto">
          <a:xfrm>
            <a:off x="2595563" y="4897438"/>
            <a:ext cx="85725" cy="76200"/>
          </a:xfrm>
          <a:custGeom>
            <a:avLst/>
            <a:gdLst>
              <a:gd name="T0" fmla="*/ 0 w 238"/>
              <a:gd name="T1" fmla="*/ 103 h 211"/>
              <a:gd name="T2" fmla="*/ 114 w 238"/>
              <a:gd name="T3" fmla="*/ 0 h 211"/>
              <a:gd name="T4" fmla="*/ 237 w 238"/>
              <a:gd name="T5" fmla="*/ 103 h 211"/>
              <a:gd name="T6" fmla="*/ 119 w 238"/>
              <a:gd name="T7" fmla="*/ 210 h 211"/>
              <a:gd name="T8" fmla="*/ 0 w 238"/>
              <a:gd name="T9" fmla="*/ 103 h 211"/>
              <a:gd name="T10" fmla="*/ 0 w 238"/>
              <a:gd name="T11" fmla="*/ 0 h 211"/>
              <a:gd name="T12" fmla="*/ 238 w 238"/>
              <a:gd name="T13" fmla="*/ 211 h 2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38" h="211">
                <a:moveTo>
                  <a:pt x="0" y="103"/>
                </a:moveTo>
                <a:cubicBezTo>
                  <a:pt x="60" y="47"/>
                  <a:pt x="61" y="46"/>
                  <a:pt x="114" y="0"/>
                </a:cubicBezTo>
                <a:cubicBezTo>
                  <a:pt x="184" y="56"/>
                  <a:pt x="179" y="60"/>
                  <a:pt x="237" y="103"/>
                </a:cubicBezTo>
                <a:cubicBezTo>
                  <a:pt x="177" y="160"/>
                  <a:pt x="181" y="165"/>
                  <a:pt x="119" y="210"/>
                </a:cubicBezTo>
                <a:cubicBezTo>
                  <a:pt x="54" y="153"/>
                  <a:pt x="56" y="161"/>
                  <a:pt x="0" y="103"/>
                </a:cubicBezTo>
              </a:path>
            </a:pathLst>
          </a:custGeom>
          <a:solidFill>
            <a:srgbClr val="008000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946" name="AutoShape 106"/>
          <p:cNvSpPr>
            <a:spLocks noChangeArrowheads="1"/>
          </p:cNvSpPr>
          <p:nvPr/>
        </p:nvSpPr>
        <p:spPr bwMode="auto">
          <a:xfrm>
            <a:off x="2386013" y="4668838"/>
            <a:ext cx="85725" cy="76200"/>
          </a:xfrm>
          <a:custGeom>
            <a:avLst/>
            <a:gdLst>
              <a:gd name="T0" fmla="*/ 0 w 238"/>
              <a:gd name="T1" fmla="*/ 103 h 211"/>
              <a:gd name="T2" fmla="*/ 114 w 238"/>
              <a:gd name="T3" fmla="*/ 0 h 211"/>
              <a:gd name="T4" fmla="*/ 237 w 238"/>
              <a:gd name="T5" fmla="*/ 103 h 211"/>
              <a:gd name="T6" fmla="*/ 119 w 238"/>
              <a:gd name="T7" fmla="*/ 210 h 211"/>
              <a:gd name="T8" fmla="*/ 0 w 238"/>
              <a:gd name="T9" fmla="*/ 103 h 211"/>
              <a:gd name="T10" fmla="*/ 0 w 238"/>
              <a:gd name="T11" fmla="*/ 0 h 211"/>
              <a:gd name="T12" fmla="*/ 238 w 238"/>
              <a:gd name="T13" fmla="*/ 211 h 2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38" h="211">
                <a:moveTo>
                  <a:pt x="0" y="103"/>
                </a:moveTo>
                <a:cubicBezTo>
                  <a:pt x="60" y="47"/>
                  <a:pt x="61" y="46"/>
                  <a:pt x="114" y="0"/>
                </a:cubicBezTo>
                <a:cubicBezTo>
                  <a:pt x="184" y="56"/>
                  <a:pt x="179" y="60"/>
                  <a:pt x="237" y="103"/>
                </a:cubicBezTo>
                <a:cubicBezTo>
                  <a:pt x="177" y="160"/>
                  <a:pt x="181" y="165"/>
                  <a:pt x="119" y="210"/>
                </a:cubicBezTo>
                <a:cubicBezTo>
                  <a:pt x="54" y="153"/>
                  <a:pt x="56" y="161"/>
                  <a:pt x="0" y="103"/>
                </a:cubicBezTo>
              </a:path>
            </a:pathLst>
          </a:custGeom>
          <a:solidFill>
            <a:srgbClr val="008000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947" name="AutoShape 107"/>
          <p:cNvSpPr>
            <a:spLocks noChangeArrowheads="1"/>
          </p:cNvSpPr>
          <p:nvPr/>
        </p:nvSpPr>
        <p:spPr bwMode="auto">
          <a:xfrm>
            <a:off x="2262188" y="4446588"/>
            <a:ext cx="85725" cy="76200"/>
          </a:xfrm>
          <a:custGeom>
            <a:avLst/>
            <a:gdLst>
              <a:gd name="T0" fmla="*/ 0 w 238"/>
              <a:gd name="T1" fmla="*/ 103 h 211"/>
              <a:gd name="T2" fmla="*/ 114 w 238"/>
              <a:gd name="T3" fmla="*/ 0 h 211"/>
              <a:gd name="T4" fmla="*/ 237 w 238"/>
              <a:gd name="T5" fmla="*/ 103 h 211"/>
              <a:gd name="T6" fmla="*/ 119 w 238"/>
              <a:gd name="T7" fmla="*/ 210 h 211"/>
              <a:gd name="T8" fmla="*/ 0 w 238"/>
              <a:gd name="T9" fmla="*/ 103 h 211"/>
              <a:gd name="T10" fmla="*/ 0 w 238"/>
              <a:gd name="T11" fmla="*/ 0 h 211"/>
              <a:gd name="T12" fmla="*/ 238 w 238"/>
              <a:gd name="T13" fmla="*/ 211 h 2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38" h="211">
                <a:moveTo>
                  <a:pt x="0" y="103"/>
                </a:moveTo>
                <a:cubicBezTo>
                  <a:pt x="60" y="47"/>
                  <a:pt x="61" y="46"/>
                  <a:pt x="114" y="0"/>
                </a:cubicBezTo>
                <a:cubicBezTo>
                  <a:pt x="184" y="56"/>
                  <a:pt x="179" y="60"/>
                  <a:pt x="237" y="103"/>
                </a:cubicBezTo>
                <a:cubicBezTo>
                  <a:pt x="177" y="160"/>
                  <a:pt x="181" y="165"/>
                  <a:pt x="119" y="210"/>
                </a:cubicBezTo>
                <a:cubicBezTo>
                  <a:pt x="54" y="153"/>
                  <a:pt x="56" y="161"/>
                  <a:pt x="0" y="103"/>
                </a:cubicBezTo>
              </a:path>
            </a:pathLst>
          </a:custGeom>
          <a:solidFill>
            <a:srgbClr val="008000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948" name="AutoShape 108"/>
          <p:cNvSpPr>
            <a:spLocks noChangeArrowheads="1"/>
          </p:cNvSpPr>
          <p:nvPr/>
        </p:nvSpPr>
        <p:spPr bwMode="auto">
          <a:xfrm>
            <a:off x="2171700" y="4265613"/>
            <a:ext cx="85725" cy="76200"/>
          </a:xfrm>
          <a:custGeom>
            <a:avLst/>
            <a:gdLst>
              <a:gd name="T0" fmla="*/ 0 w 238"/>
              <a:gd name="T1" fmla="*/ 103 h 211"/>
              <a:gd name="T2" fmla="*/ 114 w 238"/>
              <a:gd name="T3" fmla="*/ 0 h 211"/>
              <a:gd name="T4" fmla="*/ 237 w 238"/>
              <a:gd name="T5" fmla="*/ 103 h 211"/>
              <a:gd name="T6" fmla="*/ 119 w 238"/>
              <a:gd name="T7" fmla="*/ 210 h 211"/>
              <a:gd name="T8" fmla="*/ 0 w 238"/>
              <a:gd name="T9" fmla="*/ 103 h 211"/>
              <a:gd name="T10" fmla="*/ 0 w 238"/>
              <a:gd name="T11" fmla="*/ 0 h 211"/>
              <a:gd name="T12" fmla="*/ 238 w 238"/>
              <a:gd name="T13" fmla="*/ 211 h 2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38" h="211">
                <a:moveTo>
                  <a:pt x="0" y="103"/>
                </a:moveTo>
                <a:cubicBezTo>
                  <a:pt x="60" y="47"/>
                  <a:pt x="61" y="46"/>
                  <a:pt x="114" y="0"/>
                </a:cubicBezTo>
                <a:cubicBezTo>
                  <a:pt x="184" y="56"/>
                  <a:pt x="179" y="60"/>
                  <a:pt x="237" y="103"/>
                </a:cubicBezTo>
                <a:cubicBezTo>
                  <a:pt x="177" y="160"/>
                  <a:pt x="181" y="165"/>
                  <a:pt x="119" y="210"/>
                </a:cubicBezTo>
                <a:cubicBezTo>
                  <a:pt x="54" y="153"/>
                  <a:pt x="56" y="161"/>
                  <a:pt x="0" y="103"/>
                </a:cubicBezTo>
              </a:path>
            </a:pathLst>
          </a:custGeom>
          <a:solidFill>
            <a:srgbClr val="008000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949" name="AutoShape 109"/>
          <p:cNvSpPr>
            <a:spLocks noChangeArrowheads="1"/>
          </p:cNvSpPr>
          <p:nvPr/>
        </p:nvSpPr>
        <p:spPr bwMode="auto">
          <a:xfrm>
            <a:off x="2098675" y="4086225"/>
            <a:ext cx="85725" cy="76200"/>
          </a:xfrm>
          <a:custGeom>
            <a:avLst/>
            <a:gdLst>
              <a:gd name="T0" fmla="*/ 0 w 238"/>
              <a:gd name="T1" fmla="*/ 103 h 211"/>
              <a:gd name="T2" fmla="*/ 114 w 238"/>
              <a:gd name="T3" fmla="*/ 0 h 211"/>
              <a:gd name="T4" fmla="*/ 237 w 238"/>
              <a:gd name="T5" fmla="*/ 103 h 211"/>
              <a:gd name="T6" fmla="*/ 119 w 238"/>
              <a:gd name="T7" fmla="*/ 210 h 211"/>
              <a:gd name="T8" fmla="*/ 0 w 238"/>
              <a:gd name="T9" fmla="*/ 103 h 211"/>
              <a:gd name="T10" fmla="*/ 0 w 238"/>
              <a:gd name="T11" fmla="*/ 0 h 211"/>
              <a:gd name="T12" fmla="*/ 238 w 238"/>
              <a:gd name="T13" fmla="*/ 211 h 2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38" h="211">
                <a:moveTo>
                  <a:pt x="0" y="103"/>
                </a:moveTo>
                <a:cubicBezTo>
                  <a:pt x="60" y="47"/>
                  <a:pt x="61" y="46"/>
                  <a:pt x="114" y="0"/>
                </a:cubicBezTo>
                <a:cubicBezTo>
                  <a:pt x="184" y="56"/>
                  <a:pt x="179" y="60"/>
                  <a:pt x="237" y="103"/>
                </a:cubicBezTo>
                <a:cubicBezTo>
                  <a:pt x="177" y="160"/>
                  <a:pt x="181" y="165"/>
                  <a:pt x="119" y="210"/>
                </a:cubicBezTo>
                <a:cubicBezTo>
                  <a:pt x="54" y="153"/>
                  <a:pt x="56" y="161"/>
                  <a:pt x="0" y="103"/>
                </a:cubicBezTo>
              </a:path>
            </a:pathLst>
          </a:custGeom>
          <a:solidFill>
            <a:srgbClr val="008000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950" name="AutoShape 110"/>
          <p:cNvSpPr>
            <a:spLocks noChangeArrowheads="1"/>
          </p:cNvSpPr>
          <p:nvPr/>
        </p:nvSpPr>
        <p:spPr bwMode="auto">
          <a:xfrm>
            <a:off x="1960563" y="3800475"/>
            <a:ext cx="85725" cy="76200"/>
          </a:xfrm>
          <a:custGeom>
            <a:avLst/>
            <a:gdLst>
              <a:gd name="T0" fmla="*/ 0 w 238"/>
              <a:gd name="T1" fmla="*/ 103 h 211"/>
              <a:gd name="T2" fmla="*/ 114 w 238"/>
              <a:gd name="T3" fmla="*/ 0 h 211"/>
              <a:gd name="T4" fmla="*/ 237 w 238"/>
              <a:gd name="T5" fmla="*/ 103 h 211"/>
              <a:gd name="T6" fmla="*/ 119 w 238"/>
              <a:gd name="T7" fmla="*/ 210 h 211"/>
              <a:gd name="T8" fmla="*/ 0 w 238"/>
              <a:gd name="T9" fmla="*/ 103 h 211"/>
              <a:gd name="T10" fmla="*/ 0 w 238"/>
              <a:gd name="T11" fmla="*/ 0 h 211"/>
              <a:gd name="T12" fmla="*/ 238 w 238"/>
              <a:gd name="T13" fmla="*/ 211 h 2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38" h="211">
                <a:moveTo>
                  <a:pt x="0" y="103"/>
                </a:moveTo>
                <a:cubicBezTo>
                  <a:pt x="60" y="47"/>
                  <a:pt x="61" y="46"/>
                  <a:pt x="114" y="0"/>
                </a:cubicBezTo>
                <a:cubicBezTo>
                  <a:pt x="184" y="56"/>
                  <a:pt x="179" y="60"/>
                  <a:pt x="237" y="103"/>
                </a:cubicBezTo>
                <a:cubicBezTo>
                  <a:pt x="177" y="160"/>
                  <a:pt x="181" y="165"/>
                  <a:pt x="119" y="210"/>
                </a:cubicBezTo>
                <a:cubicBezTo>
                  <a:pt x="54" y="153"/>
                  <a:pt x="56" y="161"/>
                  <a:pt x="0" y="103"/>
                </a:cubicBezTo>
              </a:path>
            </a:pathLst>
          </a:custGeom>
          <a:solidFill>
            <a:srgbClr val="008000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951" name="AutoShape 111"/>
          <p:cNvSpPr>
            <a:spLocks noChangeArrowheads="1"/>
          </p:cNvSpPr>
          <p:nvPr/>
        </p:nvSpPr>
        <p:spPr bwMode="auto">
          <a:xfrm>
            <a:off x="1825625" y="3576638"/>
            <a:ext cx="85725" cy="76200"/>
          </a:xfrm>
          <a:custGeom>
            <a:avLst/>
            <a:gdLst>
              <a:gd name="T0" fmla="*/ 0 w 238"/>
              <a:gd name="T1" fmla="*/ 103 h 211"/>
              <a:gd name="T2" fmla="*/ 114 w 238"/>
              <a:gd name="T3" fmla="*/ 0 h 211"/>
              <a:gd name="T4" fmla="*/ 237 w 238"/>
              <a:gd name="T5" fmla="*/ 103 h 211"/>
              <a:gd name="T6" fmla="*/ 119 w 238"/>
              <a:gd name="T7" fmla="*/ 210 h 211"/>
              <a:gd name="T8" fmla="*/ 0 w 238"/>
              <a:gd name="T9" fmla="*/ 103 h 211"/>
              <a:gd name="T10" fmla="*/ 0 w 238"/>
              <a:gd name="T11" fmla="*/ 0 h 211"/>
              <a:gd name="T12" fmla="*/ 238 w 238"/>
              <a:gd name="T13" fmla="*/ 211 h 2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38" h="211">
                <a:moveTo>
                  <a:pt x="0" y="103"/>
                </a:moveTo>
                <a:cubicBezTo>
                  <a:pt x="60" y="47"/>
                  <a:pt x="61" y="46"/>
                  <a:pt x="114" y="0"/>
                </a:cubicBezTo>
                <a:cubicBezTo>
                  <a:pt x="184" y="56"/>
                  <a:pt x="179" y="60"/>
                  <a:pt x="237" y="103"/>
                </a:cubicBezTo>
                <a:cubicBezTo>
                  <a:pt x="177" y="160"/>
                  <a:pt x="181" y="165"/>
                  <a:pt x="119" y="210"/>
                </a:cubicBezTo>
                <a:cubicBezTo>
                  <a:pt x="54" y="153"/>
                  <a:pt x="56" y="161"/>
                  <a:pt x="0" y="103"/>
                </a:cubicBezTo>
              </a:path>
            </a:pathLst>
          </a:custGeom>
          <a:solidFill>
            <a:srgbClr val="008000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952" name="AutoShape 112"/>
          <p:cNvSpPr>
            <a:spLocks noChangeArrowheads="1"/>
          </p:cNvSpPr>
          <p:nvPr/>
        </p:nvSpPr>
        <p:spPr bwMode="auto">
          <a:xfrm>
            <a:off x="1944688" y="3386138"/>
            <a:ext cx="85725" cy="76200"/>
          </a:xfrm>
          <a:custGeom>
            <a:avLst/>
            <a:gdLst>
              <a:gd name="T0" fmla="*/ 0 w 238"/>
              <a:gd name="T1" fmla="*/ 103 h 211"/>
              <a:gd name="T2" fmla="*/ 114 w 238"/>
              <a:gd name="T3" fmla="*/ 0 h 211"/>
              <a:gd name="T4" fmla="*/ 237 w 238"/>
              <a:gd name="T5" fmla="*/ 103 h 211"/>
              <a:gd name="T6" fmla="*/ 119 w 238"/>
              <a:gd name="T7" fmla="*/ 210 h 211"/>
              <a:gd name="T8" fmla="*/ 0 w 238"/>
              <a:gd name="T9" fmla="*/ 103 h 211"/>
              <a:gd name="T10" fmla="*/ 0 w 238"/>
              <a:gd name="T11" fmla="*/ 0 h 211"/>
              <a:gd name="T12" fmla="*/ 238 w 238"/>
              <a:gd name="T13" fmla="*/ 211 h 2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38" h="211">
                <a:moveTo>
                  <a:pt x="0" y="103"/>
                </a:moveTo>
                <a:cubicBezTo>
                  <a:pt x="60" y="47"/>
                  <a:pt x="61" y="46"/>
                  <a:pt x="114" y="0"/>
                </a:cubicBezTo>
                <a:cubicBezTo>
                  <a:pt x="184" y="56"/>
                  <a:pt x="179" y="60"/>
                  <a:pt x="237" y="103"/>
                </a:cubicBezTo>
                <a:cubicBezTo>
                  <a:pt x="177" y="160"/>
                  <a:pt x="181" y="165"/>
                  <a:pt x="119" y="210"/>
                </a:cubicBezTo>
                <a:cubicBezTo>
                  <a:pt x="54" y="153"/>
                  <a:pt x="56" y="161"/>
                  <a:pt x="0" y="103"/>
                </a:cubicBezTo>
              </a:path>
            </a:pathLst>
          </a:custGeom>
          <a:solidFill>
            <a:srgbClr val="008000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953" name="AutoShape 113"/>
          <p:cNvSpPr>
            <a:spLocks noChangeArrowheads="1"/>
          </p:cNvSpPr>
          <p:nvPr/>
        </p:nvSpPr>
        <p:spPr bwMode="auto">
          <a:xfrm>
            <a:off x="1930400" y="3054350"/>
            <a:ext cx="85725" cy="76200"/>
          </a:xfrm>
          <a:custGeom>
            <a:avLst/>
            <a:gdLst>
              <a:gd name="T0" fmla="*/ 0 w 238"/>
              <a:gd name="T1" fmla="*/ 103 h 211"/>
              <a:gd name="T2" fmla="*/ 114 w 238"/>
              <a:gd name="T3" fmla="*/ 0 h 211"/>
              <a:gd name="T4" fmla="*/ 237 w 238"/>
              <a:gd name="T5" fmla="*/ 103 h 211"/>
              <a:gd name="T6" fmla="*/ 119 w 238"/>
              <a:gd name="T7" fmla="*/ 210 h 211"/>
              <a:gd name="T8" fmla="*/ 0 w 238"/>
              <a:gd name="T9" fmla="*/ 103 h 211"/>
              <a:gd name="T10" fmla="*/ 0 w 238"/>
              <a:gd name="T11" fmla="*/ 0 h 211"/>
              <a:gd name="T12" fmla="*/ 238 w 238"/>
              <a:gd name="T13" fmla="*/ 211 h 2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38" h="211">
                <a:moveTo>
                  <a:pt x="0" y="103"/>
                </a:moveTo>
                <a:cubicBezTo>
                  <a:pt x="60" y="47"/>
                  <a:pt x="61" y="46"/>
                  <a:pt x="114" y="0"/>
                </a:cubicBezTo>
                <a:cubicBezTo>
                  <a:pt x="184" y="56"/>
                  <a:pt x="179" y="60"/>
                  <a:pt x="237" y="103"/>
                </a:cubicBezTo>
                <a:cubicBezTo>
                  <a:pt x="177" y="160"/>
                  <a:pt x="181" y="165"/>
                  <a:pt x="119" y="210"/>
                </a:cubicBezTo>
                <a:cubicBezTo>
                  <a:pt x="54" y="153"/>
                  <a:pt x="56" y="161"/>
                  <a:pt x="0" y="103"/>
                </a:cubicBezTo>
              </a:path>
            </a:pathLst>
          </a:custGeom>
          <a:solidFill>
            <a:srgbClr val="008000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954" name="Text Box 114"/>
          <p:cNvSpPr txBox="1">
            <a:spLocks noChangeArrowheads="1"/>
          </p:cNvSpPr>
          <p:nvPr/>
        </p:nvSpPr>
        <p:spPr bwMode="auto">
          <a:xfrm>
            <a:off x="969963" y="5837238"/>
            <a:ext cx="300037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7360" tIns="27360" rIns="27360" bIns="468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600" b="1">
                <a:solidFill>
                  <a:srgbClr val="FF0000"/>
                </a:solidFill>
                <a:cs typeface="Times New Roman" pitchFamily="16" charset="0"/>
              </a:rPr>
              <a:t>T</a:t>
            </a:r>
            <a:r>
              <a:rPr lang="en-US" sz="1600" b="1" baseline="-20000">
                <a:solidFill>
                  <a:srgbClr val="FF0000"/>
                </a:solidFill>
                <a:cs typeface="Times New Roman" pitchFamily="16" charset="0"/>
              </a:rPr>
              <a:t>2</a:t>
            </a:r>
          </a:p>
        </p:txBody>
      </p:sp>
      <p:sp>
        <p:nvSpPr>
          <p:cNvPr id="35955" name="Text Box 115"/>
          <p:cNvSpPr txBox="1">
            <a:spLocks noChangeArrowheads="1"/>
          </p:cNvSpPr>
          <p:nvPr/>
        </p:nvSpPr>
        <p:spPr bwMode="auto">
          <a:xfrm>
            <a:off x="969963" y="6057900"/>
            <a:ext cx="300037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7360" tIns="27360" rIns="27360" bIns="468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600" b="1">
                <a:solidFill>
                  <a:srgbClr val="0000FF"/>
                </a:solidFill>
                <a:cs typeface="Times New Roman" pitchFamily="16" charset="0"/>
              </a:rPr>
              <a:t>T</a:t>
            </a:r>
            <a:r>
              <a:rPr lang="en-US" sz="1600" b="1" baseline="-20000">
                <a:solidFill>
                  <a:srgbClr val="0000FF"/>
                </a:solidFill>
                <a:cs typeface="Times New Roman" pitchFamily="16" charset="0"/>
              </a:rPr>
              <a:t>3</a:t>
            </a:r>
          </a:p>
        </p:txBody>
      </p:sp>
      <p:sp>
        <p:nvSpPr>
          <p:cNvPr id="35956" name="Text Box 116"/>
          <p:cNvSpPr txBox="1">
            <a:spLocks noChangeArrowheads="1"/>
          </p:cNvSpPr>
          <p:nvPr/>
        </p:nvSpPr>
        <p:spPr bwMode="auto">
          <a:xfrm>
            <a:off x="969963" y="5595938"/>
            <a:ext cx="300037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7360" tIns="27360" rIns="27360" bIns="468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600" b="1">
                <a:solidFill>
                  <a:srgbClr val="008000"/>
                </a:solidFill>
                <a:cs typeface="Times New Roman" pitchFamily="16" charset="0"/>
              </a:rPr>
              <a:t>T</a:t>
            </a:r>
            <a:r>
              <a:rPr lang="en-US" sz="1600" b="1" baseline="-20000">
                <a:solidFill>
                  <a:srgbClr val="008000"/>
                </a:solidFill>
                <a:cs typeface="Times New Roman" pitchFamily="16" charset="0"/>
              </a:rPr>
              <a:t>1</a:t>
            </a:r>
          </a:p>
        </p:txBody>
      </p:sp>
      <p:sp>
        <p:nvSpPr>
          <p:cNvPr id="35957" name="AutoShape 117"/>
          <p:cNvSpPr>
            <a:spLocks noChangeArrowheads="1"/>
          </p:cNvSpPr>
          <p:nvPr/>
        </p:nvSpPr>
        <p:spPr bwMode="auto">
          <a:xfrm>
            <a:off x="1277938" y="5757863"/>
            <a:ext cx="841375" cy="3175"/>
          </a:xfrm>
          <a:custGeom>
            <a:avLst/>
            <a:gdLst>
              <a:gd name="T0" fmla="*/ 0 w 2337"/>
              <a:gd name="T1" fmla="*/ 0 h 10"/>
              <a:gd name="T2" fmla="*/ 2336 w 2337"/>
              <a:gd name="T3" fmla="*/ 2 h 10"/>
              <a:gd name="T4" fmla="*/ 0 w 2337"/>
              <a:gd name="T5" fmla="*/ 0 h 10"/>
              <a:gd name="T6" fmla="*/ 2337 w 2337"/>
              <a:gd name="T7" fmla="*/ 10 h 1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T4" t="T5" r="T6" b="T7"/>
            <a:pathLst>
              <a:path w="2337" h="10">
                <a:moveTo>
                  <a:pt x="0" y="0"/>
                </a:moveTo>
                <a:cubicBezTo>
                  <a:pt x="782" y="2"/>
                  <a:pt x="1315" y="9"/>
                  <a:pt x="2336" y="2"/>
                </a:cubicBezTo>
              </a:path>
            </a:pathLst>
          </a:custGeom>
          <a:noFill/>
          <a:ln w="45720">
            <a:solidFill>
              <a:srgbClr val="008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958" name="AutoShape 118"/>
          <p:cNvSpPr>
            <a:spLocks noChangeArrowheads="1"/>
          </p:cNvSpPr>
          <p:nvPr/>
        </p:nvSpPr>
        <p:spPr bwMode="auto">
          <a:xfrm>
            <a:off x="1276350" y="6215063"/>
            <a:ext cx="890588" cy="14287"/>
          </a:xfrm>
          <a:custGeom>
            <a:avLst/>
            <a:gdLst>
              <a:gd name="T0" fmla="*/ 0 w 2476"/>
              <a:gd name="T1" fmla="*/ 7 h 38"/>
              <a:gd name="T2" fmla="*/ 2475 w 2476"/>
              <a:gd name="T3" fmla="*/ 23 h 38"/>
              <a:gd name="T4" fmla="*/ 0 w 2476"/>
              <a:gd name="T5" fmla="*/ 0 h 38"/>
              <a:gd name="T6" fmla="*/ 2476 w 2476"/>
              <a:gd name="T7" fmla="*/ 38 h 3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T4" t="T5" r="T6" b="T7"/>
            <a:pathLst>
              <a:path w="2476" h="38">
                <a:moveTo>
                  <a:pt x="0" y="7"/>
                </a:moveTo>
                <a:cubicBezTo>
                  <a:pt x="823" y="37"/>
                  <a:pt x="1773" y="0"/>
                  <a:pt x="2475" y="23"/>
                </a:cubicBezTo>
              </a:path>
            </a:pathLst>
          </a:custGeom>
          <a:noFill/>
          <a:ln w="45720">
            <a:solidFill>
              <a:srgbClr val="0000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959" name="AutoShape 119"/>
          <p:cNvSpPr>
            <a:spLocks noChangeArrowheads="1"/>
          </p:cNvSpPr>
          <p:nvPr/>
        </p:nvSpPr>
        <p:spPr bwMode="auto">
          <a:xfrm>
            <a:off x="1271588" y="5991225"/>
            <a:ext cx="863600" cy="6350"/>
          </a:xfrm>
          <a:custGeom>
            <a:avLst/>
            <a:gdLst>
              <a:gd name="T0" fmla="*/ 2397 w 2398"/>
              <a:gd name="T1" fmla="*/ 7 h 17"/>
              <a:gd name="T2" fmla="*/ 0 w 2398"/>
              <a:gd name="T3" fmla="*/ 0 h 17"/>
              <a:gd name="T4" fmla="*/ 0 w 2398"/>
              <a:gd name="T5" fmla="*/ 0 h 17"/>
              <a:gd name="T6" fmla="*/ 2398 w 2398"/>
              <a:gd name="T7" fmla="*/ 17 h 17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T4" t="T5" r="T6" b="T7"/>
            <a:pathLst>
              <a:path w="2398" h="17">
                <a:moveTo>
                  <a:pt x="2397" y="7"/>
                </a:moveTo>
                <a:cubicBezTo>
                  <a:pt x="1750" y="16"/>
                  <a:pt x="540" y="0"/>
                  <a:pt x="0" y="0"/>
                </a:cubicBezTo>
              </a:path>
            </a:pathLst>
          </a:custGeom>
          <a:noFill/>
          <a:ln w="4572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960" name="Oval 120"/>
          <p:cNvSpPr>
            <a:spLocks noChangeArrowheads="1"/>
          </p:cNvSpPr>
          <p:nvPr/>
        </p:nvSpPr>
        <p:spPr bwMode="auto">
          <a:xfrm>
            <a:off x="1238250" y="5964238"/>
            <a:ext cx="63500" cy="63500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961" name="AutoShape 121"/>
          <p:cNvSpPr>
            <a:spLocks noChangeArrowheads="1"/>
          </p:cNvSpPr>
          <p:nvPr/>
        </p:nvSpPr>
        <p:spPr bwMode="auto">
          <a:xfrm>
            <a:off x="1238250" y="5715000"/>
            <a:ext cx="85725" cy="76200"/>
          </a:xfrm>
          <a:custGeom>
            <a:avLst/>
            <a:gdLst>
              <a:gd name="T0" fmla="*/ 0 w 238"/>
              <a:gd name="T1" fmla="*/ 103 h 211"/>
              <a:gd name="T2" fmla="*/ 114 w 238"/>
              <a:gd name="T3" fmla="*/ 0 h 211"/>
              <a:gd name="T4" fmla="*/ 237 w 238"/>
              <a:gd name="T5" fmla="*/ 103 h 211"/>
              <a:gd name="T6" fmla="*/ 119 w 238"/>
              <a:gd name="T7" fmla="*/ 210 h 211"/>
              <a:gd name="T8" fmla="*/ 0 w 238"/>
              <a:gd name="T9" fmla="*/ 103 h 211"/>
              <a:gd name="T10" fmla="*/ 0 w 238"/>
              <a:gd name="T11" fmla="*/ 0 h 211"/>
              <a:gd name="T12" fmla="*/ 238 w 238"/>
              <a:gd name="T13" fmla="*/ 211 h 2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38" h="211">
                <a:moveTo>
                  <a:pt x="0" y="103"/>
                </a:moveTo>
                <a:cubicBezTo>
                  <a:pt x="60" y="47"/>
                  <a:pt x="61" y="46"/>
                  <a:pt x="114" y="0"/>
                </a:cubicBezTo>
                <a:cubicBezTo>
                  <a:pt x="184" y="56"/>
                  <a:pt x="179" y="60"/>
                  <a:pt x="237" y="103"/>
                </a:cubicBezTo>
                <a:cubicBezTo>
                  <a:pt x="177" y="160"/>
                  <a:pt x="181" y="165"/>
                  <a:pt x="119" y="210"/>
                </a:cubicBezTo>
                <a:cubicBezTo>
                  <a:pt x="54" y="153"/>
                  <a:pt x="56" y="161"/>
                  <a:pt x="0" y="103"/>
                </a:cubicBezTo>
              </a:path>
            </a:pathLst>
          </a:custGeom>
          <a:solidFill>
            <a:srgbClr val="008000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962" name="Rectangle 122"/>
          <p:cNvSpPr>
            <a:spLocks noChangeArrowheads="1"/>
          </p:cNvSpPr>
          <p:nvPr/>
        </p:nvSpPr>
        <p:spPr bwMode="auto">
          <a:xfrm>
            <a:off x="1238250" y="6183313"/>
            <a:ext cx="74613" cy="69850"/>
          </a:xfrm>
          <a:prstGeom prst="rect">
            <a:avLst/>
          </a:prstGeom>
          <a:solidFill>
            <a:srgbClr val="0000FF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963" name="Oval 123"/>
          <p:cNvSpPr>
            <a:spLocks noChangeArrowheads="1"/>
          </p:cNvSpPr>
          <p:nvPr/>
        </p:nvSpPr>
        <p:spPr bwMode="auto">
          <a:xfrm>
            <a:off x="2116138" y="5967413"/>
            <a:ext cx="65087" cy="65087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964" name="AutoShape 124"/>
          <p:cNvSpPr>
            <a:spLocks noChangeArrowheads="1"/>
          </p:cNvSpPr>
          <p:nvPr/>
        </p:nvSpPr>
        <p:spPr bwMode="auto">
          <a:xfrm>
            <a:off x="2105025" y="5718175"/>
            <a:ext cx="85725" cy="76200"/>
          </a:xfrm>
          <a:custGeom>
            <a:avLst/>
            <a:gdLst>
              <a:gd name="T0" fmla="*/ 0 w 238"/>
              <a:gd name="T1" fmla="*/ 103 h 211"/>
              <a:gd name="T2" fmla="*/ 114 w 238"/>
              <a:gd name="T3" fmla="*/ 0 h 211"/>
              <a:gd name="T4" fmla="*/ 237 w 238"/>
              <a:gd name="T5" fmla="*/ 103 h 211"/>
              <a:gd name="T6" fmla="*/ 119 w 238"/>
              <a:gd name="T7" fmla="*/ 210 h 211"/>
              <a:gd name="T8" fmla="*/ 0 w 238"/>
              <a:gd name="T9" fmla="*/ 103 h 211"/>
              <a:gd name="T10" fmla="*/ 0 w 238"/>
              <a:gd name="T11" fmla="*/ 0 h 211"/>
              <a:gd name="T12" fmla="*/ 238 w 238"/>
              <a:gd name="T13" fmla="*/ 211 h 2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38" h="211">
                <a:moveTo>
                  <a:pt x="0" y="103"/>
                </a:moveTo>
                <a:cubicBezTo>
                  <a:pt x="60" y="47"/>
                  <a:pt x="61" y="46"/>
                  <a:pt x="114" y="0"/>
                </a:cubicBezTo>
                <a:cubicBezTo>
                  <a:pt x="184" y="56"/>
                  <a:pt x="179" y="60"/>
                  <a:pt x="237" y="103"/>
                </a:cubicBezTo>
                <a:cubicBezTo>
                  <a:pt x="177" y="160"/>
                  <a:pt x="181" y="165"/>
                  <a:pt x="119" y="210"/>
                </a:cubicBezTo>
                <a:cubicBezTo>
                  <a:pt x="54" y="153"/>
                  <a:pt x="56" y="161"/>
                  <a:pt x="0" y="103"/>
                </a:cubicBezTo>
              </a:path>
            </a:pathLst>
          </a:custGeom>
          <a:solidFill>
            <a:srgbClr val="008000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965" name="Rectangle 125"/>
          <p:cNvSpPr>
            <a:spLocks noChangeArrowheads="1"/>
          </p:cNvSpPr>
          <p:nvPr/>
        </p:nvSpPr>
        <p:spPr bwMode="auto">
          <a:xfrm>
            <a:off x="2111375" y="6189663"/>
            <a:ext cx="73025" cy="69850"/>
          </a:xfrm>
          <a:prstGeom prst="rect">
            <a:avLst/>
          </a:prstGeom>
          <a:solidFill>
            <a:srgbClr val="0000FF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5966" name="Text Box 126"/>
          <p:cNvSpPr txBox="1">
            <a:spLocks noChangeArrowheads="1"/>
          </p:cNvSpPr>
          <p:nvPr/>
        </p:nvSpPr>
        <p:spPr bwMode="auto">
          <a:xfrm>
            <a:off x="5694363" y="3884613"/>
            <a:ext cx="1065212" cy="1217612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9000" rIns="9000" bIns="90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1600" b="1">
                <a:solidFill>
                  <a:srgbClr val="CCCCCC"/>
                </a:solidFill>
                <a:cs typeface="Times New Roman" pitchFamily="16" charset="0"/>
              </a:rPr>
              <a:t>T</a:t>
            </a:r>
            <a:r>
              <a:rPr lang="en-US" sz="1600" b="1" baseline="-20000">
                <a:solidFill>
                  <a:srgbClr val="CCCCCC"/>
                </a:solidFill>
                <a:cs typeface="Times New Roman" pitchFamily="16" charset="0"/>
              </a:rPr>
              <a:t>1</a:t>
            </a:r>
            <a:r>
              <a:rPr lang="en-US" sz="1600">
                <a:solidFill>
                  <a:srgbClr val="CCCCCC"/>
                </a:solidFill>
                <a:cs typeface="Times New Roman" pitchFamily="16" charset="0"/>
              </a:rPr>
              <a:t>(10,13)</a:t>
            </a:r>
            <a:r>
              <a:rPr lang="en-US" sz="1600">
                <a:solidFill>
                  <a:srgbClr val="FF0000"/>
                </a:solidFill>
                <a:cs typeface="Times New Roman" pitchFamily="16" charset="0"/>
              </a:rPr>
              <a:t> </a:t>
            </a:r>
            <a:r>
              <a:rPr lang="en-US" sz="1600" b="1">
                <a:solidFill>
                  <a:srgbClr val="FF0000"/>
                </a:solidFill>
                <a:cs typeface="Times New Roman" pitchFamily="16" charset="0"/>
              </a:rPr>
              <a:t>T</a:t>
            </a:r>
            <a:r>
              <a:rPr lang="en-US" sz="1600" b="1" baseline="-20000">
                <a:solidFill>
                  <a:srgbClr val="FF0000"/>
                </a:solidFill>
                <a:cs typeface="Times New Roman" pitchFamily="16" charset="0"/>
              </a:rPr>
              <a:t>2</a:t>
            </a:r>
            <a:r>
              <a:rPr lang="en-US" sz="1600">
                <a:solidFill>
                  <a:srgbClr val="FF0000"/>
                </a:solidFill>
                <a:cs typeface="Times New Roman" pitchFamily="16" charset="0"/>
              </a:rPr>
              <a:t>(18,21) </a:t>
            </a:r>
            <a:r>
              <a:rPr lang="en-US" sz="1600" b="1">
                <a:solidFill>
                  <a:srgbClr val="CCCCCC"/>
                </a:solidFill>
                <a:cs typeface="Times New Roman" pitchFamily="16" charset="0"/>
              </a:rPr>
              <a:t>T</a:t>
            </a:r>
            <a:r>
              <a:rPr lang="en-US" sz="1600" b="1" baseline="-20000">
                <a:solidFill>
                  <a:srgbClr val="CCCCCC"/>
                </a:solidFill>
                <a:cs typeface="Times New Roman" pitchFamily="16" charset="0"/>
              </a:rPr>
              <a:t>2</a:t>
            </a:r>
            <a:r>
              <a:rPr lang="en-US" sz="1600">
                <a:solidFill>
                  <a:srgbClr val="CCCCCC"/>
                </a:solidFill>
                <a:cs typeface="Times New Roman" pitchFamily="16" charset="0"/>
              </a:rPr>
              <a:t>(25,27) </a:t>
            </a:r>
            <a:r>
              <a:rPr lang="en-US" sz="1600" b="1">
                <a:solidFill>
                  <a:srgbClr val="CCCCCC"/>
                </a:solidFill>
                <a:cs typeface="Times New Roman" pitchFamily="16" charset="0"/>
              </a:rPr>
              <a:t>T</a:t>
            </a:r>
            <a:r>
              <a:rPr lang="en-US" sz="1600" b="1" baseline="-20000">
                <a:solidFill>
                  <a:srgbClr val="CCCCCC"/>
                </a:solidFill>
                <a:cs typeface="Times New Roman" pitchFamily="16" charset="0"/>
              </a:rPr>
              <a:t>3</a:t>
            </a:r>
            <a:r>
              <a:rPr lang="en-US" sz="1600">
                <a:solidFill>
                  <a:srgbClr val="CCCCCC"/>
                </a:solidFill>
                <a:cs typeface="Times New Roman" pitchFamily="16" charset="0"/>
              </a:rPr>
              <a:t>(10,11)</a:t>
            </a:r>
          </a:p>
        </p:txBody>
      </p:sp>
      <p:sp>
        <p:nvSpPr>
          <p:cNvPr id="35967" name="Text Box 127"/>
          <p:cNvSpPr txBox="1">
            <a:spLocks noChangeArrowheads="1"/>
          </p:cNvSpPr>
          <p:nvPr/>
        </p:nvSpPr>
        <p:spPr bwMode="auto">
          <a:xfrm>
            <a:off x="6950075" y="3887788"/>
            <a:ext cx="984250" cy="957262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9000" rIns="9000" bIns="90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1600" b="1">
                <a:solidFill>
                  <a:srgbClr val="CCCCCC"/>
                </a:solidFill>
                <a:cs typeface="Times New Roman" pitchFamily="16" charset="0"/>
              </a:rPr>
              <a:t>T</a:t>
            </a:r>
            <a:r>
              <a:rPr lang="en-US" sz="1600" b="1" baseline="-20000">
                <a:solidFill>
                  <a:srgbClr val="CCCCCC"/>
                </a:solidFill>
                <a:cs typeface="Times New Roman" pitchFamily="16" charset="0"/>
              </a:rPr>
              <a:t>2</a:t>
            </a:r>
            <a:r>
              <a:rPr lang="en-US" sz="1600">
                <a:solidFill>
                  <a:srgbClr val="CCCCCC"/>
                </a:solidFill>
                <a:cs typeface="Times New Roman" pitchFamily="16" charset="0"/>
              </a:rPr>
              <a:t>(7,9)</a:t>
            </a:r>
            <a:r>
              <a:rPr lang="en-US" sz="1600">
                <a:solidFill>
                  <a:srgbClr val="FF0000"/>
                </a:solidFill>
                <a:cs typeface="Times New Roman" pitchFamily="16" charset="0"/>
              </a:rPr>
              <a:t> </a:t>
            </a:r>
            <a:r>
              <a:rPr lang="en-US" sz="1600" b="1">
                <a:solidFill>
                  <a:srgbClr val="FF0000"/>
                </a:solidFill>
                <a:cs typeface="Times New Roman" pitchFamily="16" charset="0"/>
              </a:rPr>
              <a:t>T</a:t>
            </a:r>
            <a:r>
              <a:rPr lang="en-US" sz="1600" b="1" baseline="-20000">
                <a:solidFill>
                  <a:srgbClr val="FF0000"/>
                </a:solidFill>
                <a:cs typeface="Times New Roman" pitchFamily="16" charset="0"/>
              </a:rPr>
              <a:t>2</a:t>
            </a:r>
            <a:r>
              <a:rPr lang="en-US" sz="1600">
                <a:solidFill>
                  <a:srgbClr val="FF0000"/>
                </a:solidFill>
                <a:cs typeface="Times New Roman" pitchFamily="16" charset="0"/>
              </a:rPr>
              <a:t>(21,23) </a:t>
            </a:r>
            <a:r>
              <a:rPr lang="en-US" sz="1600" b="1">
                <a:solidFill>
                  <a:srgbClr val="CCCCCC"/>
                </a:solidFill>
                <a:cs typeface="Times New Roman" pitchFamily="16" charset="0"/>
              </a:rPr>
              <a:t>T</a:t>
            </a:r>
            <a:r>
              <a:rPr lang="en-US" sz="1600" b="1" baseline="-20000">
                <a:solidFill>
                  <a:srgbClr val="CCCCCC"/>
                </a:solidFill>
                <a:cs typeface="Times New Roman" pitchFamily="16" charset="0"/>
              </a:rPr>
              <a:t>3</a:t>
            </a:r>
            <a:r>
              <a:rPr lang="en-US" sz="1600">
                <a:solidFill>
                  <a:srgbClr val="CCCCCC"/>
                </a:solidFill>
                <a:cs typeface="Times New Roman" pitchFamily="16" charset="0"/>
              </a:rPr>
              <a:t>(5,10)</a:t>
            </a:r>
          </a:p>
        </p:txBody>
      </p:sp>
      <p:sp>
        <p:nvSpPr>
          <p:cNvPr id="35968" name="Text Box 128"/>
          <p:cNvSpPr txBox="1">
            <a:spLocks noChangeArrowheads="1"/>
          </p:cNvSpPr>
          <p:nvPr/>
        </p:nvSpPr>
        <p:spPr bwMode="auto">
          <a:xfrm>
            <a:off x="8129588" y="3894138"/>
            <a:ext cx="1089025" cy="126365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9000" rIns="9000" bIns="90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1600" b="1">
                <a:solidFill>
                  <a:srgbClr val="CCCCCC"/>
                </a:solidFill>
                <a:cs typeface="Times New Roman" pitchFamily="16" charset="0"/>
              </a:rPr>
              <a:t>T</a:t>
            </a:r>
            <a:r>
              <a:rPr lang="en-US" sz="1600" b="1" baseline="-20000">
                <a:solidFill>
                  <a:srgbClr val="CCCCCC"/>
                </a:solidFill>
                <a:cs typeface="Times New Roman" pitchFamily="16" charset="0"/>
              </a:rPr>
              <a:t>1</a:t>
            </a:r>
            <a:r>
              <a:rPr lang="en-US" sz="1600">
                <a:solidFill>
                  <a:srgbClr val="CCCCCC"/>
                </a:solidFill>
                <a:cs typeface="Times New Roman" pitchFamily="16" charset="0"/>
              </a:rPr>
              <a:t>(10,13) </a:t>
            </a:r>
            <a:r>
              <a:rPr lang="en-US" sz="1600" b="1">
                <a:solidFill>
                  <a:srgbClr val="CCCCCC"/>
                </a:solidFill>
                <a:cs typeface="Times New Roman" pitchFamily="16" charset="0"/>
              </a:rPr>
              <a:t>T</a:t>
            </a:r>
            <a:r>
              <a:rPr lang="en-US" sz="1600" b="1" baseline="-20000">
                <a:solidFill>
                  <a:srgbClr val="CCCCCC"/>
                </a:solidFill>
                <a:cs typeface="Times New Roman" pitchFamily="16" charset="0"/>
              </a:rPr>
              <a:t>2</a:t>
            </a:r>
            <a:r>
              <a:rPr lang="en-US" sz="1600">
                <a:solidFill>
                  <a:srgbClr val="CCCCCC"/>
                </a:solidFill>
                <a:cs typeface="Times New Roman" pitchFamily="16" charset="0"/>
              </a:rPr>
              <a:t>(18,21)</a:t>
            </a:r>
            <a:r>
              <a:rPr lang="en-US" sz="1600">
                <a:solidFill>
                  <a:srgbClr val="FF0000"/>
                </a:solidFill>
                <a:cs typeface="Times New Roman" pitchFamily="16" charset="0"/>
              </a:rPr>
              <a:t> </a:t>
            </a:r>
            <a:r>
              <a:rPr lang="en-US" sz="1600" b="1">
                <a:solidFill>
                  <a:srgbClr val="FF0000"/>
                </a:solidFill>
                <a:cs typeface="Times New Roman" pitchFamily="16" charset="0"/>
              </a:rPr>
              <a:t>T</a:t>
            </a:r>
            <a:r>
              <a:rPr lang="en-US" sz="1600" b="1" baseline="-20000">
                <a:solidFill>
                  <a:srgbClr val="FF0000"/>
                </a:solidFill>
                <a:cs typeface="Times New Roman" pitchFamily="16" charset="0"/>
              </a:rPr>
              <a:t>2</a:t>
            </a:r>
            <a:r>
              <a:rPr lang="en-US" sz="1600">
                <a:solidFill>
                  <a:srgbClr val="FF0000"/>
                </a:solidFill>
                <a:cs typeface="Times New Roman" pitchFamily="16" charset="0"/>
              </a:rPr>
              <a:t>(25,27) </a:t>
            </a:r>
            <a:r>
              <a:rPr lang="en-US" sz="1600" b="1">
                <a:solidFill>
                  <a:srgbClr val="CCCCCC"/>
                </a:solidFill>
                <a:cs typeface="Times New Roman" pitchFamily="16" charset="0"/>
              </a:rPr>
              <a:t>T</a:t>
            </a:r>
            <a:r>
              <a:rPr lang="en-US" sz="1600" b="1" baseline="-20000">
                <a:solidFill>
                  <a:srgbClr val="CCCCCC"/>
                </a:solidFill>
                <a:cs typeface="Times New Roman" pitchFamily="16" charset="0"/>
              </a:rPr>
              <a:t>3</a:t>
            </a:r>
            <a:r>
              <a:rPr lang="en-US" sz="1600">
                <a:solidFill>
                  <a:srgbClr val="CCCCCC"/>
                </a:solidFill>
                <a:cs typeface="Times New Roman" pitchFamily="16" charset="0"/>
              </a:rPr>
              <a:t>(10,11)</a:t>
            </a:r>
          </a:p>
        </p:txBody>
      </p:sp>
      <p:sp>
        <p:nvSpPr>
          <p:cNvPr id="35969" name="Text Box 129"/>
          <p:cNvSpPr txBox="1">
            <a:spLocks noChangeArrowheads="1"/>
          </p:cNvSpPr>
          <p:nvPr/>
        </p:nvSpPr>
        <p:spPr bwMode="auto">
          <a:xfrm>
            <a:off x="5489575" y="3567113"/>
            <a:ext cx="1395413" cy="31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2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r">
              <a:lnSpc>
                <a:spcPct val="93000"/>
              </a:lnSpc>
            </a:pPr>
            <a:r>
              <a:rPr lang="en-US" sz="1400" b="1" i="1">
                <a:solidFill>
                  <a:srgbClr val="00FFFF"/>
                </a:solidFill>
                <a:latin typeface="Times New Roman" pitchFamily="16" charset="0"/>
                <a:cs typeface="Times New Roman" pitchFamily="16" charset="0"/>
              </a:rPr>
              <a:t>region-list L</a:t>
            </a:r>
            <a:r>
              <a:rPr lang="en-US" sz="1400" b="1" i="1" baseline="-33000">
                <a:solidFill>
                  <a:srgbClr val="00FFFF"/>
                </a:solidFill>
                <a:latin typeface="Times New Roman" pitchFamily="16" charset="0"/>
                <a:cs typeface="Times New Roman" pitchFamily="16" charset="0"/>
              </a:rPr>
              <a:t>M1</a:t>
            </a:r>
          </a:p>
        </p:txBody>
      </p:sp>
      <p:sp>
        <p:nvSpPr>
          <p:cNvPr id="35970" name="Text Box 130"/>
          <p:cNvSpPr txBox="1">
            <a:spLocks noChangeArrowheads="1"/>
          </p:cNvSpPr>
          <p:nvPr/>
        </p:nvSpPr>
        <p:spPr bwMode="auto">
          <a:xfrm>
            <a:off x="6846888" y="3582988"/>
            <a:ext cx="1195387" cy="37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2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r">
              <a:lnSpc>
                <a:spcPct val="93000"/>
              </a:lnSpc>
            </a:pPr>
            <a:r>
              <a:rPr lang="en-US" sz="1400" b="1" i="1">
                <a:solidFill>
                  <a:srgbClr val="FF00FF"/>
                </a:solidFill>
                <a:latin typeface="Times New Roman" pitchFamily="16" charset="0"/>
                <a:cs typeface="Times New Roman" pitchFamily="16" charset="0"/>
              </a:rPr>
              <a:t>region-list L</a:t>
            </a:r>
            <a:r>
              <a:rPr lang="en-US" sz="1400" b="1" i="1" baseline="-33000">
                <a:solidFill>
                  <a:srgbClr val="FF00FF"/>
                </a:solidFill>
                <a:latin typeface="Times New Roman" pitchFamily="16" charset="0"/>
                <a:cs typeface="Times New Roman" pitchFamily="16" charset="0"/>
              </a:rPr>
              <a:t>D</a:t>
            </a:r>
          </a:p>
        </p:txBody>
      </p:sp>
      <p:sp>
        <p:nvSpPr>
          <p:cNvPr id="35971" name="Text Box 131"/>
          <p:cNvSpPr txBox="1">
            <a:spLocks noChangeArrowheads="1"/>
          </p:cNvSpPr>
          <p:nvPr/>
        </p:nvSpPr>
        <p:spPr bwMode="auto">
          <a:xfrm>
            <a:off x="8070850" y="3589338"/>
            <a:ext cx="1274763" cy="29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2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r">
              <a:lnSpc>
                <a:spcPct val="93000"/>
              </a:lnSpc>
            </a:pPr>
            <a:r>
              <a:rPr lang="en-US" sz="1400" b="1" i="1">
                <a:solidFill>
                  <a:srgbClr val="00FFFF"/>
                </a:solidFill>
                <a:latin typeface="Times New Roman" pitchFamily="16" charset="0"/>
                <a:cs typeface="Times New Roman" pitchFamily="16" charset="0"/>
              </a:rPr>
              <a:t>region-list L</a:t>
            </a:r>
            <a:r>
              <a:rPr lang="en-US" sz="1400" b="1" i="1" baseline="-33000">
                <a:solidFill>
                  <a:srgbClr val="00FFFF"/>
                </a:solidFill>
                <a:latin typeface="Times New Roman" pitchFamily="16" charset="0"/>
                <a:cs typeface="Times New Roman" pitchFamily="16" charset="0"/>
              </a:rPr>
              <a:t>M2</a:t>
            </a:r>
          </a:p>
        </p:txBody>
      </p:sp>
      <p:sp>
        <p:nvSpPr>
          <p:cNvPr id="35972" name="Text Box 132"/>
          <p:cNvSpPr txBox="1">
            <a:spLocks noChangeArrowheads="1"/>
          </p:cNvSpPr>
          <p:nvPr/>
        </p:nvSpPr>
        <p:spPr bwMode="auto">
          <a:xfrm>
            <a:off x="5121275" y="2897188"/>
            <a:ext cx="4537075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2200"/>
              <a:t>S = {?</a:t>
            </a:r>
            <a:r>
              <a:rPr lang="en-US" sz="2200" baseline="33000"/>
              <a:t>+</a:t>
            </a:r>
            <a:r>
              <a:rPr lang="en-US" sz="2200"/>
              <a:t>.</a:t>
            </a:r>
            <a:r>
              <a:rPr lang="en-US" sz="2200">
                <a:solidFill>
                  <a:srgbClr val="0000FF"/>
                </a:solidFill>
              </a:rPr>
              <a:t>@x</a:t>
            </a:r>
            <a:r>
              <a:rPr lang="en-US" sz="2200"/>
              <a:t>.?*.</a:t>
            </a:r>
            <a:r>
              <a:rPr lang="en-US" sz="2200" b="1">
                <a:solidFill>
                  <a:srgbClr val="00FFFF"/>
                </a:solidFill>
              </a:rPr>
              <a:t>M</a:t>
            </a:r>
            <a:r>
              <a:rPr lang="en-US" sz="2200"/>
              <a:t>.?*.</a:t>
            </a:r>
            <a:r>
              <a:rPr lang="en-US" sz="2200" b="1">
                <a:solidFill>
                  <a:srgbClr val="FF00FF"/>
                </a:solidFill>
              </a:rPr>
              <a:t>D</a:t>
            </a:r>
            <a:r>
              <a:rPr lang="en-US" sz="2200"/>
              <a:t>.?*.</a:t>
            </a:r>
            <a:r>
              <a:rPr lang="en-US" sz="2200">
                <a:solidFill>
                  <a:srgbClr val="0000FF"/>
                </a:solidFill>
              </a:rPr>
              <a:t>@x</a:t>
            </a:r>
            <a:r>
              <a:rPr lang="en-US" sz="2200"/>
              <a:t>.?*.</a:t>
            </a:r>
            <a:r>
              <a:rPr lang="en-US" sz="2200" b="1">
                <a:solidFill>
                  <a:srgbClr val="00FFFF"/>
                </a:solidFill>
              </a:rPr>
              <a:t>M</a:t>
            </a:r>
            <a:r>
              <a:rPr lang="en-US" sz="2200"/>
              <a:t>}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31FA38D6-BCEE-46FF-81BE-425E656C6FB2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Variable </a:t>
            </a:r>
            <a:r>
              <a:rPr lang="da-DK" dirty="0" err="1" smtClean="0"/>
              <a:t>predicate</a:t>
            </a:r>
            <a:r>
              <a:rPr lang="da-DK" dirty="0" smtClean="0"/>
              <a:t> </a:t>
            </a:r>
            <a:r>
              <a:rPr lang="da-DK" dirty="0" err="1" smtClean="0"/>
              <a:t>evaluation</a:t>
            </a:r>
            <a:endParaRPr lang="da-DK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87784" y="1768475"/>
            <a:ext cx="9505056" cy="4970463"/>
          </a:xfrm>
        </p:spPr>
        <p:txBody>
          <a:bodyPr/>
          <a:lstStyle/>
          <a:p>
            <a:pPr marL="457200" indent="-457200">
              <a:buFont typeface="Arial" pitchFamily="34" charset="0"/>
              <a:buChar char="•"/>
            </a:pPr>
            <a:r>
              <a:rPr lang="da-DK" dirty="0" smtClean="0"/>
              <a:t>Variable </a:t>
            </a:r>
            <a:r>
              <a:rPr lang="da-DK" dirty="0" err="1" smtClean="0"/>
              <a:t>predicates</a:t>
            </a:r>
            <a:r>
              <a:rPr lang="da-DK" dirty="0" smtClean="0"/>
              <a:t> </a:t>
            </a:r>
            <a:r>
              <a:rPr lang="da-DK" dirty="0" err="1" smtClean="0"/>
              <a:t>can</a:t>
            </a:r>
            <a:r>
              <a:rPr lang="da-DK" dirty="0" smtClean="0"/>
              <a:t> </a:t>
            </a:r>
            <a:r>
              <a:rPr lang="da-DK" dirty="0" err="1" smtClean="0"/>
              <a:t>be</a:t>
            </a:r>
            <a:r>
              <a:rPr lang="da-DK" dirty="0" smtClean="0"/>
              <a:t> </a:t>
            </a:r>
            <a:r>
              <a:rPr lang="da-DK" dirty="0" err="1" smtClean="0"/>
              <a:t>bounded</a:t>
            </a:r>
            <a:r>
              <a:rPr lang="da-DK" dirty="0" smtClean="0"/>
              <a:t> to </a:t>
            </a:r>
            <a:r>
              <a:rPr lang="da-DK" dirty="0" err="1" smtClean="0"/>
              <a:t>any</a:t>
            </a:r>
            <a:r>
              <a:rPr lang="da-DK" dirty="0" smtClean="0"/>
              <a:t> region</a:t>
            </a:r>
          </a:p>
          <a:p>
            <a:pPr marL="1257300" lvl="2" indent="-457200">
              <a:buFont typeface="Arial" pitchFamily="34" charset="0"/>
              <a:buChar char="•"/>
            </a:pPr>
            <a:r>
              <a:rPr lang="da-DK" dirty="0" smtClean="0"/>
              <a:t>So list for </a:t>
            </a:r>
            <a:r>
              <a:rPr lang="da-DK" dirty="0" err="1" smtClean="0"/>
              <a:t>each</a:t>
            </a:r>
            <a:r>
              <a:rPr lang="da-DK" dirty="0" smtClean="0"/>
              <a:t> region</a:t>
            </a:r>
          </a:p>
          <a:p>
            <a:pPr marL="1257300" lvl="2" indent="-457200">
              <a:buFont typeface="Arial" pitchFamily="34" charset="0"/>
              <a:buChar char="•"/>
            </a:pPr>
            <a:r>
              <a:rPr lang="da-DK" dirty="0" smtClean="0"/>
              <a:t>Not </a:t>
            </a:r>
            <a:r>
              <a:rPr lang="da-DK" dirty="0" err="1" smtClean="0"/>
              <a:t>realistic</a:t>
            </a:r>
            <a:r>
              <a:rPr lang="da-DK" dirty="0" smtClean="0"/>
              <a:t>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da-DK" dirty="0" err="1" smtClean="0"/>
              <a:t>Need</a:t>
            </a:r>
            <a:r>
              <a:rPr lang="da-DK" dirty="0" smtClean="0"/>
              <a:t> </a:t>
            </a:r>
            <a:r>
              <a:rPr lang="da-DK" dirty="0" err="1" smtClean="0"/>
              <a:t>one</a:t>
            </a:r>
            <a:r>
              <a:rPr lang="da-DK" dirty="0" smtClean="0"/>
              <a:t> list for </a:t>
            </a:r>
            <a:r>
              <a:rPr lang="da-DK" dirty="0" err="1" smtClean="0"/>
              <a:t>each</a:t>
            </a:r>
            <a:r>
              <a:rPr lang="da-DK" dirty="0" smtClean="0"/>
              <a:t> variable </a:t>
            </a:r>
            <a:r>
              <a:rPr lang="da-DK" dirty="0" err="1" smtClean="0"/>
              <a:t>predicate</a:t>
            </a:r>
            <a:endParaRPr lang="da-DK" dirty="0" smtClean="0"/>
          </a:p>
          <a:p>
            <a:pPr marL="1257300" lvl="2" indent="-457200">
              <a:buFont typeface="Arial" pitchFamily="34" charset="0"/>
              <a:buChar char="•"/>
            </a:pPr>
            <a:r>
              <a:rPr lang="da-DK" dirty="0" smtClean="0"/>
              <a:t>Not </a:t>
            </a:r>
            <a:r>
              <a:rPr lang="da-DK" dirty="0" err="1" smtClean="0"/>
              <a:t>pre-computed</a:t>
            </a:r>
            <a:r>
              <a:rPr lang="da-DK" dirty="0" smtClean="0"/>
              <a:t> ( </a:t>
            </a:r>
            <a:r>
              <a:rPr lang="da-DK" dirty="0" err="1" smtClean="0"/>
              <a:t>like</a:t>
            </a:r>
            <a:r>
              <a:rPr lang="da-DK" dirty="0" smtClean="0"/>
              <a:t> region-lists)</a:t>
            </a:r>
          </a:p>
          <a:p>
            <a:pPr marL="1257300" lvl="2" indent="-457200">
              <a:buFont typeface="Arial" pitchFamily="34" charset="0"/>
              <a:buChar char="•"/>
            </a:pPr>
            <a:r>
              <a:rPr lang="da-DK" dirty="0" err="1" smtClean="0"/>
              <a:t>Created</a:t>
            </a:r>
            <a:r>
              <a:rPr lang="da-DK" dirty="0" smtClean="0"/>
              <a:t> on the fly from </a:t>
            </a:r>
            <a:r>
              <a:rPr lang="da-DK" dirty="0" err="1" smtClean="0"/>
              <a:t>candidate</a:t>
            </a:r>
            <a:r>
              <a:rPr lang="da-DK" dirty="0" smtClean="0"/>
              <a:t> </a:t>
            </a:r>
            <a:r>
              <a:rPr lang="da-DK" dirty="0" err="1" smtClean="0"/>
              <a:t>trajectory</a:t>
            </a:r>
            <a:r>
              <a:rPr lang="da-DK" dirty="0" smtClean="0"/>
              <a:t> list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31FA38D6-BCEE-46FF-81BE-425E656C6FB2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3044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ext Box 1"/>
          <p:cNvSpPr txBox="1">
            <a:spLocks noChangeArrowheads="1"/>
          </p:cNvSpPr>
          <p:nvPr/>
        </p:nvSpPr>
        <p:spPr bwMode="auto">
          <a:xfrm>
            <a:off x="503238" y="301625"/>
            <a:ext cx="9070975" cy="1262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4400" i="1"/>
              <a:t>IJP</a:t>
            </a:r>
            <a:r>
              <a:rPr lang="en-US" sz="4400"/>
              <a:t> Algorithm</a:t>
            </a:r>
          </a:p>
        </p:txBody>
      </p:sp>
      <p:sp>
        <p:nvSpPr>
          <p:cNvPr id="36866" name="AutoShape 2"/>
          <p:cNvSpPr>
            <a:spLocks noChangeArrowheads="1"/>
          </p:cNvSpPr>
          <p:nvPr/>
        </p:nvSpPr>
        <p:spPr bwMode="auto">
          <a:xfrm>
            <a:off x="1487488" y="3962400"/>
            <a:ext cx="844550" cy="601663"/>
          </a:xfrm>
          <a:custGeom>
            <a:avLst/>
            <a:gdLst>
              <a:gd name="T0" fmla="*/ 0 w 2345"/>
              <a:gd name="T1" fmla="*/ 351 h 1671"/>
              <a:gd name="T2" fmla="*/ 496 w 2345"/>
              <a:gd name="T3" fmla="*/ 0 h 1671"/>
              <a:gd name="T4" fmla="*/ 1018 w 2345"/>
              <a:gd name="T5" fmla="*/ 529 h 1671"/>
              <a:gd name="T6" fmla="*/ 1877 w 2345"/>
              <a:gd name="T7" fmla="*/ 324 h 1671"/>
              <a:gd name="T8" fmla="*/ 2344 w 2345"/>
              <a:gd name="T9" fmla="*/ 1607 h 1671"/>
              <a:gd name="T10" fmla="*/ 763 w 2345"/>
              <a:gd name="T11" fmla="*/ 1670 h 1671"/>
              <a:gd name="T12" fmla="*/ 0 w 2345"/>
              <a:gd name="T13" fmla="*/ 351 h 1671"/>
              <a:gd name="T14" fmla="*/ 0 w 2345"/>
              <a:gd name="T15" fmla="*/ 0 h 1671"/>
              <a:gd name="T16" fmla="*/ 2345 w 2345"/>
              <a:gd name="T17" fmla="*/ 1671 h 16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T14" t="T15" r="T16" b="T17"/>
            <a:pathLst>
              <a:path w="2345" h="1671">
                <a:moveTo>
                  <a:pt x="0" y="351"/>
                </a:moveTo>
                <a:lnTo>
                  <a:pt x="496" y="0"/>
                </a:lnTo>
                <a:lnTo>
                  <a:pt x="1018" y="529"/>
                </a:lnTo>
                <a:lnTo>
                  <a:pt x="1877" y="324"/>
                </a:lnTo>
                <a:lnTo>
                  <a:pt x="2344" y="1607"/>
                </a:lnTo>
                <a:lnTo>
                  <a:pt x="763" y="1670"/>
                </a:lnTo>
                <a:lnTo>
                  <a:pt x="0" y="351"/>
                </a:lnTo>
              </a:path>
            </a:pathLst>
          </a:custGeom>
          <a:solidFill>
            <a:srgbClr val="00FFFF"/>
          </a:solidFill>
          <a:ln w="900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6867" name="AutoShape 3"/>
          <p:cNvSpPr>
            <a:spLocks noChangeArrowheads="1"/>
          </p:cNvSpPr>
          <p:nvPr/>
        </p:nvSpPr>
        <p:spPr bwMode="auto">
          <a:xfrm>
            <a:off x="2162175" y="3840163"/>
            <a:ext cx="1419225" cy="590550"/>
          </a:xfrm>
          <a:custGeom>
            <a:avLst/>
            <a:gdLst>
              <a:gd name="T0" fmla="*/ 1080 w 3942"/>
              <a:gd name="T1" fmla="*/ 344 h 1641"/>
              <a:gd name="T2" fmla="*/ 0 w 3942"/>
              <a:gd name="T3" fmla="*/ 659 h 1641"/>
              <a:gd name="T4" fmla="*/ 372 w 3942"/>
              <a:gd name="T5" fmla="*/ 1640 h 1641"/>
              <a:gd name="T6" fmla="*/ 2328 w 3942"/>
              <a:gd name="T7" fmla="*/ 1541 h 1641"/>
              <a:gd name="T8" fmla="*/ 3388 w 3942"/>
              <a:gd name="T9" fmla="*/ 1352 h 1641"/>
              <a:gd name="T10" fmla="*/ 3941 w 3942"/>
              <a:gd name="T11" fmla="*/ 0 h 1641"/>
              <a:gd name="T12" fmla="*/ 1790 w 3942"/>
              <a:gd name="T13" fmla="*/ 36 h 1641"/>
              <a:gd name="T14" fmla="*/ 1080 w 3942"/>
              <a:gd name="T15" fmla="*/ 344 h 1641"/>
              <a:gd name="T16" fmla="*/ 0 w 3942"/>
              <a:gd name="T17" fmla="*/ 0 h 1641"/>
              <a:gd name="T18" fmla="*/ 3942 w 3942"/>
              <a:gd name="T19" fmla="*/ 1641 h 16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3942" h="1641">
                <a:moveTo>
                  <a:pt x="1080" y="344"/>
                </a:moveTo>
                <a:lnTo>
                  <a:pt x="0" y="659"/>
                </a:lnTo>
                <a:lnTo>
                  <a:pt x="372" y="1640"/>
                </a:lnTo>
                <a:lnTo>
                  <a:pt x="2328" y="1541"/>
                </a:lnTo>
                <a:lnTo>
                  <a:pt x="3388" y="1352"/>
                </a:lnTo>
                <a:lnTo>
                  <a:pt x="3941" y="0"/>
                </a:lnTo>
                <a:lnTo>
                  <a:pt x="1790" y="36"/>
                </a:lnTo>
                <a:lnTo>
                  <a:pt x="1080" y="344"/>
                </a:lnTo>
              </a:path>
            </a:pathLst>
          </a:custGeom>
          <a:solidFill>
            <a:srgbClr val="FF00FF"/>
          </a:solidFill>
          <a:ln w="900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6868" name="Line 4"/>
          <p:cNvSpPr>
            <a:spLocks noChangeShapeType="1"/>
          </p:cNvSpPr>
          <p:nvPr/>
        </p:nvSpPr>
        <p:spPr bwMode="auto">
          <a:xfrm>
            <a:off x="765175" y="6278563"/>
            <a:ext cx="3775075" cy="1587"/>
          </a:xfrm>
          <a:prstGeom prst="line">
            <a:avLst/>
          </a:prstGeom>
          <a:noFill/>
          <a:ln w="183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6869" name="Line 5"/>
          <p:cNvSpPr>
            <a:spLocks noChangeShapeType="1"/>
          </p:cNvSpPr>
          <p:nvPr/>
        </p:nvSpPr>
        <p:spPr bwMode="auto">
          <a:xfrm flipH="1" flipV="1">
            <a:off x="742950" y="3090863"/>
            <a:ext cx="39688" cy="3206750"/>
          </a:xfrm>
          <a:prstGeom prst="line">
            <a:avLst/>
          </a:prstGeom>
          <a:noFill/>
          <a:ln w="183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6870" name="Line 6"/>
          <p:cNvSpPr>
            <a:spLocks noChangeShapeType="1"/>
          </p:cNvSpPr>
          <p:nvPr/>
        </p:nvSpPr>
        <p:spPr bwMode="auto">
          <a:xfrm>
            <a:off x="1901825" y="5424488"/>
            <a:ext cx="547688" cy="30956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6871" name="Line 7"/>
          <p:cNvSpPr>
            <a:spLocks noChangeShapeType="1"/>
          </p:cNvSpPr>
          <p:nvPr/>
        </p:nvSpPr>
        <p:spPr bwMode="auto">
          <a:xfrm flipV="1">
            <a:off x="2443163" y="5359400"/>
            <a:ext cx="384175" cy="3921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6872" name="Line 8"/>
          <p:cNvSpPr>
            <a:spLocks noChangeShapeType="1"/>
          </p:cNvSpPr>
          <p:nvPr/>
        </p:nvSpPr>
        <p:spPr bwMode="auto">
          <a:xfrm>
            <a:off x="2805113" y="5376863"/>
            <a:ext cx="1057275" cy="8159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6873" name="Line 9"/>
          <p:cNvSpPr>
            <a:spLocks noChangeShapeType="1"/>
          </p:cNvSpPr>
          <p:nvPr/>
        </p:nvSpPr>
        <p:spPr bwMode="auto">
          <a:xfrm flipV="1">
            <a:off x="1906588" y="5094288"/>
            <a:ext cx="155575" cy="35401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 flipH="1" flipV="1">
            <a:off x="1492250" y="4073525"/>
            <a:ext cx="585788" cy="106362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 flipH="1">
            <a:off x="830263" y="4089400"/>
            <a:ext cx="704850" cy="3333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6876" name="Line 12"/>
          <p:cNvSpPr>
            <a:spLocks noChangeShapeType="1"/>
          </p:cNvSpPr>
          <p:nvPr/>
        </p:nvSpPr>
        <p:spPr bwMode="auto">
          <a:xfrm flipV="1">
            <a:off x="1757363" y="4522788"/>
            <a:ext cx="582612" cy="5238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6877" name="Line 13"/>
          <p:cNvSpPr>
            <a:spLocks noChangeShapeType="1"/>
          </p:cNvSpPr>
          <p:nvPr/>
        </p:nvSpPr>
        <p:spPr bwMode="auto">
          <a:xfrm>
            <a:off x="1900238" y="4814888"/>
            <a:ext cx="534987" cy="127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>
            <a:off x="2335213" y="4543425"/>
            <a:ext cx="92075" cy="279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6879" name="Line 15"/>
          <p:cNvSpPr>
            <a:spLocks noChangeShapeType="1"/>
          </p:cNvSpPr>
          <p:nvPr/>
        </p:nvSpPr>
        <p:spPr bwMode="auto">
          <a:xfrm flipH="1">
            <a:off x="2535238" y="3846513"/>
            <a:ext cx="296862" cy="1206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6880" name="Line 16"/>
          <p:cNvSpPr>
            <a:spLocks noChangeShapeType="1"/>
          </p:cNvSpPr>
          <p:nvPr/>
        </p:nvSpPr>
        <p:spPr bwMode="auto">
          <a:xfrm flipV="1">
            <a:off x="2301875" y="4375150"/>
            <a:ext cx="703263" cy="793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6881" name="Line 17"/>
          <p:cNvSpPr>
            <a:spLocks noChangeShapeType="1"/>
          </p:cNvSpPr>
          <p:nvPr/>
        </p:nvSpPr>
        <p:spPr bwMode="auto">
          <a:xfrm flipV="1">
            <a:off x="3381375" y="3816350"/>
            <a:ext cx="204788" cy="52863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6882" name="Line 18"/>
          <p:cNvSpPr>
            <a:spLocks noChangeShapeType="1"/>
          </p:cNvSpPr>
          <p:nvPr/>
        </p:nvSpPr>
        <p:spPr bwMode="auto">
          <a:xfrm flipV="1">
            <a:off x="2797175" y="3819525"/>
            <a:ext cx="790575" cy="492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6883" name="Line 19"/>
          <p:cNvSpPr>
            <a:spLocks noChangeShapeType="1"/>
          </p:cNvSpPr>
          <p:nvPr/>
        </p:nvSpPr>
        <p:spPr bwMode="auto">
          <a:xfrm>
            <a:off x="2114550" y="3392488"/>
            <a:ext cx="142875" cy="6667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6884" name="Line 20"/>
          <p:cNvSpPr>
            <a:spLocks noChangeShapeType="1"/>
          </p:cNvSpPr>
          <p:nvPr/>
        </p:nvSpPr>
        <p:spPr bwMode="auto">
          <a:xfrm flipH="1" flipV="1">
            <a:off x="1539875" y="3430588"/>
            <a:ext cx="601663" cy="4286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6885" name="Line 21"/>
          <p:cNvSpPr>
            <a:spLocks noChangeShapeType="1"/>
          </p:cNvSpPr>
          <p:nvPr/>
        </p:nvSpPr>
        <p:spPr bwMode="auto">
          <a:xfrm>
            <a:off x="1557338" y="3444875"/>
            <a:ext cx="34925" cy="4460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6886" name="Line 22"/>
          <p:cNvSpPr>
            <a:spLocks noChangeShapeType="1"/>
          </p:cNvSpPr>
          <p:nvPr/>
        </p:nvSpPr>
        <p:spPr bwMode="auto">
          <a:xfrm>
            <a:off x="1593850" y="3892550"/>
            <a:ext cx="261938" cy="2667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6887" name="Line 23"/>
          <p:cNvSpPr>
            <a:spLocks noChangeShapeType="1"/>
          </p:cNvSpPr>
          <p:nvPr/>
        </p:nvSpPr>
        <p:spPr bwMode="auto">
          <a:xfrm flipV="1">
            <a:off x="1852613" y="4041775"/>
            <a:ext cx="398462" cy="1333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6888" name="Line 24"/>
          <p:cNvSpPr>
            <a:spLocks noChangeShapeType="1"/>
          </p:cNvSpPr>
          <p:nvPr/>
        </p:nvSpPr>
        <p:spPr bwMode="auto">
          <a:xfrm>
            <a:off x="2114550" y="3389313"/>
            <a:ext cx="865188" cy="16192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6889" name="Line 25"/>
          <p:cNvSpPr>
            <a:spLocks noChangeShapeType="1"/>
          </p:cNvSpPr>
          <p:nvPr/>
        </p:nvSpPr>
        <p:spPr bwMode="auto">
          <a:xfrm>
            <a:off x="2974975" y="3549650"/>
            <a:ext cx="14288" cy="2936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6890" name="Line 26"/>
          <p:cNvSpPr>
            <a:spLocks noChangeShapeType="1"/>
          </p:cNvSpPr>
          <p:nvPr/>
        </p:nvSpPr>
        <p:spPr bwMode="auto">
          <a:xfrm flipV="1">
            <a:off x="2251075" y="3941763"/>
            <a:ext cx="314325" cy="13652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6891" name="Line 27"/>
          <p:cNvSpPr>
            <a:spLocks noChangeShapeType="1"/>
          </p:cNvSpPr>
          <p:nvPr/>
        </p:nvSpPr>
        <p:spPr bwMode="auto">
          <a:xfrm>
            <a:off x="2428875" y="4829175"/>
            <a:ext cx="388938" cy="55562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6892" name="Line 28"/>
          <p:cNvSpPr>
            <a:spLocks noChangeShapeType="1"/>
          </p:cNvSpPr>
          <p:nvPr/>
        </p:nvSpPr>
        <p:spPr bwMode="auto">
          <a:xfrm flipV="1">
            <a:off x="2670175" y="5045075"/>
            <a:ext cx="441325" cy="1428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6893" name="Line 29"/>
          <p:cNvSpPr>
            <a:spLocks noChangeShapeType="1"/>
          </p:cNvSpPr>
          <p:nvPr/>
        </p:nvSpPr>
        <p:spPr bwMode="auto">
          <a:xfrm>
            <a:off x="3109913" y="5062538"/>
            <a:ext cx="519112" cy="4857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6894" name="Line 30"/>
          <p:cNvSpPr>
            <a:spLocks noChangeShapeType="1"/>
          </p:cNvSpPr>
          <p:nvPr/>
        </p:nvSpPr>
        <p:spPr bwMode="auto">
          <a:xfrm flipH="1">
            <a:off x="3524250" y="5549900"/>
            <a:ext cx="127000" cy="3952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6895" name="Line 31"/>
          <p:cNvSpPr>
            <a:spLocks noChangeShapeType="1"/>
          </p:cNvSpPr>
          <p:nvPr/>
        </p:nvSpPr>
        <p:spPr bwMode="auto">
          <a:xfrm flipV="1">
            <a:off x="1027113" y="3568700"/>
            <a:ext cx="544512" cy="619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6896" name="Line 32"/>
          <p:cNvSpPr>
            <a:spLocks noChangeShapeType="1"/>
          </p:cNvSpPr>
          <p:nvPr/>
        </p:nvSpPr>
        <p:spPr bwMode="auto">
          <a:xfrm flipH="1">
            <a:off x="835025" y="3600450"/>
            <a:ext cx="219075" cy="52546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6897" name="Line 33"/>
          <p:cNvSpPr>
            <a:spLocks noChangeShapeType="1"/>
          </p:cNvSpPr>
          <p:nvPr/>
        </p:nvSpPr>
        <p:spPr bwMode="auto">
          <a:xfrm flipV="1">
            <a:off x="3851275" y="5418138"/>
            <a:ext cx="392113" cy="78263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6898" name="Line 34"/>
          <p:cNvSpPr>
            <a:spLocks noChangeShapeType="1"/>
          </p:cNvSpPr>
          <p:nvPr/>
        </p:nvSpPr>
        <p:spPr bwMode="auto">
          <a:xfrm flipH="1">
            <a:off x="3786188" y="4918075"/>
            <a:ext cx="569912" cy="31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6899" name="Line 35"/>
          <p:cNvSpPr>
            <a:spLocks noChangeShapeType="1"/>
          </p:cNvSpPr>
          <p:nvPr/>
        </p:nvSpPr>
        <p:spPr bwMode="auto">
          <a:xfrm>
            <a:off x="3529013" y="4625975"/>
            <a:ext cx="463550" cy="4953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6900" name="Line 36"/>
          <p:cNvSpPr>
            <a:spLocks noChangeShapeType="1"/>
          </p:cNvSpPr>
          <p:nvPr/>
        </p:nvSpPr>
        <p:spPr bwMode="auto">
          <a:xfrm>
            <a:off x="3524250" y="4621213"/>
            <a:ext cx="779463" cy="127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6901" name="Line 37"/>
          <p:cNvSpPr>
            <a:spLocks noChangeShapeType="1"/>
          </p:cNvSpPr>
          <p:nvPr/>
        </p:nvSpPr>
        <p:spPr bwMode="auto">
          <a:xfrm>
            <a:off x="4238625" y="4630738"/>
            <a:ext cx="23813" cy="28416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6902" name="Line 38"/>
          <p:cNvSpPr>
            <a:spLocks noChangeShapeType="1"/>
          </p:cNvSpPr>
          <p:nvPr/>
        </p:nvSpPr>
        <p:spPr bwMode="auto">
          <a:xfrm flipH="1">
            <a:off x="2986088" y="4325938"/>
            <a:ext cx="414337" cy="6826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6903" name="Line 39"/>
          <p:cNvSpPr>
            <a:spLocks noChangeShapeType="1"/>
          </p:cNvSpPr>
          <p:nvPr/>
        </p:nvSpPr>
        <p:spPr bwMode="auto">
          <a:xfrm flipV="1">
            <a:off x="1514475" y="3949700"/>
            <a:ext cx="150813" cy="1587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6904" name="Line 40"/>
          <p:cNvSpPr>
            <a:spLocks noChangeShapeType="1"/>
          </p:cNvSpPr>
          <p:nvPr/>
        </p:nvSpPr>
        <p:spPr bwMode="auto">
          <a:xfrm>
            <a:off x="2165350" y="4073525"/>
            <a:ext cx="169863" cy="46672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6905" name="Line 41"/>
          <p:cNvSpPr>
            <a:spLocks noChangeShapeType="1"/>
          </p:cNvSpPr>
          <p:nvPr/>
        </p:nvSpPr>
        <p:spPr bwMode="auto">
          <a:xfrm>
            <a:off x="2959100" y="4392613"/>
            <a:ext cx="144463" cy="6794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6906" name="Line 42"/>
          <p:cNvSpPr>
            <a:spLocks noChangeShapeType="1"/>
          </p:cNvSpPr>
          <p:nvPr/>
        </p:nvSpPr>
        <p:spPr bwMode="auto">
          <a:xfrm>
            <a:off x="3381375" y="4321175"/>
            <a:ext cx="142875" cy="30003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6907" name="Line 43"/>
          <p:cNvSpPr>
            <a:spLocks noChangeShapeType="1"/>
          </p:cNvSpPr>
          <p:nvPr/>
        </p:nvSpPr>
        <p:spPr bwMode="auto">
          <a:xfrm flipV="1">
            <a:off x="3625850" y="5100638"/>
            <a:ext cx="361950" cy="48101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6908" name="Line 44"/>
          <p:cNvSpPr>
            <a:spLocks noChangeShapeType="1"/>
          </p:cNvSpPr>
          <p:nvPr/>
        </p:nvSpPr>
        <p:spPr bwMode="auto">
          <a:xfrm flipH="1" flipV="1">
            <a:off x="3970338" y="5099050"/>
            <a:ext cx="293687" cy="3540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6909" name="Line 45"/>
          <p:cNvSpPr>
            <a:spLocks noChangeShapeType="1"/>
          </p:cNvSpPr>
          <p:nvPr/>
        </p:nvSpPr>
        <p:spPr bwMode="auto">
          <a:xfrm>
            <a:off x="3903663" y="3713163"/>
            <a:ext cx="300037" cy="91281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6910" name="Line 46"/>
          <p:cNvSpPr>
            <a:spLocks noChangeShapeType="1"/>
          </p:cNvSpPr>
          <p:nvPr/>
        </p:nvSpPr>
        <p:spPr bwMode="auto">
          <a:xfrm flipH="1">
            <a:off x="3557588" y="3713163"/>
            <a:ext cx="363537" cy="1301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6911" name="Line 47"/>
          <p:cNvSpPr>
            <a:spLocks noChangeShapeType="1"/>
          </p:cNvSpPr>
          <p:nvPr/>
        </p:nvSpPr>
        <p:spPr bwMode="auto">
          <a:xfrm flipV="1">
            <a:off x="2978150" y="3235325"/>
            <a:ext cx="906463" cy="33496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6912" name="Line 48"/>
          <p:cNvSpPr>
            <a:spLocks noChangeShapeType="1"/>
          </p:cNvSpPr>
          <p:nvPr/>
        </p:nvSpPr>
        <p:spPr bwMode="auto">
          <a:xfrm flipH="1" flipV="1">
            <a:off x="3863975" y="3233738"/>
            <a:ext cx="58738" cy="4984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6913" name="AutoShape 49"/>
          <p:cNvSpPr>
            <a:spLocks noChangeArrowheads="1"/>
          </p:cNvSpPr>
          <p:nvPr/>
        </p:nvSpPr>
        <p:spPr bwMode="auto">
          <a:xfrm>
            <a:off x="2033588" y="3865563"/>
            <a:ext cx="485775" cy="228600"/>
          </a:xfrm>
          <a:custGeom>
            <a:avLst/>
            <a:gdLst>
              <a:gd name="T0" fmla="*/ 219 w 1351"/>
              <a:gd name="T1" fmla="*/ 635 h 636"/>
              <a:gd name="T2" fmla="*/ 209 w 1351"/>
              <a:gd name="T3" fmla="*/ 310 h 636"/>
              <a:gd name="T4" fmla="*/ 1130 w 1351"/>
              <a:gd name="T5" fmla="*/ 166 h 636"/>
              <a:gd name="T6" fmla="*/ 1350 w 1351"/>
              <a:gd name="T7" fmla="*/ 295 h 636"/>
              <a:gd name="T8" fmla="*/ 0 w 1351"/>
              <a:gd name="T9" fmla="*/ 0 h 636"/>
              <a:gd name="T10" fmla="*/ 1351 w 1351"/>
              <a:gd name="T11" fmla="*/ 636 h 6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1351" h="636">
                <a:moveTo>
                  <a:pt x="219" y="635"/>
                </a:moveTo>
                <a:cubicBezTo>
                  <a:pt x="127" y="521"/>
                  <a:pt x="0" y="499"/>
                  <a:pt x="209" y="310"/>
                </a:cubicBezTo>
                <a:cubicBezTo>
                  <a:pt x="471" y="42"/>
                  <a:pt x="517" y="0"/>
                  <a:pt x="1130" y="166"/>
                </a:cubicBezTo>
                <a:cubicBezTo>
                  <a:pt x="1224" y="197"/>
                  <a:pt x="1292" y="242"/>
                  <a:pt x="1350" y="295"/>
                </a:cubicBezTo>
              </a:path>
            </a:pathLst>
          </a:custGeom>
          <a:noFill/>
          <a:ln w="4572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6914" name="AutoShape 50"/>
          <p:cNvSpPr>
            <a:spLocks noChangeArrowheads="1"/>
          </p:cNvSpPr>
          <p:nvPr/>
        </p:nvSpPr>
        <p:spPr bwMode="auto">
          <a:xfrm>
            <a:off x="1222375" y="3484563"/>
            <a:ext cx="2084388" cy="1171575"/>
          </a:xfrm>
          <a:custGeom>
            <a:avLst/>
            <a:gdLst>
              <a:gd name="T0" fmla="*/ 2818 w 5789"/>
              <a:gd name="T1" fmla="*/ 2184 h 3256"/>
              <a:gd name="T2" fmla="*/ 1144 w 5789"/>
              <a:gd name="T3" fmla="*/ 2158 h 3256"/>
              <a:gd name="T4" fmla="*/ 695 w 5789"/>
              <a:gd name="T5" fmla="*/ 1550 h 3256"/>
              <a:gd name="T6" fmla="*/ 244 w 5789"/>
              <a:gd name="T7" fmla="*/ 621 h 3256"/>
              <a:gd name="T8" fmla="*/ 1610 w 5789"/>
              <a:gd name="T9" fmla="*/ 229 h 3256"/>
              <a:gd name="T10" fmla="*/ 2167 w 5789"/>
              <a:gd name="T11" fmla="*/ 112 h 3256"/>
              <a:gd name="T12" fmla="*/ 3349 w 5789"/>
              <a:gd name="T13" fmla="*/ 185 h 3256"/>
              <a:gd name="T14" fmla="*/ 5233 w 5789"/>
              <a:gd name="T15" fmla="*/ 808 h 3256"/>
              <a:gd name="T16" fmla="*/ 5732 w 5789"/>
              <a:gd name="T17" fmla="*/ 1786 h 3256"/>
              <a:gd name="T18" fmla="*/ 5512 w 5789"/>
              <a:gd name="T19" fmla="*/ 2769 h 3256"/>
              <a:gd name="T20" fmla="*/ 4140 w 5789"/>
              <a:gd name="T21" fmla="*/ 3184 h 3256"/>
              <a:gd name="T22" fmla="*/ 3028 w 5789"/>
              <a:gd name="T23" fmla="*/ 3149 h 3256"/>
              <a:gd name="T24" fmla="*/ 2506 w 5789"/>
              <a:gd name="T25" fmla="*/ 3255 h 3256"/>
              <a:gd name="T26" fmla="*/ 0 w 5789"/>
              <a:gd name="T27" fmla="*/ 0 h 3256"/>
              <a:gd name="T28" fmla="*/ 5789 w 5789"/>
              <a:gd name="T29" fmla="*/ 3256 h 32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T26" t="T27" r="T28" b="T29"/>
            <a:pathLst>
              <a:path w="5789" h="3256">
                <a:moveTo>
                  <a:pt x="2818" y="2184"/>
                </a:moveTo>
                <a:cubicBezTo>
                  <a:pt x="2176" y="2238"/>
                  <a:pt x="1259" y="2253"/>
                  <a:pt x="1144" y="2158"/>
                </a:cubicBezTo>
                <a:cubicBezTo>
                  <a:pt x="1005" y="2041"/>
                  <a:pt x="846" y="1706"/>
                  <a:pt x="695" y="1550"/>
                </a:cubicBezTo>
                <a:cubicBezTo>
                  <a:pt x="473" y="1308"/>
                  <a:pt x="0" y="919"/>
                  <a:pt x="244" y="621"/>
                </a:cubicBezTo>
                <a:cubicBezTo>
                  <a:pt x="391" y="442"/>
                  <a:pt x="1394" y="306"/>
                  <a:pt x="1610" y="229"/>
                </a:cubicBezTo>
                <a:cubicBezTo>
                  <a:pt x="1826" y="152"/>
                  <a:pt x="2060" y="158"/>
                  <a:pt x="2167" y="112"/>
                </a:cubicBezTo>
                <a:cubicBezTo>
                  <a:pt x="2515" y="0"/>
                  <a:pt x="2898" y="112"/>
                  <a:pt x="3349" y="185"/>
                </a:cubicBezTo>
                <a:cubicBezTo>
                  <a:pt x="3800" y="258"/>
                  <a:pt x="5011" y="623"/>
                  <a:pt x="5233" y="808"/>
                </a:cubicBezTo>
                <a:cubicBezTo>
                  <a:pt x="5455" y="993"/>
                  <a:pt x="5676" y="1501"/>
                  <a:pt x="5732" y="1786"/>
                </a:cubicBezTo>
                <a:cubicBezTo>
                  <a:pt x="5788" y="2071"/>
                  <a:pt x="5732" y="2563"/>
                  <a:pt x="5512" y="2769"/>
                </a:cubicBezTo>
                <a:cubicBezTo>
                  <a:pt x="5292" y="2975"/>
                  <a:pt x="4492" y="3170"/>
                  <a:pt x="4140" y="3184"/>
                </a:cubicBezTo>
                <a:cubicBezTo>
                  <a:pt x="3996" y="3195"/>
                  <a:pt x="3287" y="3154"/>
                  <a:pt x="3028" y="3149"/>
                </a:cubicBezTo>
                <a:cubicBezTo>
                  <a:pt x="2769" y="3144"/>
                  <a:pt x="2963" y="3176"/>
                  <a:pt x="2506" y="3255"/>
                </a:cubicBezTo>
              </a:path>
            </a:pathLst>
          </a:custGeom>
          <a:noFill/>
          <a:ln w="4572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6915" name="Text Box 51"/>
          <p:cNvSpPr txBox="1">
            <a:spLocks noChangeArrowheads="1"/>
          </p:cNvSpPr>
          <p:nvPr/>
        </p:nvSpPr>
        <p:spPr bwMode="auto">
          <a:xfrm>
            <a:off x="4083050" y="6230938"/>
            <a:ext cx="381000" cy="385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 i="1"/>
              <a:t>x</a:t>
            </a:r>
          </a:p>
        </p:txBody>
      </p:sp>
      <p:sp>
        <p:nvSpPr>
          <p:cNvPr id="36916" name="Text Box 52"/>
          <p:cNvSpPr txBox="1">
            <a:spLocks noChangeArrowheads="1"/>
          </p:cNvSpPr>
          <p:nvPr/>
        </p:nvSpPr>
        <p:spPr bwMode="auto">
          <a:xfrm>
            <a:off x="552450" y="3349625"/>
            <a:ext cx="381000" cy="385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 i="1"/>
              <a:t>y</a:t>
            </a:r>
          </a:p>
        </p:txBody>
      </p:sp>
      <p:sp>
        <p:nvSpPr>
          <p:cNvPr id="36917" name="Text Box 53"/>
          <p:cNvSpPr txBox="1">
            <a:spLocks noChangeArrowheads="1"/>
          </p:cNvSpPr>
          <p:nvPr/>
        </p:nvSpPr>
        <p:spPr bwMode="auto">
          <a:xfrm>
            <a:off x="1782763" y="4573588"/>
            <a:ext cx="446087" cy="31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7360" tIns="27360" rIns="27360" bIns="468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2200" b="1">
                <a:solidFill>
                  <a:srgbClr val="FF0000"/>
                </a:solidFill>
                <a:cs typeface="Times New Roman" pitchFamily="16" charset="0"/>
              </a:rPr>
              <a:t>T</a:t>
            </a:r>
            <a:r>
              <a:rPr lang="en-US" sz="2200" b="1" baseline="-20000">
                <a:solidFill>
                  <a:srgbClr val="FF0000"/>
                </a:solidFill>
                <a:cs typeface="Times New Roman" pitchFamily="16" charset="0"/>
              </a:rPr>
              <a:t>2</a:t>
            </a:r>
          </a:p>
        </p:txBody>
      </p:sp>
      <p:sp>
        <p:nvSpPr>
          <p:cNvPr id="36918" name="Oval 54"/>
          <p:cNvSpPr>
            <a:spLocks noChangeArrowheads="1"/>
          </p:cNvSpPr>
          <p:nvPr/>
        </p:nvSpPr>
        <p:spPr bwMode="auto">
          <a:xfrm>
            <a:off x="2079625" y="4630738"/>
            <a:ext cx="53975" cy="53975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6919" name="Oval 55"/>
          <p:cNvSpPr>
            <a:spLocks noChangeArrowheads="1"/>
          </p:cNvSpPr>
          <p:nvPr/>
        </p:nvSpPr>
        <p:spPr bwMode="auto">
          <a:xfrm>
            <a:off x="2192338" y="4608513"/>
            <a:ext cx="53975" cy="53975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6920" name="Oval 56"/>
          <p:cNvSpPr>
            <a:spLocks noChangeArrowheads="1"/>
          </p:cNvSpPr>
          <p:nvPr/>
        </p:nvSpPr>
        <p:spPr bwMode="auto">
          <a:xfrm>
            <a:off x="2695575" y="4602163"/>
            <a:ext cx="53975" cy="53975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6921" name="Oval 57"/>
          <p:cNvSpPr>
            <a:spLocks noChangeArrowheads="1"/>
          </p:cNvSpPr>
          <p:nvPr/>
        </p:nvSpPr>
        <p:spPr bwMode="auto">
          <a:xfrm>
            <a:off x="2995613" y="4543425"/>
            <a:ext cx="53975" cy="53975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6922" name="Oval 58"/>
          <p:cNvSpPr>
            <a:spLocks noChangeArrowheads="1"/>
          </p:cNvSpPr>
          <p:nvPr/>
        </p:nvSpPr>
        <p:spPr bwMode="auto">
          <a:xfrm>
            <a:off x="3190875" y="4435475"/>
            <a:ext cx="53975" cy="53975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6923" name="Oval 59"/>
          <p:cNvSpPr>
            <a:spLocks noChangeArrowheads="1"/>
          </p:cNvSpPr>
          <p:nvPr/>
        </p:nvSpPr>
        <p:spPr bwMode="auto">
          <a:xfrm>
            <a:off x="3259138" y="4167188"/>
            <a:ext cx="53975" cy="53975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6924" name="Oval 60"/>
          <p:cNvSpPr>
            <a:spLocks noChangeArrowheads="1"/>
          </p:cNvSpPr>
          <p:nvPr/>
        </p:nvSpPr>
        <p:spPr bwMode="auto">
          <a:xfrm>
            <a:off x="3190875" y="3922713"/>
            <a:ext cx="53975" cy="53975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6925" name="Oval 61"/>
          <p:cNvSpPr>
            <a:spLocks noChangeArrowheads="1"/>
          </p:cNvSpPr>
          <p:nvPr/>
        </p:nvSpPr>
        <p:spPr bwMode="auto">
          <a:xfrm>
            <a:off x="3014663" y="3711575"/>
            <a:ext cx="53975" cy="53975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6926" name="Oval 62"/>
          <p:cNvSpPr>
            <a:spLocks noChangeArrowheads="1"/>
          </p:cNvSpPr>
          <p:nvPr/>
        </p:nvSpPr>
        <p:spPr bwMode="auto">
          <a:xfrm>
            <a:off x="2770188" y="3619500"/>
            <a:ext cx="53975" cy="53975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6927" name="Oval 63"/>
          <p:cNvSpPr>
            <a:spLocks noChangeArrowheads="1"/>
          </p:cNvSpPr>
          <p:nvPr/>
        </p:nvSpPr>
        <p:spPr bwMode="auto">
          <a:xfrm>
            <a:off x="2511425" y="3557588"/>
            <a:ext cx="53975" cy="53975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6928" name="Oval 64"/>
          <p:cNvSpPr>
            <a:spLocks noChangeArrowheads="1"/>
          </p:cNvSpPr>
          <p:nvPr/>
        </p:nvSpPr>
        <p:spPr bwMode="auto">
          <a:xfrm>
            <a:off x="2244725" y="3497263"/>
            <a:ext cx="53975" cy="53975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6929" name="Oval 65"/>
          <p:cNvSpPr>
            <a:spLocks noChangeArrowheads="1"/>
          </p:cNvSpPr>
          <p:nvPr/>
        </p:nvSpPr>
        <p:spPr bwMode="auto">
          <a:xfrm>
            <a:off x="1966913" y="3502025"/>
            <a:ext cx="53975" cy="53975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6930" name="Oval 66"/>
          <p:cNvSpPr>
            <a:spLocks noChangeArrowheads="1"/>
          </p:cNvSpPr>
          <p:nvPr/>
        </p:nvSpPr>
        <p:spPr bwMode="auto">
          <a:xfrm>
            <a:off x="1708150" y="3560763"/>
            <a:ext cx="53975" cy="53975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6931" name="Oval 67"/>
          <p:cNvSpPr>
            <a:spLocks noChangeArrowheads="1"/>
          </p:cNvSpPr>
          <p:nvPr/>
        </p:nvSpPr>
        <p:spPr bwMode="auto">
          <a:xfrm>
            <a:off x="1444625" y="3613150"/>
            <a:ext cx="53975" cy="53975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6932" name="Oval 68"/>
          <p:cNvSpPr>
            <a:spLocks noChangeArrowheads="1"/>
          </p:cNvSpPr>
          <p:nvPr/>
        </p:nvSpPr>
        <p:spPr bwMode="auto">
          <a:xfrm>
            <a:off x="1257300" y="3767138"/>
            <a:ext cx="53975" cy="53975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6933" name="Oval 69"/>
          <p:cNvSpPr>
            <a:spLocks noChangeArrowheads="1"/>
          </p:cNvSpPr>
          <p:nvPr/>
        </p:nvSpPr>
        <p:spPr bwMode="auto">
          <a:xfrm>
            <a:off x="1422400" y="3994150"/>
            <a:ext cx="53975" cy="53975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6934" name="Oval 70"/>
          <p:cNvSpPr>
            <a:spLocks noChangeArrowheads="1"/>
          </p:cNvSpPr>
          <p:nvPr/>
        </p:nvSpPr>
        <p:spPr bwMode="auto">
          <a:xfrm>
            <a:off x="1582738" y="4206875"/>
            <a:ext cx="53975" cy="53975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6935" name="Oval 71"/>
          <p:cNvSpPr>
            <a:spLocks noChangeArrowheads="1"/>
          </p:cNvSpPr>
          <p:nvPr/>
        </p:nvSpPr>
        <p:spPr bwMode="auto">
          <a:xfrm>
            <a:off x="1846263" y="4259263"/>
            <a:ext cx="53975" cy="53975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6936" name="Oval 72"/>
          <p:cNvSpPr>
            <a:spLocks noChangeArrowheads="1"/>
          </p:cNvSpPr>
          <p:nvPr/>
        </p:nvSpPr>
        <p:spPr bwMode="auto">
          <a:xfrm>
            <a:off x="2079625" y="4254500"/>
            <a:ext cx="53975" cy="53975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6937" name="Oval 73"/>
          <p:cNvSpPr>
            <a:spLocks noChangeArrowheads="1"/>
          </p:cNvSpPr>
          <p:nvPr/>
        </p:nvSpPr>
        <p:spPr bwMode="auto">
          <a:xfrm>
            <a:off x="2347913" y="3887788"/>
            <a:ext cx="53975" cy="53975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6938" name="Oval 74"/>
          <p:cNvSpPr>
            <a:spLocks noChangeArrowheads="1"/>
          </p:cNvSpPr>
          <p:nvPr/>
        </p:nvSpPr>
        <p:spPr bwMode="auto">
          <a:xfrm>
            <a:off x="2098675" y="3938588"/>
            <a:ext cx="53975" cy="53975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6939" name="Oval 75"/>
          <p:cNvSpPr>
            <a:spLocks noChangeArrowheads="1"/>
          </p:cNvSpPr>
          <p:nvPr/>
        </p:nvSpPr>
        <p:spPr bwMode="auto">
          <a:xfrm>
            <a:off x="2424113" y="4598988"/>
            <a:ext cx="53975" cy="53975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6940" name="Text Box 76"/>
          <p:cNvSpPr txBox="1">
            <a:spLocks noChangeArrowheads="1"/>
          </p:cNvSpPr>
          <p:nvPr/>
        </p:nvSpPr>
        <p:spPr bwMode="auto">
          <a:xfrm>
            <a:off x="806450" y="5951538"/>
            <a:ext cx="252413" cy="31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7360" tIns="27360" rIns="27360" bIns="468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600" b="1">
                <a:solidFill>
                  <a:srgbClr val="FF0000"/>
                </a:solidFill>
                <a:cs typeface="Times New Roman" pitchFamily="16" charset="0"/>
              </a:rPr>
              <a:t>T</a:t>
            </a:r>
            <a:r>
              <a:rPr lang="en-US" sz="1600" b="1" baseline="-20000">
                <a:solidFill>
                  <a:srgbClr val="FF0000"/>
                </a:solidFill>
                <a:cs typeface="Times New Roman" pitchFamily="16" charset="0"/>
              </a:rPr>
              <a:t>2</a:t>
            </a:r>
          </a:p>
        </p:txBody>
      </p:sp>
      <p:sp>
        <p:nvSpPr>
          <p:cNvPr id="36941" name="AutoShape 77"/>
          <p:cNvSpPr>
            <a:spLocks noChangeArrowheads="1"/>
          </p:cNvSpPr>
          <p:nvPr/>
        </p:nvSpPr>
        <p:spPr bwMode="auto">
          <a:xfrm>
            <a:off x="1060450" y="6080125"/>
            <a:ext cx="728663" cy="4763"/>
          </a:xfrm>
          <a:custGeom>
            <a:avLst/>
            <a:gdLst>
              <a:gd name="T0" fmla="*/ 2023 w 2024"/>
              <a:gd name="T1" fmla="*/ 6 h 14"/>
              <a:gd name="T2" fmla="*/ 0 w 2024"/>
              <a:gd name="T3" fmla="*/ 0 h 14"/>
              <a:gd name="T4" fmla="*/ 0 w 2024"/>
              <a:gd name="T5" fmla="*/ 0 h 14"/>
              <a:gd name="T6" fmla="*/ 2024 w 2024"/>
              <a:gd name="T7" fmla="*/ 14 h 1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T4" t="T5" r="T6" b="T7"/>
            <a:pathLst>
              <a:path w="2024" h="14">
                <a:moveTo>
                  <a:pt x="2023" y="6"/>
                </a:moveTo>
                <a:cubicBezTo>
                  <a:pt x="1477" y="13"/>
                  <a:pt x="456" y="0"/>
                  <a:pt x="0" y="0"/>
                </a:cubicBezTo>
              </a:path>
            </a:pathLst>
          </a:custGeom>
          <a:noFill/>
          <a:ln w="4572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6942" name="Oval 78"/>
          <p:cNvSpPr>
            <a:spLocks noChangeArrowheads="1"/>
          </p:cNvSpPr>
          <p:nvPr/>
        </p:nvSpPr>
        <p:spPr bwMode="auto">
          <a:xfrm>
            <a:off x="1030288" y="6059488"/>
            <a:ext cx="53975" cy="53975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6943" name="Oval 79"/>
          <p:cNvSpPr>
            <a:spLocks noChangeArrowheads="1"/>
          </p:cNvSpPr>
          <p:nvPr/>
        </p:nvSpPr>
        <p:spPr bwMode="auto">
          <a:xfrm>
            <a:off x="1773238" y="6061075"/>
            <a:ext cx="53975" cy="53975"/>
          </a:xfrm>
          <a:prstGeom prst="ellipse">
            <a:avLst/>
          </a:prstGeom>
          <a:solidFill>
            <a:srgbClr val="FF0000"/>
          </a:solidFill>
          <a:ln w="18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6944" name="Line 80"/>
          <p:cNvSpPr>
            <a:spLocks noChangeShapeType="1"/>
          </p:cNvSpPr>
          <p:nvPr/>
        </p:nvSpPr>
        <p:spPr bwMode="auto">
          <a:xfrm flipV="1">
            <a:off x="1265238" y="4379913"/>
            <a:ext cx="360362" cy="158750"/>
          </a:xfrm>
          <a:prstGeom prst="line">
            <a:avLst/>
          </a:prstGeom>
          <a:noFill/>
          <a:ln w="183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6945" name="AutoShape 81"/>
          <p:cNvSpPr>
            <a:spLocks noChangeArrowheads="1"/>
          </p:cNvSpPr>
          <p:nvPr/>
        </p:nvSpPr>
        <p:spPr bwMode="auto">
          <a:xfrm>
            <a:off x="7018338" y="4808538"/>
            <a:ext cx="622300" cy="34925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0000"/>
          </a:solidFill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6946" name="Text Box 82"/>
          <p:cNvSpPr txBox="1">
            <a:spLocks noChangeArrowheads="1"/>
          </p:cNvSpPr>
          <p:nvPr/>
        </p:nvSpPr>
        <p:spPr bwMode="auto">
          <a:xfrm>
            <a:off x="4768850" y="5056188"/>
            <a:ext cx="4748213" cy="57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7360" tIns="27360" rIns="27360" bIns="468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 b="1" i="1">
                <a:cs typeface="Times New Roman" pitchFamily="16" charset="0"/>
              </a:rPr>
              <a:t>Seg1: X</a:t>
            </a:r>
            <a:r>
              <a:rPr lang="en-US" sz="1200">
                <a:cs typeface="Times New Roman" pitchFamily="16" charset="0"/>
              </a:rPr>
              <a:t>(1,3) </a:t>
            </a:r>
            <a:r>
              <a:rPr lang="en-US" sz="1200" b="1" i="1">
                <a:cs typeface="Times New Roman" pitchFamily="16" charset="0"/>
              </a:rPr>
              <a:t>I</a:t>
            </a:r>
            <a:r>
              <a:rPr lang="en-US" sz="1200">
                <a:cs typeface="Times New Roman" pitchFamily="16" charset="0"/>
              </a:rPr>
              <a:t>(3,5) </a:t>
            </a:r>
            <a:r>
              <a:rPr lang="en-US" sz="1200" b="1" i="1">
                <a:cs typeface="Times New Roman" pitchFamily="16" charset="0"/>
              </a:rPr>
              <a:t>S</a:t>
            </a:r>
            <a:r>
              <a:rPr lang="en-US" sz="1200">
                <a:cs typeface="Times New Roman" pitchFamily="16" charset="0"/>
              </a:rPr>
              <a:t>(5,7) </a:t>
            </a:r>
            <a:r>
              <a:rPr lang="en-US" sz="1200" b="1" i="1">
                <a:cs typeface="Times New Roman" pitchFamily="16" charset="0"/>
              </a:rPr>
              <a:t>D</a:t>
            </a:r>
            <a:r>
              <a:rPr lang="en-US" sz="1200">
                <a:cs typeface="Times New Roman" pitchFamily="16" charset="0"/>
              </a:rPr>
              <a:t>(7,9) </a:t>
            </a:r>
            <a:r>
              <a:rPr lang="en-US" sz="1200" b="1" i="1">
                <a:cs typeface="Times New Roman" pitchFamily="16" charset="0"/>
              </a:rPr>
              <a:t>P</a:t>
            </a:r>
            <a:r>
              <a:rPr lang="en-US" sz="1200">
                <a:cs typeface="Times New Roman" pitchFamily="16" charset="0"/>
              </a:rPr>
              <a:t>(9,10) </a:t>
            </a:r>
            <a:r>
              <a:rPr lang="en-US" sz="1200" b="1" i="1">
                <a:cs typeface="Times New Roman" pitchFamily="16" charset="0"/>
              </a:rPr>
              <a:t>H</a:t>
            </a:r>
            <a:r>
              <a:rPr lang="en-US" sz="1200">
                <a:cs typeface="Times New Roman" pitchFamily="16" charset="0"/>
              </a:rPr>
              <a:t>(10,13) </a:t>
            </a:r>
            <a:r>
              <a:rPr lang="en-US" sz="1200" b="1" i="1">
                <a:cs typeface="Times New Roman" pitchFamily="16" charset="0"/>
              </a:rPr>
              <a:t>B</a:t>
            </a:r>
            <a:r>
              <a:rPr lang="en-US" sz="1200">
                <a:cs typeface="Times New Roman" pitchFamily="16" charset="0"/>
              </a:rPr>
              <a:t>(13,15) </a:t>
            </a:r>
            <a:r>
              <a:rPr lang="en-US" sz="1200" b="1" i="1">
                <a:cs typeface="Times New Roman" pitchFamily="16" charset="0"/>
              </a:rPr>
              <a:t>U</a:t>
            </a:r>
            <a:r>
              <a:rPr lang="en-US" sz="1200">
                <a:cs typeface="Times New Roman" pitchFamily="16" charset="0"/>
              </a:rPr>
              <a:t>(15,18)</a:t>
            </a:r>
          </a:p>
        </p:txBody>
      </p:sp>
      <p:sp>
        <p:nvSpPr>
          <p:cNvPr id="36947" name="Text Box 83"/>
          <p:cNvSpPr txBox="1">
            <a:spLocks noChangeArrowheads="1"/>
          </p:cNvSpPr>
          <p:nvPr/>
        </p:nvSpPr>
        <p:spPr bwMode="auto">
          <a:xfrm>
            <a:off x="4768850" y="5903913"/>
            <a:ext cx="1758950" cy="290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7360" tIns="27360" rIns="27360" bIns="468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 b="1" i="1">
                <a:cs typeface="Times New Roman" pitchFamily="16" charset="0"/>
              </a:rPr>
              <a:t>Seg3: H</a:t>
            </a:r>
            <a:r>
              <a:rPr lang="en-US" sz="1200">
                <a:cs typeface="Times New Roman" pitchFamily="16" charset="0"/>
              </a:rPr>
              <a:t>(23,24) </a:t>
            </a:r>
            <a:r>
              <a:rPr lang="en-US" sz="1200" b="1" i="1">
                <a:cs typeface="Times New Roman" pitchFamily="16" charset="0"/>
              </a:rPr>
              <a:t>B</a:t>
            </a:r>
            <a:r>
              <a:rPr lang="en-US" sz="1200">
                <a:cs typeface="Times New Roman" pitchFamily="16" charset="0"/>
              </a:rPr>
              <a:t>(24,25)</a:t>
            </a:r>
          </a:p>
        </p:txBody>
      </p:sp>
      <p:sp>
        <p:nvSpPr>
          <p:cNvPr id="36948" name="Text Box 84"/>
          <p:cNvSpPr txBox="1">
            <a:spLocks noChangeArrowheads="1"/>
          </p:cNvSpPr>
          <p:nvPr/>
        </p:nvSpPr>
        <p:spPr bwMode="auto">
          <a:xfrm>
            <a:off x="4768850" y="5530850"/>
            <a:ext cx="1539875" cy="290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7360" tIns="27360" rIns="27360" bIns="468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 b="1" i="1">
                <a:cs typeface="Times New Roman" pitchFamily="16" charset="0"/>
              </a:rPr>
              <a:t>Seg2:</a:t>
            </a:r>
            <a:r>
              <a:rPr lang="en-US" sz="1200" b="1">
                <a:cs typeface="Times New Roman" pitchFamily="16" charset="0"/>
              </a:rPr>
              <a:t> { }</a:t>
            </a:r>
          </a:p>
        </p:txBody>
      </p:sp>
      <p:sp>
        <p:nvSpPr>
          <p:cNvPr id="36949" name="Rectangle 85"/>
          <p:cNvSpPr>
            <a:spLocks noChangeArrowheads="1"/>
          </p:cNvSpPr>
          <p:nvPr/>
        </p:nvSpPr>
        <p:spPr bwMode="auto">
          <a:xfrm>
            <a:off x="4935538" y="4037013"/>
            <a:ext cx="4654550" cy="622300"/>
          </a:xfrm>
          <a:prstGeom prst="rect">
            <a:avLst/>
          </a:prstGeom>
          <a:noFill/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" tIns="9000" rIns="9000" bIns="9000" anchor="ctr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 i="1">
                <a:solidFill>
                  <a:srgbClr val="000000"/>
                </a:solidFill>
                <a:cs typeface="Times New Roman" pitchFamily="16" charset="0"/>
              </a:rPr>
              <a:t>X</a:t>
            </a:r>
            <a:r>
              <a:rPr lang="en-US" sz="1400">
                <a:solidFill>
                  <a:srgbClr val="000000"/>
                </a:solidFill>
                <a:cs typeface="Times New Roman" pitchFamily="16" charset="0"/>
              </a:rPr>
              <a:t>(1,3) </a:t>
            </a:r>
            <a:r>
              <a:rPr lang="en-US" sz="1400" b="1" i="1">
                <a:solidFill>
                  <a:srgbClr val="000000"/>
                </a:solidFill>
                <a:cs typeface="Times New Roman" pitchFamily="16" charset="0"/>
              </a:rPr>
              <a:t>I</a:t>
            </a:r>
            <a:r>
              <a:rPr lang="en-US" sz="1400">
                <a:solidFill>
                  <a:srgbClr val="000000"/>
                </a:solidFill>
                <a:cs typeface="Times New Roman" pitchFamily="16" charset="0"/>
              </a:rPr>
              <a:t>(3,5) </a:t>
            </a:r>
            <a:r>
              <a:rPr lang="en-US" sz="1400" b="1" i="1">
                <a:solidFill>
                  <a:srgbClr val="000000"/>
                </a:solidFill>
                <a:cs typeface="Times New Roman" pitchFamily="16" charset="0"/>
              </a:rPr>
              <a:t>S</a:t>
            </a:r>
            <a:r>
              <a:rPr lang="en-US" sz="1400">
                <a:solidFill>
                  <a:srgbClr val="000000"/>
                </a:solidFill>
                <a:cs typeface="Times New Roman" pitchFamily="16" charset="0"/>
              </a:rPr>
              <a:t>(5,7) </a:t>
            </a:r>
            <a:r>
              <a:rPr lang="en-US" sz="1400" b="1" i="1">
                <a:solidFill>
                  <a:srgbClr val="000000"/>
                </a:solidFill>
                <a:cs typeface="Times New Roman" pitchFamily="16" charset="0"/>
              </a:rPr>
              <a:t>D</a:t>
            </a:r>
            <a:r>
              <a:rPr lang="en-US" sz="1400">
                <a:solidFill>
                  <a:srgbClr val="000000"/>
                </a:solidFill>
                <a:cs typeface="Times New Roman" pitchFamily="16" charset="0"/>
              </a:rPr>
              <a:t>(7,9) </a:t>
            </a:r>
            <a:r>
              <a:rPr lang="en-US" sz="1400" b="1" i="1">
                <a:solidFill>
                  <a:srgbClr val="000000"/>
                </a:solidFill>
                <a:cs typeface="Times New Roman" pitchFamily="16" charset="0"/>
              </a:rPr>
              <a:t>P</a:t>
            </a:r>
            <a:r>
              <a:rPr lang="en-US" sz="1400">
                <a:solidFill>
                  <a:srgbClr val="000000"/>
                </a:solidFill>
                <a:cs typeface="Times New Roman" pitchFamily="16" charset="0"/>
              </a:rPr>
              <a:t>(9,10) </a:t>
            </a:r>
            <a:r>
              <a:rPr lang="en-US" sz="1400" b="1" i="1">
                <a:solidFill>
                  <a:srgbClr val="000000"/>
                </a:solidFill>
                <a:cs typeface="Times New Roman" pitchFamily="16" charset="0"/>
              </a:rPr>
              <a:t>H</a:t>
            </a:r>
            <a:r>
              <a:rPr lang="en-US" sz="1400">
                <a:solidFill>
                  <a:srgbClr val="000000"/>
                </a:solidFill>
                <a:cs typeface="Times New Roman" pitchFamily="16" charset="0"/>
              </a:rPr>
              <a:t>(10,13) </a:t>
            </a:r>
            <a:r>
              <a:rPr lang="en-US" sz="1400" b="1" i="1">
                <a:solidFill>
                  <a:srgbClr val="000000"/>
                </a:solidFill>
                <a:cs typeface="Times New Roman" pitchFamily="16" charset="0"/>
              </a:rPr>
              <a:t>B</a:t>
            </a:r>
            <a:r>
              <a:rPr lang="en-US" sz="1400">
                <a:solidFill>
                  <a:srgbClr val="000000"/>
                </a:solidFill>
                <a:cs typeface="Times New Roman" pitchFamily="16" charset="0"/>
              </a:rPr>
              <a:t>(13,15) </a:t>
            </a:r>
          </a:p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 i="1">
                <a:solidFill>
                  <a:srgbClr val="000000"/>
                </a:solidFill>
                <a:cs typeface="Times New Roman" pitchFamily="16" charset="0"/>
              </a:rPr>
              <a:t>U</a:t>
            </a:r>
            <a:r>
              <a:rPr lang="en-US" sz="1400">
                <a:solidFill>
                  <a:srgbClr val="000000"/>
                </a:solidFill>
                <a:cs typeface="Times New Roman" pitchFamily="16" charset="0"/>
              </a:rPr>
              <a:t>(15,18)</a:t>
            </a:r>
            <a:r>
              <a:rPr lang="en-US" sz="1400">
                <a:solidFill>
                  <a:srgbClr val="FF0000"/>
                </a:solidFill>
                <a:cs typeface="Times New Roman" pitchFamily="16" charset="0"/>
              </a:rPr>
              <a:t> </a:t>
            </a:r>
            <a:r>
              <a:rPr lang="en-US" sz="1400" b="1" i="1" u="sng">
                <a:solidFill>
                  <a:srgbClr val="00FFFF"/>
                </a:solidFill>
                <a:cs typeface="Times New Roman" pitchFamily="16" charset="0"/>
              </a:rPr>
              <a:t>M</a:t>
            </a:r>
            <a:r>
              <a:rPr lang="en-US" sz="1400" b="1" u="sng">
                <a:solidFill>
                  <a:srgbClr val="00FFFF"/>
                </a:solidFill>
                <a:cs typeface="Times New Roman" pitchFamily="16" charset="0"/>
              </a:rPr>
              <a:t>(18,21)</a:t>
            </a:r>
            <a:r>
              <a:rPr lang="en-US" sz="1400">
                <a:solidFill>
                  <a:srgbClr val="FF0000"/>
                </a:solidFill>
                <a:cs typeface="Times New Roman" pitchFamily="16" charset="0"/>
              </a:rPr>
              <a:t> </a:t>
            </a:r>
            <a:r>
              <a:rPr lang="en-US" sz="1400" b="1" i="1" u="sng">
                <a:solidFill>
                  <a:srgbClr val="FF00FF"/>
                </a:solidFill>
                <a:cs typeface="Times New Roman" pitchFamily="16" charset="0"/>
              </a:rPr>
              <a:t>D</a:t>
            </a:r>
            <a:r>
              <a:rPr lang="en-US" sz="1400" b="1" u="sng">
                <a:solidFill>
                  <a:srgbClr val="FF00FF"/>
                </a:solidFill>
                <a:cs typeface="Times New Roman" pitchFamily="16" charset="0"/>
              </a:rPr>
              <a:t>(21,23)</a:t>
            </a:r>
            <a:r>
              <a:rPr lang="en-US" sz="1400">
                <a:solidFill>
                  <a:srgbClr val="FF0000"/>
                </a:solidFill>
                <a:cs typeface="Times New Roman" pitchFamily="16" charset="0"/>
              </a:rPr>
              <a:t> </a:t>
            </a:r>
            <a:r>
              <a:rPr lang="en-US" sz="1400" b="1" i="1">
                <a:solidFill>
                  <a:srgbClr val="000000"/>
                </a:solidFill>
                <a:cs typeface="Times New Roman" pitchFamily="16" charset="0"/>
              </a:rPr>
              <a:t>H</a:t>
            </a:r>
            <a:r>
              <a:rPr lang="en-US" sz="1400">
                <a:solidFill>
                  <a:srgbClr val="000000"/>
                </a:solidFill>
                <a:cs typeface="Times New Roman" pitchFamily="16" charset="0"/>
              </a:rPr>
              <a:t>(23,24) </a:t>
            </a:r>
            <a:r>
              <a:rPr lang="en-US" sz="1400" b="1" i="1">
                <a:solidFill>
                  <a:srgbClr val="000000"/>
                </a:solidFill>
                <a:cs typeface="Times New Roman" pitchFamily="16" charset="0"/>
              </a:rPr>
              <a:t>B</a:t>
            </a:r>
            <a:r>
              <a:rPr lang="en-US" sz="1400">
                <a:solidFill>
                  <a:srgbClr val="000000"/>
                </a:solidFill>
                <a:cs typeface="Times New Roman" pitchFamily="16" charset="0"/>
              </a:rPr>
              <a:t>(24,25)</a:t>
            </a:r>
            <a:r>
              <a:rPr lang="en-US" sz="1400">
                <a:solidFill>
                  <a:srgbClr val="FF0000"/>
                </a:solidFill>
                <a:cs typeface="Times New Roman" pitchFamily="16" charset="0"/>
              </a:rPr>
              <a:t> </a:t>
            </a:r>
            <a:r>
              <a:rPr lang="en-US" sz="1400" b="1" i="1" u="sng">
                <a:solidFill>
                  <a:srgbClr val="00FFFF"/>
                </a:solidFill>
                <a:cs typeface="Times New Roman" pitchFamily="16" charset="0"/>
              </a:rPr>
              <a:t>M</a:t>
            </a:r>
            <a:r>
              <a:rPr lang="en-US" sz="1400" b="1" u="sng">
                <a:solidFill>
                  <a:srgbClr val="00FFFF"/>
                </a:solidFill>
                <a:cs typeface="Times New Roman" pitchFamily="16" charset="0"/>
              </a:rPr>
              <a:t>(25,27)</a:t>
            </a:r>
          </a:p>
        </p:txBody>
      </p:sp>
      <p:sp>
        <p:nvSpPr>
          <p:cNvPr id="36950" name="Text Box 86"/>
          <p:cNvSpPr txBox="1">
            <a:spLocks noChangeArrowheads="1"/>
          </p:cNvSpPr>
          <p:nvPr/>
        </p:nvSpPr>
        <p:spPr bwMode="auto">
          <a:xfrm>
            <a:off x="504825" y="1768475"/>
            <a:ext cx="9183688" cy="212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414338" indent="-309563"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 i="1" dirty="0"/>
              <a:t>IJP</a:t>
            </a:r>
            <a:r>
              <a:rPr lang="en-US" sz="3200" dirty="0"/>
              <a:t>: </a:t>
            </a:r>
            <a:r>
              <a:rPr lang="en-US" sz="3200" b="1" dirty="0"/>
              <a:t>Variable</a:t>
            </a:r>
            <a:r>
              <a:rPr lang="en-US" sz="3200" dirty="0"/>
              <a:t> Spatial Predicate Evaluation</a:t>
            </a:r>
          </a:p>
          <a:p>
            <a:pPr>
              <a:spcAft>
                <a:spcPts val="1138"/>
              </a:spcAft>
              <a:buClrTx/>
              <a:buSzTx/>
              <a:buFontTx/>
              <a:buNone/>
            </a:pPr>
            <a:endParaRPr lang="en-US" sz="2800" dirty="0"/>
          </a:p>
          <a:p>
            <a:pPr>
              <a:spcAft>
                <a:spcPts val="1138"/>
              </a:spcAft>
              <a:buClrTx/>
              <a:buSzTx/>
              <a:buFontTx/>
              <a:buNone/>
            </a:pPr>
            <a:endParaRPr lang="en-US" sz="2800" dirty="0"/>
          </a:p>
          <a:p>
            <a:pPr>
              <a:spcAft>
                <a:spcPts val="1425"/>
              </a:spcAft>
              <a:buClrTx/>
              <a:buSzTx/>
              <a:buFontTx/>
              <a:buNone/>
            </a:pPr>
            <a:endParaRPr lang="en-US" sz="2800" dirty="0"/>
          </a:p>
        </p:txBody>
      </p:sp>
      <p:sp>
        <p:nvSpPr>
          <p:cNvPr id="36951" name="Text Box 87"/>
          <p:cNvSpPr txBox="1">
            <a:spLocks noChangeArrowheads="1"/>
          </p:cNvSpPr>
          <p:nvPr/>
        </p:nvSpPr>
        <p:spPr bwMode="auto">
          <a:xfrm>
            <a:off x="2663825" y="3944938"/>
            <a:ext cx="395288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2200" b="1" u="sng"/>
              <a:t>D</a:t>
            </a:r>
          </a:p>
        </p:txBody>
      </p:sp>
      <p:sp>
        <p:nvSpPr>
          <p:cNvPr id="36952" name="Text Box 88"/>
          <p:cNvSpPr txBox="1">
            <a:spLocks noChangeArrowheads="1"/>
          </p:cNvSpPr>
          <p:nvPr/>
        </p:nvSpPr>
        <p:spPr bwMode="auto">
          <a:xfrm>
            <a:off x="941388" y="4440238"/>
            <a:ext cx="33655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2200" b="1" u="sng"/>
              <a:t>M</a:t>
            </a:r>
          </a:p>
        </p:txBody>
      </p:sp>
      <p:sp>
        <p:nvSpPr>
          <p:cNvPr id="36953" name="Text Box 89"/>
          <p:cNvSpPr txBox="1">
            <a:spLocks noChangeArrowheads="1"/>
          </p:cNvSpPr>
          <p:nvPr/>
        </p:nvSpPr>
        <p:spPr bwMode="auto">
          <a:xfrm>
            <a:off x="4583113" y="3365500"/>
            <a:ext cx="4537075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2200" dirty="0"/>
              <a:t>S = {?</a:t>
            </a:r>
            <a:r>
              <a:rPr lang="en-US" sz="2200" baseline="33000" dirty="0"/>
              <a:t>+</a:t>
            </a:r>
            <a:r>
              <a:rPr lang="en-US" sz="2200" dirty="0"/>
              <a:t>.</a:t>
            </a:r>
            <a:r>
              <a:rPr lang="en-US" sz="2200" dirty="0">
                <a:solidFill>
                  <a:srgbClr val="0000FF"/>
                </a:solidFill>
              </a:rPr>
              <a:t>@x</a:t>
            </a:r>
            <a:r>
              <a:rPr lang="en-US" sz="2200" dirty="0"/>
              <a:t>.?*.</a:t>
            </a:r>
            <a:r>
              <a:rPr lang="en-US" sz="2200" b="1" dirty="0">
                <a:solidFill>
                  <a:srgbClr val="00FFFF"/>
                </a:solidFill>
              </a:rPr>
              <a:t>M</a:t>
            </a:r>
            <a:r>
              <a:rPr lang="en-US" sz="2200" dirty="0"/>
              <a:t>.?*.</a:t>
            </a:r>
            <a:r>
              <a:rPr lang="en-US" sz="2200" b="1" dirty="0">
                <a:solidFill>
                  <a:srgbClr val="FF00FF"/>
                </a:solidFill>
              </a:rPr>
              <a:t>D</a:t>
            </a:r>
            <a:r>
              <a:rPr lang="en-US" sz="2200" dirty="0"/>
              <a:t>.?*.</a:t>
            </a:r>
            <a:r>
              <a:rPr lang="en-US" sz="2200" dirty="0">
                <a:solidFill>
                  <a:srgbClr val="0000FF"/>
                </a:solidFill>
              </a:rPr>
              <a:t>@x</a:t>
            </a:r>
            <a:r>
              <a:rPr lang="en-US" sz="2200" dirty="0"/>
              <a:t>.?*.</a:t>
            </a:r>
            <a:r>
              <a:rPr lang="en-US" sz="2200" b="1" dirty="0">
                <a:solidFill>
                  <a:srgbClr val="00FFFF"/>
                </a:solidFill>
              </a:rPr>
              <a:t>M</a:t>
            </a:r>
            <a:r>
              <a:rPr lang="en-US" sz="2200" dirty="0"/>
              <a:t>}</a:t>
            </a:r>
          </a:p>
        </p:txBody>
      </p:sp>
      <p:sp>
        <p:nvSpPr>
          <p:cNvPr id="36954" name="Text Box 90"/>
          <p:cNvSpPr txBox="1">
            <a:spLocks noChangeArrowheads="1"/>
          </p:cNvSpPr>
          <p:nvPr/>
        </p:nvSpPr>
        <p:spPr bwMode="auto">
          <a:xfrm>
            <a:off x="4518025" y="4178300"/>
            <a:ext cx="446088" cy="31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7360" tIns="27360" rIns="27360" bIns="468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2200" b="1">
                <a:solidFill>
                  <a:srgbClr val="FF0000"/>
                </a:solidFill>
                <a:cs typeface="Times New Roman" pitchFamily="16" charset="0"/>
              </a:rPr>
              <a:t>T</a:t>
            </a:r>
            <a:r>
              <a:rPr lang="en-US" sz="2200" b="1" baseline="-20000">
                <a:solidFill>
                  <a:srgbClr val="FF0000"/>
                </a:solidFill>
                <a:cs typeface="Times New Roman" pitchFamily="16" charset="0"/>
              </a:rPr>
              <a:t>2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31FA38D6-BCEE-46FF-81BE-425E656C6FB2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 Box 1"/>
          <p:cNvSpPr txBox="1">
            <a:spLocks noChangeArrowheads="1"/>
          </p:cNvSpPr>
          <p:nvPr/>
        </p:nvSpPr>
        <p:spPr bwMode="auto">
          <a:xfrm>
            <a:off x="503238" y="346075"/>
            <a:ext cx="9070975" cy="11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4400" i="1"/>
              <a:t>IJP</a:t>
            </a:r>
            <a:r>
              <a:rPr lang="en-US" sz="4400"/>
              <a:t> Algorithm</a:t>
            </a:r>
          </a:p>
        </p:txBody>
      </p:sp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503238" y="1768475"/>
            <a:ext cx="9070975" cy="66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414338" indent="-309563"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 i="1"/>
              <a:t>IJP</a:t>
            </a:r>
            <a:r>
              <a:rPr lang="en-US" sz="3200"/>
              <a:t>: </a:t>
            </a:r>
            <a:r>
              <a:rPr lang="en-US" sz="3200" b="1"/>
              <a:t>Variable</a:t>
            </a:r>
            <a:r>
              <a:rPr lang="en-US" sz="3200"/>
              <a:t> Spatial Predicate Evaluation</a:t>
            </a:r>
          </a:p>
        </p:txBody>
      </p:sp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3327400" y="2894013"/>
            <a:ext cx="495300" cy="200025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7892" name="AutoShape 4"/>
          <p:cNvSpPr>
            <a:spLocks noChangeArrowheads="1"/>
          </p:cNvSpPr>
          <p:nvPr/>
        </p:nvSpPr>
        <p:spPr bwMode="auto">
          <a:xfrm>
            <a:off x="3670300" y="3611563"/>
            <a:ext cx="369888" cy="2286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0000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3878263" y="2897188"/>
            <a:ext cx="492125" cy="198437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7894" name="Text Box 6"/>
          <p:cNvSpPr txBox="1">
            <a:spLocks noChangeArrowheads="1"/>
          </p:cNvSpPr>
          <p:nvPr/>
        </p:nvSpPr>
        <p:spPr bwMode="auto">
          <a:xfrm>
            <a:off x="2478088" y="2652713"/>
            <a:ext cx="936625" cy="287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724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>
              <a:lnSpc>
                <a:spcPct val="93000"/>
              </a:lnSpc>
            </a:pPr>
            <a:r>
              <a:rPr lang="en-US" b="1">
                <a:latin typeface="Times New Roman" pitchFamily="16" charset="0"/>
                <a:cs typeface="Times New Roman" pitchFamily="16" charset="0"/>
              </a:rPr>
              <a:t>Step 1:</a:t>
            </a:r>
          </a:p>
        </p:txBody>
      </p:sp>
      <p:sp>
        <p:nvSpPr>
          <p:cNvPr id="37895" name="Text Box 7"/>
          <p:cNvSpPr txBox="1">
            <a:spLocks noChangeArrowheads="1"/>
          </p:cNvSpPr>
          <p:nvPr/>
        </p:nvSpPr>
        <p:spPr bwMode="auto">
          <a:xfrm>
            <a:off x="3395663" y="2630488"/>
            <a:ext cx="373062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544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>
              <a:lnSpc>
                <a:spcPct val="93000"/>
              </a:lnSpc>
            </a:pPr>
            <a:r>
              <a:rPr lang="en-US" sz="1400" b="1">
                <a:latin typeface="Times New Roman" pitchFamily="16" charset="0"/>
                <a:cs typeface="Times New Roman" pitchFamily="16" charset="0"/>
              </a:rPr>
              <a:t>?</a:t>
            </a:r>
            <a:r>
              <a:rPr lang="en-US" sz="1400" b="1" baseline="33000">
                <a:latin typeface="Times New Roman" pitchFamily="16" charset="0"/>
                <a:cs typeface="Times New Roman" pitchFamily="16" charset="0"/>
              </a:rPr>
              <a:t>+</a:t>
            </a:r>
          </a:p>
        </p:txBody>
      </p:sp>
      <p:sp>
        <p:nvSpPr>
          <p:cNvPr id="37896" name="Text Box 8"/>
          <p:cNvSpPr txBox="1">
            <a:spLocks noChangeArrowheads="1"/>
          </p:cNvSpPr>
          <p:nvPr/>
        </p:nvSpPr>
        <p:spPr bwMode="auto">
          <a:xfrm>
            <a:off x="3829050" y="2632075"/>
            <a:ext cx="582613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544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>
              <a:lnSpc>
                <a:spcPct val="93000"/>
              </a:lnSpc>
            </a:pPr>
            <a:r>
              <a:rPr lang="en-US" sz="1400" b="1">
                <a:latin typeface="Times New Roman" pitchFamily="16" charset="0"/>
                <a:cs typeface="Times New Roman" pitchFamily="16" charset="0"/>
              </a:rPr>
              <a:t>@x</a:t>
            </a:r>
          </a:p>
        </p:txBody>
      </p:sp>
      <p:sp>
        <p:nvSpPr>
          <p:cNvPr id="37897" name="Line 9"/>
          <p:cNvSpPr>
            <a:spLocks noChangeShapeType="1"/>
          </p:cNvSpPr>
          <p:nvPr/>
        </p:nvSpPr>
        <p:spPr bwMode="auto">
          <a:xfrm flipV="1">
            <a:off x="3570288" y="3081338"/>
            <a:ext cx="1587" cy="29368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7898" name="Line 10"/>
          <p:cNvSpPr>
            <a:spLocks noChangeShapeType="1"/>
          </p:cNvSpPr>
          <p:nvPr/>
        </p:nvSpPr>
        <p:spPr bwMode="auto">
          <a:xfrm flipV="1">
            <a:off x="4121150" y="3081338"/>
            <a:ext cx="1588" cy="29368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7899" name="Text Box 11"/>
          <p:cNvSpPr txBox="1">
            <a:spLocks noChangeArrowheads="1"/>
          </p:cNvSpPr>
          <p:nvPr/>
        </p:nvSpPr>
        <p:spPr bwMode="auto">
          <a:xfrm>
            <a:off x="3332163" y="4137025"/>
            <a:ext cx="541337" cy="22860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9000" rIns="9000" bIns="90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1200" b="1" i="1">
                <a:cs typeface="Times New Roman" pitchFamily="16" charset="0"/>
              </a:rPr>
              <a:t>X</a:t>
            </a:r>
            <a:r>
              <a:rPr lang="en-US" sz="1200">
                <a:cs typeface="Times New Roman" pitchFamily="16" charset="0"/>
              </a:rPr>
              <a:t>(1,3)</a:t>
            </a:r>
          </a:p>
        </p:txBody>
      </p:sp>
      <p:sp>
        <p:nvSpPr>
          <p:cNvPr id="37900" name="AutoShape 12"/>
          <p:cNvSpPr>
            <a:spLocks noChangeArrowheads="1"/>
          </p:cNvSpPr>
          <p:nvPr/>
        </p:nvSpPr>
        <p:spPr bwMode="auto">
          <a:xfrm>
            <a:off x="3676650" y="4881563"/>
            <a:ext cx="369888" cy="2286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0000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7901" name="Text Box 13"/>
          <p:cNvSpPr txBox="1">
            <a:spLocks noChangeArrowheads="1"/>
          </p:cNvSpPr>
          <p:nvPr/>
        </p:nvSpPr>
        <p:spPr bwMode="auto">
          <a:xfrm>
            <a:off x="3883025" y="4137025"/>
            <a:ext cx="574675" cy="22860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9000" rIns="9000" bIns="90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1200" b="1" i="1">
                <a:cs typeface="Times New Roman" pitchFamily="16" charset="0"/>
              </a:rPr>
              <a:t>I</a:t>
            </a:r>
            <a:r>
              <a:rPr lang="en-US" sz="1200">
                <a:cs typeface="Times New Roman" pitchFamily="16" charset="0"/>
              </a:rPr>
              <a:t>(3,5)</a:t>
            </a:r>
          </a:p>
        </p:txBody>
      </p:sp>
      <p:sp>
        <p:nvSpPr>
          <p:cNvPr id="37902" name="Text Box 14"/>
          <p:cNvSpPr txBox="1">
            <a:spLocks noChangeArrowheads="1"/>
          </p:cNvSpPr>
          <p:nvPr/>
        </p:nvSpPr>
        <p:spPr bwMode="auto">
          <a:xfrm>
            <a:off x="2478088" y="3886200"/>
            <a:ext cx="889000" cy="293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724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>
              <a:lnSpc>
                <a:spcPct val="93000"/>
              </a:lnSpc>
            </a:pPr>
            <a:r>
              <a:rPr lang="en-US" b="1">
                <a:latin typeface="Times New Roman" pitchFamily="16" charset="0"/>
                <a:cs typeface="Times New Roman" pitchFamily="16" charset="0"/>
              </a:rPr>
              <a:t>Step 2:</a:t>
            </a:r>
          </a:p>
        </p:txBody>
      </p:sp>
      <p:sp>
        <p:nvSpPr>
          <p:cNvPr id="37903" name="Text Box 15"/>
          <p:cNvSpPr txBox="1">
            <a:spLocks noChangeArrowheads="1"/>
          </p:cNvSpPr>
          <p:nvPr/>
        </p:nvSpPr>
        <p:spPr bwMode="auto">
          <a:xfrm>
            <a:off x="3398838" y="3827463"/>
            <a:ext cx="373062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544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>
              <a:lnSpc>
                <a:spcPct val="93000"/>
              </a:lnSpc>
            </a:pPr>
            <a:r>
              <a:rPr lang="en-US" sz="1400" b="1">
                <a:latin typeface="Times New Roman" pitchFamily="16" charset="0"/>
                <a:cs typeface="Times New Roman" pitchFamily="16" charset="0"/>
              </a:rPr>
              <a:t>?</a:t>
            </a:r>
            <a:r>
              <a:rPr lang="en-US" sz="1400" b="1" baseline="33000">
                <a:latin typeface="Times New Roman" pitchFamily="16" charset="0"/>
                <a:cs typeface="Times New Roman" pitchFamily="16" charset="0"/>
              </a:rPr>
              <a:t>+</a:t>
            </a:r>
          </a:p>
        </p:txBody>
      </p:sp>
      <p:sp>
        <p:nvSpPr>
          <p:cNvPr id="37904" name="Text Box 16"/>
          <p:cNvSpPr txBox="1">
            <a:spLocks noChangeArrowheads="1"/>
          </p:cNvSpPr>
          <p:nvPr/>
        </p:nvSpPr>
        <p:spPr bwMode="auto">
          <a:xfrm>
            <a:off x="3832225" y="3829050"/>
            <a:ext cx="582613" cy="261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544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>
              <a:lnSpc>
                <a:spcPct val="93000"/>
              </a:lnSpc>
            </a:pPr>
            <a:r>
              <a:rPr lang="en-US" sz="1400" b="1">
                <a:latin typeface="Times New Roman" pitchFamily="16" charset="0"/>
                <a:cs typeface="Times New Roman" pitchFamily="16" charset="0"/>
              </a:rPr>
              <a:t>@x</a:t>
            </a:r>
          </a:p>
        </p:txBody>
      </p:sp>
      <p:sp>
        <p:nvSpPr>
          <p:cNvPr id="37905" name="Line 17"/>
          <p:cNvSpPr>
            <a:spLocks noChangeShapeType="1"/>
          </p:cNvSpPr>
          <p:nvPr/>
        </p:nvSpPr>
        <p:spPr bwMode="auto">
          <a:xfrm flipV="1">
            <a:off x="3576638" y="4351338"/>
            <a:ext cx="1587" cy="29368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7906" name="Line 18"/>
          <p:cNvSpPr>
            <a:spLocks noChangeShapeType="1"/>
          </p:cNvSpPr>
          <p:nvPr/>
        </p:nvSpPr>
        <p:spPr bwMode="auto">
          <a:xfrm flipV="1">
            <a:off x="4127500" y="4352925"/>
            <a:ext cx="1588" cy="2936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7907" name="Text Box 19"/>
          <p:cNvSpPr txBox="1">
            <a:spLocks noChangeArrowheads="1"/>
          </p:cNvSpPr>
          <p:nvPr/>
        </p:nvSpPr>
        <p:spPr bwMode="auto">
          <a:xfrm>
            <a:off x="3332163" y="5392738"/>
            <a:ext cx="560387" cy="411162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9000" rIns="9000" bIns="90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1200" b="1" i="1">
                <a:cs typeface="Times New Roman" pitchFamily="16" charset="0"/>
              </a:rPr>
              <a:t>X</a:t>
            </a:r>
            <a:r>
              <a:rPr lang="en-US" sz="1200">
                <a:cs typeface="Times New Roman" pitchFamily="16" charset="0"/>
              </a:rPr>
              <a:t>(1,3)</a:t>
            </a:r>
          </a:p>
          <a:p>
            <a:pPr algn="ctr"/>
            <a:r>
              <a:rPr lang="en-US" sz="1200" b="1" i="1">
                <a:cs typeface="Times New Roman" pitchFamily="16" charset="0"/>
              </a:rPr>
              <a:t>I</a:t>
            </a:r>
            <a:r>
              <a:rPr lang="en-US" sz="1200">
                <a:cs typeface="Times New Roman" pitchFamily="16" charset="0"/>
              </a:rPr>
              <a:t>(3,5)</a:t>
            </a:r>
          </a:p>
        </p:txBody>
      </p:sp>
      <p:sp>
        <p:nvSpPr>
          <p:cNvPr id="37908" name="AutoShape 20"/>
          <p:cNvSpPr>
            <a:spLocks noChangeArrowheads="1"/>
          </p:cNvSpPr>
          <p:nvPr/>
        </p:nvSpPr>
        <p:spPr bwMode="auto">
          <a:xfrm>
            <a:off x="3679825" y="6391275"/>
            <a:ext cx="369888" cy="2286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0000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37909" name="Text Box 21"/>
          <p:cNvSpPr txBox="1">
            <a:spLocks noChangeArrowheads="1"/>
          </p:cNvSpPr>
          <p:nvPr/>
        </p:nvSpPr>
        <p:spPr bwMode="auto">
          <a:xfrm>
            <a:off x="3883025" y="5394325"/>
            <a:ext cx="550863" cy="411163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9000" rIns="9000" bIns="90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1200" b="1" i="1">
                <a:cs typeface="Times New Roman" pitchFamily="16" charset="0"/>
              </a:rPr>
              <a:t>I</a:t>
            </a:r>
            <a:r>
              <a:rPr lang="en-US" sz="1200">
                <a:cs typeface="Times New Roman" pitchFamily="16" charset="0"/>
              </a:rPr>
              <a:t>(3,5)</a:t>
            </a:r>
          </a:p>
          <a:p>
            <a:pPr algn="ctr"/>
            <a:r>
              <a:rPr lang="en-US" sz="1200" b="1" i="1">
                <a:cs typeface="Times New Roman" pitchFamily="16" charset="0"/>
              </a:rPr>
              <a:t>S</a:t>
            </a:r>
            <a:r>
              <a:rPr lang="en-US" sz="1200">
                <a:cs typeface="Times New Roman" pitchFamily="16" charset="0"/>
              </a:rPr>
              <a:t>(5,7)</a:t>
            </a:r>
          </a:p>
        </p:txBody>
      </p:sp>
      <p:sp>
        <p:nvSpPr>
          <p:cNvPr id="37910" name="Text Box 22"/>
          <p:cNvSpPr txBox="1">
            <a:spLocks noChangeArrowheads="1"/>
          </p:cNvSpPr>
          <p:nvPr/>
        </p:nvSpPr>
        <p:spPr bwMode="auto">
          <a:xfrm>
            <a:off x="2478088" y="5126038"/>
            <a:ext cx="925512" cy="300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724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>
              <a:lnSpc>
                <a:spcPct val="93000"/>
              </a:lnSpc>
            </a:pPr>
            <a:r>
              <a:rPr lang="en-US" b="1">
                <a:latin typeface="Times New Roman" pitchFamily="16" charset="0"/>
                <a:cs typeface="Times New Roman" pitchFamily="16" charset="0"/>
              </a:rPr>
              <a:t>Step 3:</a:t>
            </a:r>
          </a:p>
        </p:txBody>
      </p:sp>
      <p:sp>
        <p:nvSpPr>
          <p:cNvPr id="37911" name="Text Box 23"/>
          <p:cNvSpPr txBox="1">
            <a:spLocks noChangeArrowheads="1"/>
          </p:cNvSpPr>
          <p:nvPr/>
        </p:nvSpPr>
        <p:spPr bwMode="auto">
          <a:xfrm>
            <a:off x="3405188" y="5138738"/>
            <a:ext cx="373062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544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>
              <a:lnSpc>
                <a:spcPct val="93000"/>
              </a:lnSpc>
            </a:pPr>
            <a:r>
              <a:rPr lang="en-US" sz="1400" b="1">
                <a:latin typeface="Times New Roman" pitchFamily="16" charset="0"/>
                <a:cs typeface="Times New Roman" pitchFamily="16" charset="0"/>
              </a:rPr>
              <a:t>?</a:t>
            </a:r>
            <a:r>
              <a:rPr lang="en-US" sz="1400" b="1" baseline="33000">
                <a:latin typeface="Times New Roman" pitchFamily="16" charset="0"/>
                <a:cs typeface="Times New Roman" pitchFamily="16" charset="0"/>
              </a:rPr>
              <a:t>+</a:t>
            </a:r>
          </a:p>
        </p:txBody>
      </p:sp>
      <p:sp>
        <p:nvSpPr>
          <p:cNvPr id="37912" name="Text Box 24"/>
          <p:cNvSpPr txBox="1">
            <a:spLocks noChangeArrowheads="1"/>
          </p:cNvSpPr>
          <p:nvPr/>
        </p:nvSpPr>
        <p:spPr bwMode="auto">
          <a:xfrm>
            <a:off x="3838575" y="5141913"/>
            <a:ext cx="582613" cy="29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544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>
              <a:lnSpc>
                <a:spcPct val="93000"/>
              </a:lnSpc>
            </a:pPr>
            <a:r>
              <a:rPr lang="en-US" sz="1400" b="1">
                <a:latin typeface="Times New Roman" pitchFamily="16" charset="0"/>
                <a:cs typeface="Times New Roman" pitchFamily="16" charset="0"/>
              </a:rPr>
              <a:t>@x</a:t>
            </a:r>
          </a:p>
        </p:txBody>
      </p:sp>
      <p:sp>
        <p:nvSpPr>
          <p:cNvPr id="37913" name="Line 25"/>
          <p:cNvSpPr>
            <a:spLocks noChangeShapeType="1"/>
          </p:cNvSpPr>
          <p:nvPr/>
        </p:nvSpPr>
        <p:spPr bwMode="auto">
          <a:xfrm flipV="1">
            <a:off x="3579813" y="5789613"/>
            <a:ext cx="1587" cy="29368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7914" name="Line 26"/>
          <p:cNvSpPr>
            <a:spLocks noChangeShapeType="1"/>
          </p:cNvSpPr>
          <p:nvPr/>
        </p:nvSpPr>
        <p:spPr bwMode="auto">
          <a:xfrm flipV="1">
            <a:off x="4130675" y="5789613"/>
            <a:ext cx="1588" cy="29368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37915" name="Text Box 27"/>
          <p:cNvSpPr txBox="1">
            <a:spLocks noChangeArrowheads="1"/>
          </p:cNvSpPr>
          <p:nvPr/>
        </p:nvSpPr>
        <p:spPr bwMode="auto">
          <a:xfrm>
            <a:off x="3676650" y="6673850"/>
            <a:ext cx="766763" cy="287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724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>
              <a:lnSpc>
                <a:spcPct val="93000"/>
              </a:lnSpc>
            </a:pPr>
            <a:r>
              <a:rPr lang="en-US" sz="2000" b="1">
                <a:latin typeface="Times New Roman" pitchFamily="16" charset="0"/>
                <a:cs typeface="Times New Roman" pitchFamily="16" charset="0"/>
              </a:rPr>
              <a:t>...</a:t>
            </a:r>
          </a:p>
        </p:txBody>
      </p:sp>
      <p:sp>
        <p:nvSpPr>
          <p:cNvPr id="37916" name="Text Box 28"/>
          <p:cNvSpPr txBox="1">
            <a:spLocks noChangeArrowheads="1"/>
          </p:cNvSpPr>
          <p:nvPr/>
        </p:nvSpPr>
        <p:spPr bwMode="auto">
          <a:xfrm>
            <a:off x="3376613" y="3321050"/>
            <a:ext cx="5270500" cy="300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400" b="1" i="1">
                <a:cs typeface="Times New Roman" pitchFamily="16" charset="0"/>
              </a:rPr>
              <a:t>X</a:t>
            </a:r>
            <a:r>
              <a:rPr lang="en-US" sz="1400">
                <a:cs typeface="Times New Roman" pitchFamily="16" charset="0"/>
              </a:rPr>
              <a:t>(1,3) </a:t>
            </a:r>
            <a:r>
              <a:rPr lang="en-US" sz="1400" b="1" i="1">
                <a:cs typeface="Times New Roman" pitchFamily="16" charset="0"/>
              </a:rPr>
              <a:t>I</a:t>
            </a:r>
            <a:r>
              <a:rPr lang="en-US" sz="1400">
                <a:cs typeface="Times New Roman" pitchFamily="16" charset="0"/>
              </a:rPr>
              <a:t>(3,5) </a:t>
            </a:r>
            <a:r>
              <a:rPr lang="en-US" sz="1400" b="1" i="1">
                <a:cs typeface="Times New Roman" pitchFamily="16" charset="0"/>
              </a:rPr>
              <a:t>S</a:t>
            </a:r>
            <a:r>
              <a:rPr lang="en-US" sz="1400">
                <a:cs typeface="Times New Roman" pitchFamily="16" charset="0"/>
              </a:rPr>
              <a:t>(5,7) </a:t>
            </a:r>
            <a:r>
              <a:rPr lang="en-US" sz="1400" b="1" i="1">
                <a:cs typeface="Times New Roman" pitchFamily="16" charset="0"/>
              </a:rPr>
              <a:t>D</a:t>
            </a:r>
            <a:r>
              <a:rPr lang="en-US" sz="1400">
                <a:cs typeface="Times New Roman" pitchFamily="16" charset="0"/>
              </a:rPr>
              <a:t>(7,9) </a:t>
            </a:r>
            <a:r>
              <a:rPr lang="en-US" sz="1400" b="1" i="1">
                <a:cs typeface="Times New Roman" pitchFamily="16" charset="0"/>
              </a:rPr>
              <a:t>P</a:t>
            </a:r>
            <a:r>
              <a:rPr lang="en-US" sz="1400">
                <a:cs typeface="Times New Roman" pitchFamily="16" charset="0"/>
              </a:rPr>
              <a:t>(9,10) </a:t>
            </a:r>
            <a:r>
              <a:rPr lang="en-US" sz="1400" b="1" i="1">
                <a:cs typeface="Times New Roman" pitchFamily="16" charset="0"/>
              </a:rPr>
              <a:t>H</a:t>
            </a:r>
            <a:r>
              <a:rPr lang="en-US" sz="1400">
                <a:cs typeface="Times New Roman" pitchFamily="16" charset="0"/>
              </a:rPr>
              <a:t>(10,13) </a:t>
            </a:r>
            <a:r>
              <a:rPr lang="en-US" sz="1400" b="1" i="1">
                <a:cs typeface="Times New Roman" pitchFamily="16" charset="0"/>
              </a:rPr>
              <a:t>B</a:t>
            </a:r>
            <a:r>
              <a:rPr lang="en-US" sz="1400">
                <a:cs typeface="Times New Roman" pitchFamily="16" charset="0"/>
              </a:rPr>
              <a:t>(13,15) </a:t>
            </a:r>
            <a:r>
              <a:rPr lang="en-US" sz="1400" b="1" i="1">
                <a:cs typeface="Times New Roman" pitchFamily="16" charset="0"/>
              </a:rPr>
              <a:t>U</a:t>
            </a:r>
            <a:r>
              <a:rPr lang="en-US" sz="1400">
                <a:cs typeface="Times New Roman" pitchFamily="16" charset="0"/>
              </a:rPr>
              <a:t>(15,18)</a:t>
            </a:r>
          </a:p>
        </p:txBody>
      </p:sp>
      <p:sp>
        <p:nvSpPr>
          <p:cNvPr id="37917" name="Text Box 29"/>
          <p:cNvSpPr txBox="1">
            <a:spLocks noChangeArrowheads="1"/>
          </p:cNvSpPr>
          <p:nvPr/>
        </p:nvSpPr>
        <p:spPr bwMode="auto">
          <a:xfrm>
            <a:off x="3430588" y="4575175"/>
            <a:ext cx="4648200" cy="287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400" b="1" i="1">
                <a:cs typeface="Times New Roman" pitchFamily="16" charset="0"/>
              </a:rPr>
              <a:t>I</a:t>
            </a:r>
            <a:r>
              <a:rPr lang="en-US" sz="1400">
                <a:cs typeface="Times New Roman" pitchFamily="16" charset="0"/>
              </a:rPr>
              <a:t>(3,5) </a:t>
            </a:r>
            <a:r>
              <a:rPr lang="en-US" sz="1400" b="1" i="1">
                <a:cs typeface="Times New Roman" pitchFamily="16" charset="0"/>
              </a:rPr>
              <a:t>S</a:t>
            </a:r>
            <a:r>
              <a:rPr lang="en-US" sz="1400">
                <a:cs typeface="Times New Roman" pitchFamily="16" charset="0"/>
              </a:rPr>
              <a:t>(5,7) </a:t>
            </a:r>
            <a:r>
              <a:rPr lang="en-US" sz="1400" b="1" i="1">
                <a:cs typeface="Times New Roman" pitchFamily="16" charset="0"/>
              </a:rPr>
              <a:t>D</a:t>
            </a:r>
            <a:r>
              <a:rPr lang="en-US" sz="1400">
                <a:cs typeface="Times New Roman" pitchFamily="16" charset="0"/>
              </a:rPr>
              <a:t>(7,9) </a:t>
            </a:r>
            <a:r>
              <a:rPr lang="en-US" sz="1400" b="1" i="1">
                <a:cs typeface="Times New Roman" pitchFamily="16" charset="0"/>
              </a:rPr>
              <a:t>P</a:t>
            </a:r>
            <a:r>
              <a:rPr lang="en-US" sz="1400">
                <a:cs typeface="Times New Roman" pitchFamily="16" charset="0"/>
              </a:rPr>
              <a:t>(9,10) </a:t>
            </a:r>
            <a:r>
              <a:rPr lang="en-US" sz="1400" b="1" i="1">
                <a:cs typeface="Times New Roman" pitchFamily="16" charset="0"/>
              </a:rPr>
              <a:t>H</a:t>
            </a:r>
            <a:r>
              <a:rPr lang="en-US" sz="1400">
                <a:cs typeface="Times New Roman" pitchFamily="16" charset="0"/>
              </a:rPr>
              <a:t>(10,13) </a:t>
            </a:r>
            <a:r>
              <a:rPr lang="en-US" sz="1400" b="1" i="1">
                <a:cs typeface="Times New Roman" pitchFamily="16" charset="0"/>
              </a:rPr>
              <a:t>B</a:t>
            </a:r>
            <a:r>
              <a:rPr lang="en-US" sz="1400">
                <a:cs typeface="Times New Roman" pitchFamily="16" charset="0"/>
              </a:rPr>
              <a:t>(13,15) </a:t>
            </a:r>
            <a:r>
              <a:rPr lang="en-US" sz="1400" b="1" i="1">
                <a:cs typeface="Times New Roman" pitchFamily="16" charset="0"/>
              </a:rPr>
              <a:t>U</a:t>
            </a:r>
            <a:r>
              <a:rPr lang="en-US" sz="1400">
                <a:cs typeface="Times New Roman" pitchFamily="16" charset="0"/>
              </a:rPr>
              <a:t>(15,18)</a:t>
            </a:r>
          </a:p>
        </p:txBody>
      </p:sp>
      <p:sp>
        <p:nvSpPr>
          <p:cNvPr id="37918" name="Text Box 30"/>
          <p:cNvSpPr txBox="1">
            <a:spLocks noChangeArrowheads="1"/>
          </p:cNvSpPr>
          <p:nvPr/>
        </p:nvSpPr>
        <p:spPr bwMode="auto">
          <a:xfrm>
            <a:off x="3386138" y="6049963"/>
            <a:ext cx="4233862" cy="309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400" b="1" i="1">
                <a:cs typeface="Times New Roman" pitchFamily="16" charset="0"/>
              </a:rPr>
              <a:t>S</a:t>
            </a:r>
            <a:r>
              <a:rPr lang="en-US" sz="1400">
                <a:cs typeface="Times New Roman" pitchFamily="16" charset="0"/>
              </a:rPr>
              <a:t>(5,7) </a:t>
            </a:r>
            <a:r>
              <a:rPr lang="en-US" sz="1400" b="1" i="1">
                <a:cs typeface="Times New Roman" pitchFamily="16" charset="0"/>
              </a:rPr>
              <a:t>D</a:t>
            </a:r>
            <a:r>
              <a:rPr lang="en-US" sz="1400">
                <a:cs typeface="Times New Roman" pitchFamily="16" charset="0"/>
              </a:rPr>
              <a:t>(7,9) </a:t>
            </a:r>
            <a:r>
              <a:rPr lang="en-US" sz="1400" b="1" i="1">
                <a:cs typeface="Times New Roman" pitchFamily="16" charset="0"/>
              </a:rPr>
              <a:t>P</a:t>
            </a:r>
            <a:r>
              <a:rPr lang="en-US" sz="1400">
                <a:cs typeface="Times New Roman" pitchFamily="16" charset="0"/>
              </a:rPr>
              <a:t>(9,10) </a:t>
            </a:r>
            <a:r>
              <a:rPr lang="en-US" sz="1400" b="1" i="1">
                <a:cs typeface="Times New Roman" pitchFamily="16" charset="0"/>
              </a:rPr>
              <a:t>H</a:t>
            </a:r>
            <a:r>
              <a:rPr lang="en-US" sz="1400">
                <a:cs typeface="Times New Roman" pitchFamily="16" charset="0"/>
              </a:rPr>
              <a:t>(10,13) </a:t>
            </a:r>
            <a:r>
              <a:rPr lang="en-US" sz="1400" b="1" i="1">
                <a:cs typeface="Times New Roman" pitchFamily="16" charset="0"/>
              </a:rPr>
              <a:t>B</a:t>
            </a:r>
            <a:r>
              <a:rPr lang="en-US" sz="1400">
                <a:cs typeface="Times New Roman" pitchFamily="16" charset="0"/>
              </a:rPr>
              <a:t>(13,15) </a:t>
            </a:r>
            <a:r>
              <a:rPr lang="en-US" sz="1400" b="1" i="1">
                <a:cs typeface="Times New Roman" pitchFamily="16" charset="0"/>
              </a:rPr>
              <a:t>U</a:t>
            </a:r>
            <a:r>
              <a:rPr lang="en-US" sz="1400">
                <a:cs typeface="Times New Roman" pitchFamily="16" charset="0"/>
              </a:rPr>
              <a:t>(15,18)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31FA38D6-BCEE-46FF-81BE-425E656C6FB2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ext Box 1"/>
          <p:cNvSpPr txBox="1">
            <a:spLocks noChangeArrowheads="1"/>
          </p:cNvSpPr>
          <p:nvPr/>
        </p:nvSpPr>
        <p:spPr bwMode="auto">
          <a:xfrm>
            <a:off x="503238" y="346075"/>
            <a:ext cx="9070975" cy="11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4400"/>
              <a:t>Query Evaluation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503238" y="1768475"/>
            <a:ext cx="9070975" cy="489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414338" indent="-309563"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 marL="846138" indent="-282575"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/>
              <a:t>Query Evaluation:</a:t>
            </a:r>
          </a:p>
          <a:p>
            <a:pPr lvl="1">
              <a:spcAft>
                <a:spcPts val="1138"/>
              </a:spcAft>
              <a:buSzPct val="75000"/>
              <a:buFont typeface="Symbol" charset="2"/>
              <a:buChar char=""/>
            </a:pPr>
            <a:r>
              <a:rPr lang="en-US" sz="2800" b="1" i="1">
                <a:solidFill>
                  <a:srgbClr val="B3B3B3"/>
                </a:solidFill>
              </a:rPr>
              <a:t>IJP</a:t>
            </a:r>
            <a:r>
              <a:rPr lang="en-US" sz="2800">
                <a:solidFill>
                  <a:srgbClr val="B3B3B3"/>
                </a:solidFill>
              </a:rPr>
              <a:t>: </a:t>
            </a:r>
            <a:r>
              <a:rPr lang="en-US" sz="2800" i="1">
                <a:solidFill>
                  <a:srgbClr val="B3B3B3"/>
                </a:solidFill>
              </a:rPr>
              <a:t>Index-Join Pattern</a:t>
            </a:r>
          </a:p>
          <a:p>
            <a:pPr>
              <a:spcAft>
                <a:spcPts val="850"/>
              </a:spcAft>
              <a:buClrTx/>
              <a:buSzTx/>
              <a:buFontTx/>
              <a:buNone/>
            </a:pPr>
            <a:endParaRPr lang="en-US" sz="2400"/>
          </a:p>
          <a:p>
            <a:pPr>
              <a:spcAft>
                <a:spcPts val="850"/>
              </a:spcAft>
              <a:buClrTx/>
              <a:buSzTx/>
              <a:buFontTx/>
              <a:buNone/>
            </a:pPr>
            <a:endParaRPr lang="en-US" sz="2400"/>
          </a:p>
          <a:p>
            <a:pPr lvl="1">
              <a:spcAft>
                <a:spcPts val="1138"/>
              </a:spcAft>
              <a:buSzPct val="75000"/>
              <a:buFont typeface="Symbol" charset="2"/>
              <a:buChar char=""/>
            </a:pPr>
            <a:r>
              <a:rPr lang="en-US" sz="2800" b="1" i="1"/>
              <a:t>DPP</a:t>
            </a:r>
            <a:r>
              <a:rPr lang="en-US" sz="2800"/>
              <a:t>: </a:t>
            </a:r>
            <a:r>
              <a:rPr lang="en-US" sz="2800" i="1"/>
              <a:t>Dynamic-Programming Pattern</a:t>
            </a:r>
          </a:p>
          <a:p>
            <a:pPr>
              <a:spcAft>
                <a:spcPts val="850"/>
              </a:spcAft>
              <a:buClrTx/>
              <a:buSzTx/>
              <a:buFontTx/>
              <a:buNone/>
            </a:pPr>
            <a:endParaRPr lang="en-US" sz="2800" i="1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31FA38D6-BCEE-46FF-81BE-425E656C6FB2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ext Box 1"/>
          <p:cNvSpPr txBox="1">
            <a:spLocks noChangeArrowheads="1"/>
          </p:cNvSpPr>
          <p:nvPr/>
        </p:nvSpPr>
        <p:spPr bwMode="auto">
          <a:xfrm>
            <a:off x="503238" y="346075"/>
            <a:ext cx="9070975" cy="11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4400" i="1"/>
              <a:t>DPP</a:t>
            </a:r>
            <a:r>
              <a:rPr lang="en-US" sz="4400"/>
              <a:t> Algorithm</a:t>
            </a:r>
          </a:p>
        </p:txBody>
      </p:sp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503238" y="1768475"/>
            <a:ext cx="9070975" cy="489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>
              <a:lnSpc>
                <a:spcPct val="100000"/>
              </a:lnSpc>
              <a:spcAft>
                <a:spcPts val="1425"/>
              </a:spcAft>
            </a:pPr>
            <a:r>
              <a:rPr lang="en-US" sz="3200"/>
              <a:t>1 – retrieve </a:t>
            </a:r>
            <a:r>
              <a:rPr lang="en-US" sz="3200" b="1"/>
              <a:t>trajectory-lists</a:t>
            </a:r>
            <a:r>
              <a:rPr lang="en-US" sz="3200"/>
              <a:t> that match </a:t>
            </a:r>
            <a:r>
              <a:rPr lang="en-US" sz="3200" b="1"/>
              <a:t>all</a:t>
            </a:r>
            <a:r>
              <a:rPr lang="en-US" sz="3200"/>
              <a:t> the fixed spatial predicates</a:t>
            </a:r>
          </a:p>
          <a:p>
            <a:pPr>
              <a:lnSpc>
                <a:spcPct val="100000"/>
              </a:lnSpc>
              <a:spcAft>
                <a:spcPts val="1425"/>
              </a:spcAft>
            </a:pPr>
            <a:r>
              <a:rPr lang="en-US" sz="2000"/>
              <a:t>	1.1 – intersection on </a:t>
            </a:r>
            <a:r>
              <a:rPr lang="en-US" sz="2000" b="1"/>
              <a:t>region-lists </a:t>
            </a:r>
            <a:r>
              <a:rPr lang="en-US" sz="2000"/>
              <a:t>having all fixed spatial predicates</a:t>
            </a:r>
          </a:p>
          <a:p>
            <a:pPr>
              <a:lnSpc>
                <a:spcPct val="100000"/>
              </a:lnSpc>
              <a:spcAft>
                <a:spcPts val="1425"/>
              </a:spcAft>
            </a:pPr>
            <a:r>
              <a:rPr lang="en-US" sz="3200"/>
              <a:t>2 – evaluate both </a:t>
            </a:r>
            <a:r>
              <a:rPr lang="en-US" sz="3200" b="1"/>
              <a:t>fixed</a:t>
            </a:r>
            <a:r>
              <a:rPr lang="en-US" sz="3200"/>
              <a:t> and </a:t>
            </a:r>
            <a:r>
              <a:rPr lang="en-US" sz="3200" b="1"/>
              <a:t>variable</a:t>
            </a:r>
            <a:r>
              <a:rPr lang="en-US" sz="3200"/>
              <a:t> predicates</a:t>
            </a:r>
          </a:p>
          <a:p>
            <a:pPr>
              <a:lnSpc>
                <a:spcPct val="100000"/>
              </a:lnSpc>
              <a:spcAft>
                <a:spcPts val="1425"/>
              </a:spcAft>
            </a:pPr>
            <a:r>
              <a:rPr lang="en-US" sz="2000"/>
              <a:t>	2.1 – apply a common subsequence algorithm for each </a:t>
            </a:r>
            <a:r>
              <a:rPr lang="en-US" sz="2000" b="1"/>
              <a:t>trajectory-list</a:t>
            </a:r>
          </a:p>
          <a:p>
            <a:pPr>
              <a:lnSpc>
                <a:spcPct val="100000"/>
              </a:lnSpc>
              <a:spcAft>
                <a:spcPts val="1425"/>
              </a:spcAft>
            </a:pPr>
            <a:r>
              <a:rPr lang="en-US" sz="3200"/>
              <a:t>3 – evaluation of </a:t>
            </a:r>
            <a:r>
              <a:rPr lang="en-US" sz="3200" b="1"/>
              <a:t>distance-based constraints</a:t>
            </a:r>
          </a:p>
          <a:p>
            <a:pPr>
              <a:spcAft>
                <a:spcPts val="1138"/>
              </a:spcAft>
            </a:pPr>
            <a:r>
              <a:rPr lang="en-US" sz="2000"/>
              <a:t>	3.1 – post-processing step → notion of location is “lost” while processing the dynamic programming matrix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31FA38D6-BCEE-46FF-81BE-425E656C6FB2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 Box 1"/>
          <p:cNvSpPr txBox="1">
            <a:spLocks noChangeArrowheads="1"/>
          </p:cNvSpPr>
          <p:nvPr/>
        </p:nvSpPr>
        <p:spPr bwMode="auto">
          <a:xfrm>
            <a:off x="503238" y="346075"/>
            <a:ext cx="9070975" cy="11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4400"/>
              <a:t>Motivation</a:t>
            </a:r>
          </a:p>
        </p:txBody>
      </p: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503238" y="1697038"/>
            <a:ext cx="9070975" cy="510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414338" indent="-309563"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 marL="846138" indent="-282575"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 marL="1131888" indent="-217488"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/>
              <a:t>Recent research efforts on querying trajectory </a:t>
            </a:r>
            <a:r>
              <a:rPr lang="en-US" sz="3200" b="1">
                <a:solidFill>
                  <a:srgbClr val="FF0000"/>
                </a:solidFill>
              </a:rPr>
              <a:t>archives</a:t>
            </a:r>
            <a:r>
              <a:rPr lang="en-US" sz="3200"/>
              <a:t> has concentrated on:</a:t>
            </a:r>
          </a:p>
          <a:p>
            <a:pPr lvl="1">
              <a:spcAft>
                <a:spcPts val="1138"/>
              </a:spcAft>
              <a:buSzPct val="75000"/>
              <a:buFont typeface="Symbol" charset="2"/>
              <a:buChar char=""/>
            </a:pPr>
            <a:r>
              <a:rPr lang="en-US" sz="2800" b="1"/>
              <a:t>traditional spatiotemporal queries</a:t>
            </a:r>
          </a:p>
          <a:p>
            <a:pPr lvl="2">
              <a:spcAft>
                <a:spcPts val="1138"/>
              </a:spcAft>
              <a:buFont typeface="Times New Roman" pitchFamily="16" charset="0"/>
              <a:buChar char="•"/>
            </a:pPr>
            <a:r>
              <a:rPr lang="en-US" sz="2400"/>
              <a:t>e.g. </a:t>
            </a:r>
            <a:r>
              <a:rPr lang="en-US" sz="2400" b="1" i="1">
                <a:solidFill>
                  <a:srgbClr val="FF0000"/>
                </a:solidFill>
              </a:rPr>
              <a:t>Range</a:t>
            </a:r>
            <a:r>
              <a:rPr lang="en-US" sz="2400"/>
              <a:t> and </a:t>
            </a:r>
            <a:r>
              <a:rPr lang="en-US" sz="2400" b="1" i="1">
                <a:solidFill>
                  <a:srgbClr val="FF0000"/>
                </a:solidFill>
              </a:rPr>
              <a:t>Nearest Neighbors</a:t>
            </a:r>
            <a:r>
              <a:rPr lang="en-US" sz="2400"/>
              <a:t>)</a:t>
            </a:r>
          </a:p>
          <a:p>
            <a:pPr lvl="2">
              <a:spcAft>
                <a:spcPts val="1138"/>
              </a:spcAft>
              <a:buFont typeface="Times New Roman" pitchFamily="16" charset="0"/>
              <a:buChar char="•"/>
            </a:pPr>
            <a:r>
              <a:rPr lang="en-US" sz="2400"/>
              <a:t>e.g. find all trajectories in region </a:t>
            </a:r>
            <a:r>
              <a:rPr lang="en-US" sz="2400" b="1" i="1">
                <a:solidFill>
                  <a:srgbClr val="FF0000"/>
                </a:solidFill>
              </a:rPr>
              <a:t>R1 </a:t>
            </a:r>
            <a:r>
              <a:rPr lang="en-US" sz="2400"/>
              <a:t>in time window</a:t>
            </a:r>
            <a:r>
              <a:rPr lang="en-US" sz="2400">
                <a:solidFill>
                  <a:srgbClr val="FF0000"/>
                </a:solidFill>
              </a:rPr>
              <a:t> </a:t>
            </a:r>
            <a:r>
              <a:rPr lang="en-US" sz="2400" b="1">
                <a:solidFill>
                  <a:srgbClr val="FF0000"/>
                </a:solidFill>
              </a:rPr>
              <a:t>[t,t']</a:t>
            </a:r>
            <a:r>
              <a:rPr lang="en-US" sz="2400"/>
              <a:t> </a:t>
            </a:r>
          </a:p>
          <a:p>
            <a:pPr lvl="2">
              <a:spcAft>
                <a:spcPts val="1138"/>
              </a:spcAft>
              <a:buFont typeface="Times New Roman" pitchFamily="16" charset="0"/>
              <a:buChar char="•"/>
            </a:pPr>
            <a:r>
              <a:rPr lang="en-US" sz="2400"/>
              <a:t>may provide </a:t>
            </a:r>
            <a:r>
              <a:rPr lang="en-US" sz="2400" b="1">
                <a:solidFill>
                  <a:srgbClr val="0000FF"/>
                </a:solidFill>
              </a:rPr>
              <a:t>too many results</a:t>
            </a:r>
          </a:p>
          <a:p>
            <a:pPr lvl="1">
              <a:spcAft>
                <a:spcPts val="1138"/>
              </a:spcAft>
              <a:buSzPct val="75000"/>
              <a:buFont typeface="Symbol" charset="2"/>
              <a:buChar char=""/>
            </a:pPr>
            <a:r>
              <a:rPr lang="en-US" sz="2800" b="1"/>
              <a:t>similarity/clustering based tasks</a:t>
            </a:r>
          </a:p>
          <a:p>
            <a:pPr lvl="2">
              <a:spcAft>
                <a:spcPts val="1138"/>
              </a:spcAft>
              <a:buFont typeface="Times New Roman" pitchFamily="16" charset="0"/>
              <a:buChar char="•"/>
            </a:pPr>
            <a:r>
              <a:rPr lang="en-US" sz="2400"/>
              <a:t>e.g. find </a:t>
            </a:r>
            <a:r>
              <a:rPr lang="en-US" sz="2400" b="1"/>
              <a:t>all</a:t>
            </a:r>
            <a:r>
              <a:rPr lang="en-US" sz="2400"/>
              <a:t> trajectories that are at most </a:t>
            </a:r>
            <a:r>
              <a:rPr lang="en-US" sz="2400" i="1">
                <a:solidFill>
                  <a:srgbClr val="FF0000"/>
                </a:solidFill>
                <a:cs typeface="Arial" charset="0"/>
              </a:rPr>
              <a:t>ө</a:t>
            </a:r>
            <a:r>
              <a:rPr lang="en-US" sz="2400">
                <a:cs typeface="Arial" charset="0"/>
              </a:rPr>
              <a:t> </a:t>
            </a:r>
            <a:r>
              <a:rPr lang="en-US" sz="2400"/>
              <a:t>similar to a trajectory </a:t>
            </a:r>
            <a:r>
              <a:rPr lang="en-US" sz="2400" b="1" i="1">
                <a:solidFill>
                  <a:srgbClr val="FF0000"/>
                </a:solidFill>
              </a:rPr>
              <a:t>q</a:t>
            </a:r>
          </a:p>
          <a:p>
            <a:pPr lvl="2">
              <a:spcAft>
                <a:spcPts val="1138"/>
              </a:spcAft>
              <a:buFont typeface="Times New Roman" pitchFamily="16" charset="0"/>
              <a:buChar char="•"/>
            </a:pPr>
            <a:r>
              <a:rPr lang="en-US" sz="2400"/>
              <a:t>may be </a:t>
            </a:r>
            <a:r>
              <a:rPr lang="en-US" sz="2400" b="1">
                <a:solidFill>
                  <a:srgbClr val="0000FF"/>
                </a:solidFill>
              </a:rPr>
              <a:t>too restrictive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31FA38D6-BCEE-46FF-81BE-425E656C6FB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DPP </a:t>
            </a:r>
            <a:r>
              <a:rPr lang="da-DK" dirty="0" err="1" smtClean="0"/>
              <a:t>Algorithm</a:t>
            </a:r>
            <a:endParaRPr lang="da-DK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itchFamily="34" charset="0"/>
              <a:buChar char="•"/>
            </a:pPr>
            <a:r>
              <a:rPr lang="da-DK" dirty="0" err="1" smtClean="0"/>
              <a:t>Trajectory</a:t>
            </a:r>
            <a:r>
              <a:rPr lang="da-DK" dirty="0" smtClean="0"/>
              <a:t> </a:t>
            </a:r>
            <a:r>
              <a:rPr lang="da-DK" dirty="0" err="1" smtClean="0"/>
              <a:t>selection</a:t>
            </a:r>
            <a:r>
              <a:rPr lang="da-DK" dirty="0" smtClean="0"/>
              <a:t>:</a:t>
            </a:r>
          </a:p>
          <a:p>
            <a:pPr marL="1257300" lvl="2" indent="-457200">
              <a:buFont typeface="Arial" pitchFamily="34" charset="0"/>
              <a:buChar char="•"/>
            </a:pPr>
            <a:r>
              <a:rPr lang="da-DK" dirty="0" smtClean="0"/>
              <a:t>Candidate set T’ is </a:t>
            </a:r>
            <a:r>
              <a:rPr lang="da-DK" dirty="0" err="1" smtClean="0"/>
              <a:t>computed</a:t>
            </a:r>
            <a:r>
              <a:rPr lang="da-DK" dirty="0" smtClean="0"/>
              <a:t> by </a:t>
            </a:r>
            <a:r>
              <a:rPr lang="da-DK" dirty="0" err="1" smtClean="0"/>
              <a:t>intersecting</a:t>
            </a:r>
            <a:r>
              <a:rPr lang="da-DK" dirty="0" smtClean="0"/>
              <a:t> </a:t>
            </a:r>
            <a:r>
              <a:rPr lang="da-DK" dirty="0" err="1" smtClean="0"/>
              <a:t>T</a:t>
            </a:r>
            <a:r>
              <a:rPr lang="da-DK" baseline="-25000" dirty="0" err="1" smtClean="0"/>
              <a:t>id</a:t>
            </a:r>
            <a:r>
              <a:rPr lang="da-DK" dirty="0" err="1" smtClean="0"/>
              <a:t>’s</a:t>
            </a:r>
            <a:r>
              <a:rPr lang="da-DK" dirty="0" smtClean="0"/>
              <a:t> (per region)</a:t>
            </a:r>
          </a:p>
          <a:p>
            <a:pPr marL="857250" lvl="1" indent="-457200">
              <a:buFont typeface="Arial" pitchFamily="34" charset="0"/>
              <a:buChar char="•"/>
            </a:pPr>
            <a:r>
              <a:rPr lang="da-DK" dirty="0" smtClean="0"/>
              <a:t>T’ </a:t>
            </a:r>
            <a:r>
              <a:rPr lang="da-DK" dirty="0" err="1" smtClean="0"/>
              <a:t>contains</a:t>
            </a:r>
            <a:r>
              <a:rPr lang="da-DK" dirty="0" smtClean="0"/>
              <a:t> all the </a:t>
            </a:r>
            <a:r>
              <a:rPr lang="da-DK" dirty="0" err="1" smtClean="0"/>
              <a:t>T</a:t>
            </a:r>
            <a:r>
              <a:rPr lang="da-DK" baseline="-25000" dirty="0" err="1" smtClean="0"/>
              <a:t>id</a:t>
            </a:r>
            <a:r>
              <a:rPr lang="da-DK" dirty="0" err="1" smtClean="0"/>
              <a:t>’s</a:t>
            </a:r>
            <a:r>
              <a:rPr lang="da-DK" dirty="0" smtClean="0"/>
              <a:t> </a:t>
            </a:r>
            <a:r>
              <a:rPr lang="da-DK" dirty="0" err="1" smtClean="0"/>
              <a:t>that</a:t>
            </a:r>
            <a:r>
              <a:rPr lang="da-DK" dirty="0" smtClean="0"/>
              <a:t> have </a:t>
            </a:r>
            <a:r>
              <a:rPr lang="da-DK" dirty="0" err="1" smtClean="0"/>
              <a:t>visited</a:t>
            </a:r>
            <a:r>
              <a:rPr lang="da-DK" dirty="0" smtClean="0"/>
              <a:t>  all the regions in S. ( not in </a:t>
            </a:r>
            <a:r>
              <a:rPr lang="da-DK" dirty="0" err="1" smtClean="0"/>
              <a:t>order</a:t>
            </a:r>
            <a:r>
              <a:rPr lang="da-DK" dirty="0" smtClean="0"/>
              <a:t>)</a:t>
            </a:r>
          </a:p>
          <a:p>
            <a:pPr marL="857250" lvl="1" indent="-457200">
              <a:buFont typeface="Arial" pitchFamily="34" charset="0"/>
              <a:buChar char="•"/>
            </a:pPr>
            <a:r>
              <a:rPr lang="da-DK" dirty="0" err="1" smtClean="0"/>
              <a:t>Verfication</a:t>
            </a:r>
            <a:r>
              <a:rPr lang="da-DK" dirty="0" smtClean="0"/>
              <a:t> step is </a:t>
            </a:r>
            <a:r>
              <a:rPr lang="da-DK" dirty="0" err="1" smtClean="0"/>
              <a:t>needed</a:t>
            </a:r>
            <a:r>
              <a:rPr lang="da-DK" dirty="0" smtClean="0"/>
              <a:t> to </a:t>
            </a:r>
            <a:r>
              <a:rPr lang="da-DK" dirty="0" err="1" smtClean="0"/>
              <a:t>enforce</a:t>
            </a:r>
            <a:r>
              <a:rPr lang="da-DK" dirty="0" smtClean="0"/>
              <a:t> the </a:t>
            </a:r>
            <a:r>
              <a:rPr lang="da-DK" dirty="0" err="1" smtClean="0"/>
              <a:t>order</a:t>
            </a:r>
            <a:r>
              <a:rPr lang="da-DK" dirty="0" smtClean="0"/>
              <a:t> of S.</a:t>
            </a:r>
          </a:p>
          <a:p>
            <a:pPr marL="857250" lvl="1" indent="-457200">
              <a:buFont typeface="Arial" pitchFamily="34" charset="0"/>
              <a:buChar char="•"/>
            </a:pPr>
            <a:r>
              <a:rPr lang="da-DK" dirty="0" err="1" smtClean="0"/>
              <a:t>Verfication</a:t>
            </a:r>
            <a:r>
              <a:rPr lang="da-DK" dirty="0" smtClean="0"/>
              <a:t> done by </a:t>
            </a:r>
            <a:r>
              <a:rPr lang="da-DK" dirty="0" err="1" smtClean="0"/>
              <a:t>dynamic</a:t>
            </a:r>
            <a:r>
              <a:rPr lang="da-DK" dirty="0" smtClean="0"/>
              <a:t> </a:t>
            </a:r>
            <a:r>
              <a:rPr lang="da-DK" dirty="0" err="1" smtClean="0"/>
              <a:t>programming</a:t>
            </a:r>
            <a:r>
              <a:rPr lang="da-DK" dirty="0" smtClean="0"/>
              <a:t>.</a:t>
            </a:r>
          </a:p>
          <a:p>
            <a:pPr marL="857250" lvl="1" indent="-457200">
              <a:buFont typeface="Arial" pitchFamily="34" charset="0"/>
              <a:buChar char="•"/>
            </a:pPr>
            <a:endParaRPr lang="da-DK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31FA38D6-BCEE-46FF-81BE-425E656C6FB2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35324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DPP </a:t>
            </a:r>
            <a:r>
              <a:rPr lang="da-DK" dirty="0" err="1" smtClean="0"/>
              <a:t>Algorithm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itchFamily="34" charset="0"/>
              <a:buChar char="•"/>
            </a:pPr>
            <a:r>
              <a:rPr lang="da-DK" dirty="0" smtClean="0"/>
              <a:t>For </a:t>
            </a:r>
            <a:r>
              <a:rPr lang="da-DK" dirty="0" err="1" smtClean="0"/>
              <a:t>each</a:t>
            </a:r>
            <a:r>
              <a:rPr lang="da-DK" dirty="0" smtClean="0"/>
              <a:t> </a:t>
            </a:r>
            <a:r>
              <a:rPr lang="da-DK" dirty="0" err="1" smtClean="0"/>
              <a:t>trajectory</a:t>
            </a:r>
            <a:r>
              <a:rPr lang="da-DK" dirty="0" smtClean="0"/>
              <a:t> t’ in T’ </a:t>
            </a:r>
          </a:p>
          <a:p>
            <a:pPr marL="1257300" lvl="2" indent="-457200">
              <a:buFont typeface="Arial" pitchFamily="34" charset="0"/>
              <a:buChar char="•"/>
            </a:pPr>
            <a:r>
              <a:rPr lang="da-DK" dirty="0" err="1" smtClean="0"/>
              <a:t>Build</a:t>
            </a:r>
            <a:r>
              <a:rPr lang="da-DK" dirty="0" smtClean="0"/>
              <a:t> </a:t>
            </a:r>
            <a:r>
              <a:rPr lang="da-DK" dirty="0" err="1" smtClean="0"/>
              <a:t>dynamic</a:t>
            </a:r>
            <a:r>
              <a:rPr lang="da-DK" dirty="0" smtClean="0"/>
              <a:t> </a:t>
            </a:r>
            <a:r>
              <a:rPr lang="da-DK" dirty="0" err="1" smtClean="0"/>
              <a:t>programming</a:t>
            </a:r>
            <a:r>
              <a:rPr lang="da-DK" dirty="0" smtClean="0"/>
              <a:t> matrix (</a:t>
            </a:r>
            <a:r>
              <a:rPr lang="da-DK" i="1" dirty="0" err="1" smtClean="0"/>
              <a:t>BuildDPM</a:t>
            </a:r>
            <a:r>
              <a:rPr lang="da-DK" dirty="0" smtClean="0"/>
              <a:t>)</a:t>
            </a:r>
          </a:p>
          <a:p>
            <a:pPr marL="1257300" lvl="2" indent="-457200">
              <a:buFont typeface="Arial" pitchFamily="34" charset="0"/>
              <a:buChar char="•"/>
            </a:pPr>
            <a:r>
              <a:rPr lang="da-DK" dirty="0" err="1" smtClean="0"/>
              <a:t>Size</a:t>
            </a:r>
            <a:r>
              <a:rPr lang="da-DK" dirty="0" smtClean="0"/>
              <a:t> of Matrix M is |s|.|t’|.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da-DK" dirty="0" err="1" smtClean="0"/>
              <a:t>Starting</a:t>
            </a:r>
            <a:r>
              <a:rPr lang="da-DK" dirty="0" smtClean="0"/>
              <a:t> from M[0][0],, </a:t>
            </a:r>
            <a:r>
              <a:rPr lang="da-DK" dirty="0" err="1" smtClean="0"/>
              <a:t>BuildDPM</a:t>
            </a:r>
            <a:r>
              <a:rPr lang="da-DK" dirty="0" smtClean="0"/>
              <a:t> </a:t>
            </a:r>
            <a:r>
              <a:rPr lang="da-DK" dirty="0" err="1" smtClean="0"/>
              <a:t>compares</a:t>
            </a:r>
            <a:r>
              <a:rPr lang="da-DK" dirty="0" smtClean="0"/>
              <a:t> the </a:t>
            </a:r>
            <a:r>
              <a:rPr lang="da-DK" dirty="0" err="1" smtClean="0"/>
              <a:t>value</a:t>
            </a:r>
            <a:r>
              <a:rPr lang="da-DK" dirty="0" smtClean="0"/>
              <a:t> of </a:t>
            </a:r>
            <a:r>
              <a:rPr lang="da-DK" dirty="0" err="1" smtClean="0"/>
              <a:t>current</a:t>
            </a:r>
            <a:r>
              <a:rPr lang="da-DK" dirty="0" smtClean="0"/>
              <a:t> </a:t>
            </a:r>
            <a:r>
              <a:rPr lang="da-DK" dirty="0" err="1" smtClean="0"/>
              <a:t>predicate</a:t>
            </a:r>
            <a:r>
              <a:rPr lang="da-DK" dirty="0" smtClean="0"/>
              <a:t> and the </a:t>
            </a:r>
            <a:r>
              <a:rPr lang="da-DK" dirty="0" err="1" smtClean="0"/>
              <a:t>current</a:t>
            </a:r>
            <a:r>
              <a:rPr lang="da-DK" dirty="0" smtClean="0"/>
              <a:t> region</a:t>
            </a:r>
          </a:p>
          <a:p>
            <a:pPr marL="1257300" lvl="2" indent="-457200">
              <a:buFont typeface="Arial" pitchFamily="34" charset="0"/>
              <a:buChar char="•"/>
            </a:pPr>
            <a:r>
              <a:rPr lang="da-DK" dirty="0" smtClean="0"/>
              <a:t>If </a:t>
            </a:r>
            <a:r>
              <a:rPr lang="da-DK" dirty="0" err="1" smtClean="0"/>
              <a:t>no</a:t>
            </a:r>
            <a:r>
              <a:rPr lang="da-DK" dirty="0" smtClean="0"/>
              <a:t> match </a:t>
            </a:r>
            <a:r>
              <a:rPr lang="da-DK" dirty="0" err="1" smtClean="0"/>
              <a:t>then</a:t>
            </a:r>
            <a:r>
              <a:rPr lang="da-DK" dirty="0" smtClean="0"/>
              <a:t>, M[i][j] is the </a:t>
            </a:r>
            <a:r>
              <a:rPr lang="da-DK" dirty="0" err="1" smtClean="0"/>
              <a:t>biggest</a:t>
            </a:r>
            <a:r>
              <a:rPr lang="da-DK" dirty="0" smtClean="0"/>
              <a:t> </a:t>
            </a:r>
            <a:r>
              <a:rPr lang="da-DK" dirty="0" err="1" smtClean="0"/>
              <a:t>abs</a:t>
            </a:r>
            <a:r>
              <a:rPr lang="da-DK" dirty="0" smtClean="0"/>
              <a:t>. Value of the </a:t>
            </a:r>
            <a:r>
              <a:rPr lang="da-DK" dirty="0" err="1" smtClean="0"/>
              <a:t>neighbours</a:t>
            </a:r>
            <a:r>
              <a:rPr lang="da-DK" dirty="0" smtClean="0"/>
              <a:t> (M [i-1][j]or M[i][j-1].</a:t>
            </a:r>
          </a:p>
          <a:p>
            <a:pPr marL="1257300" lvl="2" indent="-457200">
              <a:buFont typeface="Arial" pitchFamily="34" charset="0"/>
              <a:buChar char="•"/>
            </a:pPr>
            <a:r>
              <a:rPr lang="da-DK" dirty="0" smtClean="0"/>
              <a:t>If match </a:t>
            </a:r>
            <a:r>
              <a:rPr lang="da-DK" dirty="0" err="1" smtClean="0"/>
              <a:t>then</a:t>
            </a:r>
            <a:r>
              <a:rPr lang="da-DK" dirty="0" smtClean="0"/>
              <a:t>, M[i][j]  </a:t>
            </a:r>
            <a:r>
              <a:rPr lang="da-DK" dirty="0" err="1" smtClean="0"/>
              <a:t>takes</a:t>
            </a:r>
            <a:r>
              <a:rPr lang="da-DK" dirty="0" smtClean="0"/>
              <a:t> </a:t>
            </a:r>
            <a:r>
              <a:rPr lang="da-DK" dirty="0" err="1" smtClean="0"/>
              <a:t>value</a:t>
            </a:r>
            <a:r>
              <a:rPr lang="da-DK" dirty="0" smtClean="0"/>
              <a:t> | M[i-1][j-1]| +1 </a:t>
            </a:r>
          </a:p>
          <a:p>
            <a:pPr marL="857250" lvl="1" indent="-457200">
              <a:buFont typeface="Arial" pitchFamily="34" charset="0"/>
              <a:buChar char="•"/>
            </a:pPr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15FD1EA3-1590-4E76-B304-E7FAADAF7FDC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76493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 smtClean="0"/>
              <a:t>ScanDPM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itchFamily="34" charset="0"/>
              <a:buChar char="•"/>
            </a:pPr>
            <a:r>
              <a:rPr lang="da-DK" dirty="0" smtClean="0"/>
              <a:t>Search for negative </a:t>
            </a:r>
            <a:r>
              <a:rPr lang="da-DK" dirty="0" err="1" smtClean="0"/>
              <a:t>numbers</a:t>
            </a:r>
            <a:r>
              <a:rPr lang="da-DK" dirty="0" smtClean="0"/>
              <a:t> </a:t>
            </a:r>
            <a:r>
              <a:rPr lang="da-DK" dirty="0" err="1" smtClean="0"/>
              <a:t>stored</a:t>
            </a:r>
            <a:r>
              <a:rPr lang="da-DK" dirty="0" smtClean="0"/>
              <a:t> in M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da-DK" dirty="0" err="1" smtClean="0"/>
              <a:t>ScanDPM</a:t>
            </a:r>
            <a:r>
              <a:rPr lang="da-DK" dirty="0" smtClean="0"/>
              <a:t> </a:t>
            </a:r>
            <a:r>
              <a:rPr lang="da-DK" dirty="0" err="1" smtClean="0"/>
              <a:t>scans</a:t>
            </a:r>
            <a:r>
              <a:rPr lang="da-DK" dirty="0" smtClean="0"/>
              <a:t> in </a:t>
            </a:r>
            <a:r>
              <a:rPr lang="da-DK" dirty="0" err="1" smtClean="0"/>
              <a:t>direction</a:t>
            </a:r>
            <a:r>
              <a:rPr lang="da-DK" dirty="0" smtClean="0"/>
              <a:t> </a:t>
            </a:r>
            <a:r>
              <a:rPr lang="da-DK" dirty="0" err="1" smtClean="0"/>
              <a:t>opposite</a:t>
            </a:r>
            <a:r>
              <a:rPr lang="da-DK" dirty="0" smtClean="0"/>
              <a:t> to </a:t>
            </a:r>
            <a:r>
              <a:rPr lang="da-DK" dirty="0" err="1" smtClean="0"/>
              <a:t>construction</a:t>
            </a:r>
            <a:r>
              <a:rPr lang="da-DK" dirty="0" smtClean="0"/>
              <a:t>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da-DK" dirty="0" smtClean="0"/>
              <a:t>If ABS(M[|s|],[|t’|] &gt;= </a:t>
            </a:r>
            <a:r>
              <a:rPr lang="da-DK" dirty="0" err="1" smtClean="0"/>
              <a:t>P</a:t>
            </a:r>
            <a:r>
              <a:rPr lang="da-DK" baseline="-25000" dirty="0" err="1" smtClean="0"/>
              <a:t>|s</a:t>
            </a:r>
            <a:r>
              <a:rPr lang="da-DK" baseline="-25000" dirty="0" smtClean="0"/>
              <a:t>|</a:t>
            </a:r>
            <a:r>
              <a:rPr lang="da-DK" dirty="0" smtClean="0"/>
              <a:t> .</a:t>
            </a:r>
            <a:r>
              <a:rPr lang="da-DK" dirty="0" err="1" smtClean="0"/>
              <a:t>idx</a:t>
            </a:r>
            <a:r>
              <a:rPr lang="da-DK" dirty="0" smtClean="0"/>
              <a:t>, </a:t>
            </a:r>
            <a:r>
              <a:rPr lang="da-DK" dirty="0" err="1" smtClean="0"/>
              <a:t>there</a:t>
            </a:r>
            <a:r>
              <a:rPr lang="da-DK" dirty="0" smtClean="0"/>
              <a:t> is </a:t>
            </a:r>
            <a:r>
              <a:rPr lang="da-DK" dirty="0" err="1" smtClean="0"/>
              <a:t>atleast</a:t>
            </a:r>
            <a:r>
              <a:rPr lang="da-DK" dirty="0" smtClean="0"/>
              <a:t> </a:t>
            </a:r>
            <a:r>
              <a:rPr lang="da-DK" dirty="0" err="1" smtClean="0"/>
              <a:t>one</a:t>
            </a:r>
            <a:r>
              <a:rPr lang="da-DK" dirty="0" smtClean="0"/>
              <a:t> match </a:t>
            </a:r>
            <a:r>
              <a:rPr lang="da-DK" dirty="0" err="1" smtClean="0"/>
              <a:t>between</a:t>
            </a:r>
            <a:r>
              <a:rPr lang="da-DK" dirty="0" smtClean="0"/>
              <a:t> s and t’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da-DK" dirty="0" smtClean="0"/>
              <a:t>Look for the </a:t>
            </a:r>
            <a:r>
              <a:rPr lang="da-DK" dirty="0" err="1" smtClean="0"/>
              <a:t>entries</a:t>
            </a:r>
            <a:r>
              <a:rPr lang="da-DK" dirty="0" smtClean="0"/>
              <a:t> </a:t>
            </a:r>
            <a:r>
              <a:rPr lang="da-DK" dirty="0" err="1" smtClean="0"/>
              <a:t>that</a:t>
            </a:r>
            <a:r>
              <a:rPr lang="da-DK" dirty="0" smtClean="0"/>
              <a:t> have </a:t>
            </a:r>
            <a:r>
              <a:rPr lang="da-DK" dirty="0" err="1" smtClean="0"/>
              <a:t>value</a:t>
            </a:r>
            <a:r>
              <a:rPr lang="da-DK" dirty="0" smtClean="0"/>
              <a:t> </a:t>
            </a:r>
            <a:r>
              <a:rPr lang="da-DK" dirty="0" err="1" smtClean="0"/>
              <a:t>greater</a:t>
            </a:r>
            <a:r>
              <a:rPr lang="da-DK" dirty="0" smtClean="0"/>
              <a:t> </a:t>
            </a:r>
            <a:r>
              <a:rPr lang="da-DK" dirty="0" err="1" smtClean="0"/>
              <a:t>than</a:t>
            </a:r>
            <a:r>
              <a:rPr lang="da-DK" dirty="0" smtClean="0"/>
              <a:t> </a:t>
            </a:r>
            <a:r>
              <a:rPr lang="da-DK" dirty="0" err="1" smtClean="0"/>
              <a:t>s.idx</a:t>
            </a:r>
            <a:r>
              <a:rPr lang="da-DK" dirty="0" smtClean="0"/>
              <a:t> </a:t>
            </a:r>
            <a:r>
              <a:rPr lang="da-DK" dirty="0" err="1" smtClean="0"/>
              <a:t>index</a:t>
            </a:r>
            <a:r>
              <a:rPr lang="da-DK" dirty="0" smtClean="0"/>
              <a:t>.</a:t>
            </a:r>
          </a:p>
          <a:p>
            <a:pPr marL="857250" lvl="1" indent="-457200">
              <a:buFont typeface="Arial" pitchFamily="34" charset="0"/>
              <a:buChar char="•"/>
            </a:pPr>
            <a:r>
              <a:rPr lang="da-DK" dirty="0" smtClean="0"/>
              <a:t>If </a:t>
            </a:r>
            <a:r>
              <a:rPr lang="da-DK" dirty="0" err="1" smtClean="0"/>
              <a:t>less</a:t>
            </a:r>
            <a:r>
              <a:rPr lang="da-DK" dirty="0" smtClean="0"/>
              <a:t>,  </a:t>
            </a:r>
            <a:r>
              <a:rPr lang="da-DK" dirty="0" err="1" smtClean="0"/>
              <a:t>process</a:t>
            </a:r>
            <a:r>
              <a:rPr lang="da-DK" dirty="0" smtClean="0"/>
              <a:t> </a:t>
            </a:r>
            <a:r>
              <a:rPr lang="da-DK" dirty="0" err="1" smtClean="0"/>
              <a:t>aborted</a:t>
            </a:r>
            <a:r>
              <a:rPr lang="da-DK" dirty="0" smtClean="0"/>
              <a:t> for </a:t>
            </a:r>
            <a:r>
              <a:rPr lang="da-DK" dirty="0" err="1" smtClean="0"/>
              <a:t>that</a:t>
            </a:r>
            <a:r>
              <a:rPr lang="da-DK" dirty="0" smtClean="0"/>
              <a:t> </a:t>
            </a:r>
            <a:r>
              <a:rPr lang="da-DK" dirty="0" err="1" smtClean="0"/>
              <a:t>row</a:t>
            </a:r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15FD1EA3-1590-4E76-B304-E7FAADAF7FDC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38964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ext Box 1"/>
          <p:cNvSpPr txBox="1">
            <a:spLocks noChangeArrowheads="1"/>
          </p:cNvSpPr>
          <p:nvPr/>
        </p:nvSpPr>
        <p:spPr bwMode="auto">
          <a:xfrm>
            <a:off x="503238" y="346075"/>
            <a:ext cx="9070975" cy="11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4400" i="1"/>
              <a:t>DPP</a:t>
            </a:r>
            <a:r>
              <a:rPr lang="en-US" sz="4400"/>
              <a:t> Algorithm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503238" y="1768475"/>
            <a:ext cx="9070975" cy="489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414338" indent="-309563"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/>
              <a:t>S = {?</a:t>
            </a:r>
            <a:r>
              <a:rPr lang="en-US" sz="3200" baseline="33000"/>
              <a:t>+</a:t>
            </a:r>
            <a:r>
              <a:rPr lang="en-US" sz="3200"/>
              <a:t>.</a:t>
            </a:r>
            <a:r>
              <a:rPr lang="en-US" sz="3200">
                <a:solidFill>
                  <a:srgbClr val="0000FF"/>
                </a:solidFill>
              </a:rPr>
              <a:t>@x</a:t>
            </a:r>
            <a:r>
              <a:rPr lang="en-US" sz="3200"/>
              <a:t>.?*.</a:t>
            </a:r>
            <a:r>
              <a:rPr lang="en-US" sz="3200" b="1">
                <a:solidFill>
                  <a:srgbClr val="00FFFF"/>
                </a:solidFill>
              </a:rPr>
              <a:t>M</a:t>
            </a:r>
            <a:r>
              <a:rPr lang="en-US" sz="3200"/>
              <a:t>.?*.</a:t>
            </a:r>
            <a:r>
              <a:rPr lang="en-US" sz="3200" b="1">
                <a:solidFill>
                  <a:srgbClr val="FF00FF"/>
                </a:solidFill>
              </a:rPr>
              <a:t>D</a:t>
            </a:r>
            <a:r>
              <a:rPr lang="en-US" sz="3200"/>
              <a:t>.?*.</a:t>
            </a:r>
            <a:r>
              <a:rPr lang="en-US" sz="3200">
                <a:solidFill>
                  <a:srgbClr val="0000FF"/>
                </a:solidFill>
              </a:rPr>
              <a:t>@x</a:t>
            </a:r>
            <a:r>
              <a:rPr lang="en-US" sz="3200"/>
              <a:t>.?*.</a:t>
            </a:r>
            <a:r>
              <a:rPr lang="en-US" sz="3200" b="1">
                <a:solidFill>
                  <a:srgbClr val="00FFFF"/>
                </a:solidFill>
              </a:rPr>
              <a:t>M</a:t>
            </a:r>
            <a:r>
              <a:rPr lang="en-US" sz="3200"/>
              <a:t>}</a:t>
            </a:r>
          </a:p>
        </p:txBody>
      </p:sp>
      <p:pic>
        <p:nvPicPr>
          <p:cNvPr id="4096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7688" y="2603500"/>
            <a:ext cx="6129337" cy="337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096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8288" y="6072188"/>
            <a:ext cx="4478337" cy="973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31FA38D6-BCEE-46FF-81BE-425E656C6FB2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ext Box 1"/>
          <p:cNvSpPr txBox="1">
            <a:spLocks noChangeArrowheads="1"/>
          </p:cNvSpPr>
          <p:nvPr/>
        </p:nvSpPr>
        <p:spPr bwMode="auto">
          <a:xfrm>
            <a:off x="503238" y="301625"/>
            <a:ext cx="9070975" cy="1262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4400"/>
              <a:t>Outline</a:t>
            </a:r>
          </a:p>
        </p:txBody>
      </p:sp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503238" y="1768475"/>
            <a:ext cx="9070975" cy="489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414338" indent="-309563"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/>
              <a:t>Motivation</a:t>
            </a:r>
          </a:p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/>
              <a:t>Related Work</a:t>
            </a:r>
          </a:p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/>
              <a:t>Framework</a:t>
            </a:r>
          </a:p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 b="1">
                <a:solidFill>
                  <a:srgbClr val="FF0000"/>
                </a:solidFill>
              </a:rPr>
              <a:t>Experiments</a:t>
            </a:r>
          </a:p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/>
              <a:t>Conclusion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31FA38D6-BCEE-46FF-81BE-425E656C6FB2}" type="slidenum">
              <a:rPr lang="en-US" smtClean="0"/>
              <a:pPr/>
              <a:t>44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ext Box 1"/>
          <p:cNvSpPr txBox="1">
            <a:spLocks noChangeArrowheads="1"/>
          </p:cNvSpPr>
          <p:nvPr/>
        </p:nvSpPr>
        <p:spPr bwMode="auto">
          <a:xfrm>
            <a:off x="503238" y="346075"/>
            <a:ext cx="9070975" cy="11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4400"/>
              <a:t>Experiments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503238" y="1768475"/>
            <a:ext cx="9070975" cy="489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414338" indent="-309563"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 marL="846138" indent="-282575"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 b="1" i="1">
                <a:solidFill>
                  <a:srgbClr val="FF0000"/>
                </a:solidFill>
              </a:rPr>
              <a:t>IJP</a:t>
            </a:r>
            <a:r>
              <a:rPr lang="en-US" sz="3200"/>
              <a:t> and </a:t>
            </a:r>
            <a:r>
              <a:rPr lang="en-US" sz="3200" b="1" i="1">
                <a:solidFill>
                  <a:srgbClr val="FF0000"/>
                </a:solidFill>
              </a:rPr>
              <a:t>DPP</a:t>
            </a:r>
            <a:r>
              <a:rPr lang="en-US" sz="3200"/>
              <a:t> compared against:</a:t>
            </a:r>
          </a:p>
          <a:p>
            <a:pPr lvl="1">
              <a:spcAft>
                <a:spcPts val="1138"/>
              </a:spcAft>
              <a:buSzPct val="75000"/>
              <a:buFont typeface="Symbol" charset="2"/>
              <a:buChar char=""/>
            </a:pPr>
            <a:r>
              <a:rPr lang="en-US" sz="2800" b="1" i="1">
                <a:solidFill>
                  <a:srgbClr val="FF0000"/>
                </a:solidFill>
              </a:rPr>
              <a:t>E</a:t>
            </a:r>
            <a:r>
              <a:rPr lang="en-US" sz="2800" b="1" i="1"/>
              <a:t>-KMP</a:t>
            </a:r>
            <a:r>
              <a:rPr lang="en-US" sz="2800"/>
              <a:t>: extended KMP to handle ?</a:t>
            </a:r>
            <a:r>
              <a:rPr lang="en-US" sz="2800" baseline="33000"/>
              <a:t>+</a:t>
            </a:r>
            <a:r>
              <a:rPr lang="en-US" sz="2800"/>
              <a:t>, ?*, and temporal predicates [CIKM'05]</a:t>
            </a:r>
          </a:p>
          <a:p>
            <a:pPr lvl="1">
              <a:spcAft>
                <a:spcPts val="1138"/>
              </a:spcAft>
              <a:buSzPct val="75000"/>
              <a:buFont typeface="Symbol" charset="2"/>
              <a:buChar char=""/>
            </a:pPr>
            <a:r>
              <a:rPr lang="en-US" sz="2800" b="1" i="1">
                <a:solidFill>
                  <a:srgbClr val="FF0000"/>
                </a:solidFill>
              </a:rPr>
              <a:t>E</a:t>
            </a:r>
            <a:r>
              <a:rPr lang="en-US" sz="2800" b="1" i="1"/>
              <a:t>-NFA</a:t>
            </a:r>
            <a:r>
              <a:rPr lang="en-US" sz="2800"/>
              <a:t>: extended NFA to handle variables [SIGMOD'08]</a:t>
            </a:r>
          </a:p>
          <a:p>
            <a:pPr lvl="1">
              <a:spcAft>
                <a:spcPts val="1138"/>
              </a:spcAft>
              <a:buSzPct val="75000"/>
              <a:buFont typeface="Symbol" charset="2"/>
              <a:buChar char=""/>
            </a:pPr>
            <a:r>
              <a:rPr lang="en-US" sz="2800" b="1" i="1"/>
              <a:t>Both use Region-list and Trajectory-list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31FA38D6-BCEE-46FF-81BE-425E656C6FB2}" type="slidenum">
              <a:rPr lang="en-US" smtClean="0"/>
              <a:pPr/>
              <a:t>45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ext Box 1"/>
          <p:cNvSpPr txBox="1">
            <a:spLocks noChangeArrowheads="1"/>
          </p:cNvSpPr>
          <p:nvPr/>
        </p:nvSpPr>
        <p:spPr bwMode="auto">
          <a:xfrm>
            <a:off x="503238" y="346075"/>
            <a:ext cx="9070975" cy="11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4400"/>
              <a:t>Experiments</a:t>
            </a:r>
          </a:p>
        </p:txBody>
      </p:sp>
      <p:sp>
        <p:nvSpPr>
          <p:cNvPr id="44034" name="Text Box 2"/>
          <p:cNvSpPr txBox="1">
            <a:spLocks noChangeArrowheads="1"/>
          </p:cNvSpPr>
          <p:nvPr/>
        </p:nvSpPr>
        <p:spPr bwMode="auto">
          <a:xfrm>
            <a:off x="503238" y="1768475"/>
            <a:ext cx="9070975" cy="489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414338" indent="-309563"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/>
              <a:t>Running time</a:t>
            </a:r>
          </a:p>
        </p:txBody>
      </p:sp>
      <p:pic>
        <p:nvPicPr>
          <p:cNvPr id="4403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0563" y="2452688"/>
            <a:ext cx="6454775" cy="452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31FA38D6-BCEE-46FF-81BE-425E656C6FB2}" type="slidenum">
              <a:rPr lang="en-US" smtClean="0"/>
              <a:pPr/>
              <a:t>46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503238" y="346075"/>
            <a:ext cx="9070975" cy="11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4400"/>
              <a:t>Experiments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503238" y="1768475"/>
            <a:ext cx="9070975" cy="489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414338" indent="-309563"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/>
              <a:t>Varying the number of ?* predicates</a:t>
            </a:r>
          </a:p>
        </p:txBody>
      </p:sp>
      <p:pic>
        <p:nvPicPr>
          <p:cNvPr id="4505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3225" y="2452688"/>
            <a:ext cx="6394450" cy="448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31FA38D6-BCEE-46FF-81BE-425E656C6FB2}" type="slidenum">
              <a:rPr lang="en-US" smtClean="0"/>
              <a:pPr/>
              <a:t>47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ext Box 1"/>
          <p:cNvSpPr txBox="1">
            <a:spLocks noChangeArrowheads="1"/>
          </p:cNvSpPr>
          <p:nvPr/>
        </p:nvSpPr>
        <p:spPr bwMode="auto">
          <a:xfrm>
            <a:off x="503238" y="346075"/>
            <a:ext cx="9070975" cy="11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4400"/>
              <a:t>Experiments</a:t>
            </a:r>
          </a:p>
        </p:txBody>
      </p:sp>
      <p:sp>
        <p:nvSpPr>
          <p:cNvPr id="46082" name="Text Box 2"/>
          <p:cNvSpPr txBox="1">
            <a:spLocks noChangeArrowheads="1"/>
          </p:cNvSpPr>
          <p:nvPr/>
        </p:nvSpPr>
        <p:spPr bwMode="auto">
          <a:xfrm>
            <a:off x="503238" y="1768475"/>
            <a:ext cx="9070975" cy="489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414338" indent="-309563"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/>
              <a:t>Increasing the dataset size</a:t>
            </a:r>
          </a:p>
        </p:txBody>
      </p:sp>
      <p:pic>
        <p:nvPicPr>
          <p:cNvPr id="4608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6725" y="2363788"/>
            <a:ext cx="6310313" cy="474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31FA38D6-BCEE-46FF-81BE-425E656C6FB2}" type="slidenum">
              <a:rPr lang="en-US" smtClean="0"/>
              <a:pPr/>
              <a:t>48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ext Box 1"/>
          <p:cNvSpPr txBox="1">
            <a:spLocks noChangeArrowheads="1"/>
          </p:cNvSpPr>
          <p:nvPr/>
        </p:nvSpPr>
        <p:spPr bwMode="auto">
          <a:xfrm>
            <a:off x="503238" y="346075"/>
            <a:ext cx="9070975" cy="11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4400"/>
              <a:t>Experiments</a:t>
            </a:r>
          </a:p>
        </p:txBody>
      </p:sp>
      <p:sp>
        <p:nvSpPr>
          <p:cNvPr id="47106" name="Text Box 2"/>
          <p:cNvSpPr txBox="1">
            <a:spLocks noChangeArrowheads="1"/>
          </p:cNvSpPr>
          <p:nvPr/>
        </p:nvSpPr>
        <p:spPr bwMode="auto">
          <a:xfrm>
            <a:off x="503238" y="1768475"/>
            <a:ext cx="9070975" cy="489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414338" indent="-309563"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/>
              <a:t>Distance-based predicates</a:t>
            </a:r>
          </a:p>
        </p:txBody>
      </p:sp>
      <p:pic>
        <p:nvPicPr>
          <p:cNvPr id="4710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3175" y="2397125"/>
            <a:ext cx="6889750" cy="461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31FA38D6-BCEE-46FF-81BE-425E656C6FB2}" type="slidenum">
              <a:rPr lang="en-US" smtClean="0"/>
              <a:pPr/>
              <a:t>49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ext Box 1"/>
          <p:cNvSpPr txBox="1">
            <a:spLocks noChangeArrowheads="1"/>
          </p:cNvSpPr>
          <p:nvPr/>
        </p:nvSpPr>
        <p:spPr bwMode="auto">
          <a:xfrm>
            <a:off x="503238" y="346075"/>
            <a:ext cx="9070975" cy="11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4400"/>
              <a:t>Motivation</a:t>
            </a:r>
          </a:p>
        </p:txBody>
      </p:sp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503238" y="1768475"/>
            <a:ext cx="9070975" cy="489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228600" indent="-123825"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 marL="727075" indent="-269875"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/>
              <a:t> Applications cannot handle motion pattern queries in large trajectory databases</a:t>
            </a:r>
          </a:p>
          <a:p>
            <a:pPr lvl="1">
              <a:spcAft>
                <a:spcPts val="1425"/>
              </a:spcAft>
              <a:buFont typeface="Times New Roman" pitchFamily="16" charset="0"/>
              <a:buChar char="–"/>
            </a:pPr>
            <a:r>
              <a:rPr lang="en-US" sz="2400" b="1"/>
              <a:t>Example1:</a:t>
            </a:r>
            <a:r>
              <a:rPr lang="en-US" sz="2400"/>
              <a:t> “find trajectories that were in </a:t>
            </a:r>
            <a:r>
              <a:rPr lang="en-US" sz="2400" b="1">
                <a:solidFill>
                  <a:srgbClr val="0000FF"/>
                </a:solidFill>
              </a:rPr>
              <a:t>downtown LA</a:t>
            </a:r>
            <a:r>
              <a:rPr lang="en-US" sz="2400"/>
              <a:t>, then sometime later went as </a:t>
            </a:r>
            <a:r>
              <a:rPr lang="en-US" sz="2400" b="1" i="1">
                <a:solidFill>
                  <a:srgbClr val="FF00FF"/>
                </a:solidFill>
              </a:rPr>
              <a:t>close</a:t>
            </a:r>
            <a:r>
              <a:rPr lang="en-US" sz="2400" b="1">
                <a:solidFill>
                  <a:srgbClr val="FF00FF"/>
                </a:solidFill>
              </a:rPr>
              <a:t> </a:t>
            </a:r>
            <a:r>
              <a:rPr lang="en-US" sz="2400" b="1" i="1">
                <a:solidFill>
                  <a:srgbClr val="FF00FF"/>
                </a:solidFill>
              </a:rPr>
              <a:t>as possible</a:t>
            </a:r>
            <a:r>
              <a:rPr lang="en-US" sz="2400"/>
              <a:t> to the </a:t>
            </a:r>
            <a:r>
              <a:rPr lang="en-US" sz="2400" b="1">
                <a:solidFill>
                  <a:srgbClr val="FF0000"/>
                </a:solidFill>
              </a:rPr>
              <a:t>Hollywood sign</a:t>
            </a:r>
            <a:r>
              <a:rPr lang="en-US" sz="2400"/>
              <a:t>, then later ended up at </a:t>
            </a:r>
            <a:r>
              <a:rPr lang="en-US" sz="2400" b="1">
                <a:solidFill>
                  <a:srgbClr val="00FF00"/>
                </a:solidFill>
              </a:rPr>
              <a:t>LAX</a:t>
            </a:r>
            <a:r>
              <a:rPr lang="en-US" sz="2400"/>
              <a:t>”</a:t>
            </a:r>
          </a:p>
        </p:txBody>
      </p:sp>
      <p:sp>
        <p:nvSpPr>
          <p:cNvPr id="7171" name="Line 3"/>
          <p:cNvSpPr>
            <a:spLocks noChangeShapeType="1"/>
          </p:cNvSpPr>
          <p:nvPr/>
        </p:nvSpPr>
        <p:spPr bwMode="auto">
          <a:xfrm>
            <a:off x="4510088" y="6540500"/>
            <a:ext cx="536575" cy="3032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 flipV="1">
            <a:off x="5040313" y="6475413"/>
            <a:ext cx="376237" cy="38576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>
            <a:off x="5395913" y="6494463"/>
            <a:ext cx="1036637" cy="80168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174" name="Line 6"/>
          <p:cNvSpPr>
            <a:spLocks noChangeShapeType="1"/>
          </p:cNvSpPr>
          <p:nvPr/>
        </p:nvSpPr>
        <p:spPr bwMode="auto">
          <a:xfrm flipV="1">
            <a:off x="4513263" y="6216650"/>
            <a:ext cx="152400" cy="34766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175" name="Line 7"/>
          <p:cNvSpPr>
            <a:spLocks noChangeShapeType="1"/>
          </p:cNvSpPr>
          <p:nvPr/>
        </p:nvSpPr>
        <p:spPr bwMode="auto">
          <a:xfrm flipH="1" flipV="1">
            <a:off x="4110038" y="5213350"/>
            <a:ext cx="574675" cy="10445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176" name="Line 8"/>
          <p:cNvSpPr>
            <a:spLocks noChangeShapeType="1"/>
          </p:cNvSpPr>
          <p:nvPr/>
        </p:nvSpPr>
        <p:spPr bwMode="auto">
          <a:xfrm flipH="1">
            <a:off x="3459163" y="5230813"/>
            <a:ext cx="692150" cy="317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177" name="Line 9"/>
          <p:cNvSpPr>
            <a:spLocks noChangeShapeType="1"/>
          </p:cNvSpPr>
          <p:nvPr/>
        </p:nvSpPr>
        <p:spPr bwMode="auto">
          <a:xfrm flipV="1">
            <a:off x="4368800" y="5654675"/>
            <a:ext cx="571500" cy="523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178" name="Line 10"/>
          <p:cNvSpPr>
            <a:spLocks noChangeShapeType="1"/>
          </p:cNvSpPr>
          <p:nvPr/>
        </p:nvSpPr>
        <p:spPr bwMode="auto">
          <a:xfrm>
            <a:off x="4508500" y="5942013"/>
            <a:ext cx="523875" cy="127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179" name="Line 11"/>
          <p:cNvSpPr>
            <a:spLocks noChangeShapeType="1"/>
          </p:cNvSpPr>
          <p:nvPr/>
        </p:nvSpPr>
        <p:spPr bwMode="auto">
          <a:xfrm>
            <a:off x="4933950" y="5676900"/>
            <a:ext cx="90488" cy="27463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180" name="Line 12"/>
          <p:cNvSpPr>
            <a:spLocks noChangeShapeType="1"/>
          </p:cNvSpPr>
          <p:nvPr/>
        </p:nvSpPr>
        <p:spPr bwMode="auto">
          <a:xfrm flipH="1">
            <a:off x="5130800" y="4992688"/>
            <a:ext cx="292100" cy="11906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181" name="Line 13"/>
          <p:cNvSpPr>
            <a:spLocks noChangeShapeType="1"/>
          </p:cNvSpPr>
          <p:nvPr/>
        </p:nvSpPr>
        <p:spPr bwMode="auto">
          <a:xfrm flipV="1">
            <a:off x="4900613" y="5510213"/>
            <a:ext cx="690562" cy="7778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182" name="Line 14"/>
          <p:cNvSpPr>
            <a:spLocks noChangeShapeType="1"/>
          </p:cNvSpPr>
          <p:nvPr/>
        </p:nvSpPr>
        <p:spPr bwMode="auto">
          <a:xfrm flipV="1">
            <a:off x="5961063" y="4962525"/>
            <a:ext cx="201612" cy="5191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183" name="Line 15"/>
          <p:cNvSpPr>
            <a:spLocks noChangeShapeType="1"/>
          </p:cNvSpPr>
          <p:nvPr/>
        </p:nvSpPr>
        <p:spPr bwMode="auto">
          <a:xfrm flipV="1">
            <a:off x="5387975" y="4965700"/>
            <a:ext cx="776288" cy="492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184" name="Line 16"/>
          <p:cNvSpPr>
            <a:spLocks noChangeShapeType="1"/>
          </p:cNvSpPr>
          <p:nvPr/>
        </p:nvSpPr>
        <p:spPr bwMode="auto">
          <a:xfrm>
            <a:off x="4718050" y="4548188"/>
            <a:ext cx="139700" cy="6540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185" name="Line 17"/>
          <p:cNvSpPr>
            <a:spLocks noChangeShapeType="1"/>
          </p:cNvSpPr>
          <p:nvPr/>
        </p:nvSpPr>
        <p:spPr bwMode="auto">
          <a:xfrm flipH="1" flipV="1">
            <a:off x="4156075" y="4584700"/>
            <a:ext cx="590550" cy="4286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186" name="Line 18"/>
          <p:cNvSpPr>
            <a:spLocks noChangeShapeType="1"/>
          </p:cNvSpPr>
          <p:nvPr/>
        </p:nvSpPr>
        <p:spPr bwMode="auto">
          <a:xfrm>
            <a:off x="4171950" y="4598988"/>
            <a:ext cx="34925" cy="4381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187" name="Line 19"/>
          <p:cNvSpPr>
            <a:spLocks noChangeShapeType="1"/>
          </p:cNvSpPr>
          <p:nvPr/>
        </p:nvSpPr>
        <p:spPr bwMode="auto">
          <a:xfrm>
            <a:off x="4206875" y="5037138"/>
            <a:ext cx="257175" cy="26193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188" name="Line 20"/>
          <p:cNvSpPr>
            <a:spLocks noChangeShapeType="1"/>
          </p:cNvSpPr>
          <p:nvPr/>
        </p:nvSpPr>
        <p:spPr bwMode="auto">
          <a:xfrm flipV="1">
            <a:off x="4460875" y="5183188"/>
            <a:ext cx="390525" cy="13176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189" name="Line 21"/>
          <p:cNvSpPr>
            <a:spLocks noChangeShapeType="1"/>
          </p:cNvSpPr>
          <p:nvPr/>
        </p:nvSpPr>
        <p:spPr bwMode="auto">
          <a:xfrm>
            <a:off x="4719638" y="4543425"/>
            <a:ext cx="849312" cy="1587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190" name="Line 22"/>
          <p:cNvSpPr>
            <a:spLocks noChangeShapeType="1"/>
          </p:cNvSpPr>
          <p:nvPr/>
        </p:nvSpPr>
        <p:spPr bwMode="auto">
          <a:xfrm>
            <a:off x="5564188" y="4702175"/>
            <a:ext cx="14287" cy="28892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191" name="Line 23"/>
          <p:cNvSpPr>
            <a:spLocks noChangeShapeType="1"/>
          </p:cNvSpPr>
          <p:nvPr/>
        </p:nvSpPr>
        <p:spPr bwMode="auto">
          <a:xfrm flipV="1">
            <a:off x="4852988" y="5084763"/>
            <a:ext cx="307975" cy="13493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192" name="Line 24"/>
          <p:cNvSpPr>
            <a:spLocks noChangeShapeType="1"/>
          </p:cNvSpPr>
          <p:nvPr/>
        </p:nvSpPr>
        <p:spPr bwMode="auto">
          <a:xfrm>
            <a:off x="5026025" y="5956300"/>
            <a:ext cx="381000" cy="5445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193" name="Line 25"/>
          <p:cNvSpPr>
            <a:spLocks noChangeShapeType="1"/>
          </p:cNvSpPr>
          <p:nvPr/>
        </p:nvSpPr>
        <p:spPr bwMode="auto">
          <a:xfrm flipV="1">
            <a:off x="5262563" y="6165850"/>
            <a:ext cx="433387" cy="1412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194" name="Line 26"/>
          <p:cNvSpPr>
            <a:spLocks noChangeShapeType="1"/>
          </p:cNvSpPr>
          <p:nvPr/>
        </p:nvSpPr>
        <p:spPr bwMode="auto">
          <a:xfrm>
            <a:off x="5694363" y="6186488"/>
            <a:ext cx="508000" cy="47783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195" name="Line 27"/>
          <p:cNvSpPr>
            <a:spLocks noChangeShapeType="1"/>
          </p:cNvSpPr>
          <p:nvPr/>
        </p:nvSpPr>
        <p:spPr bwMode="auto">
          <a:xfrm flipH="1">
            <a:off x="6100763" y="6664325"/>
            <a:ext cx="125412" cy="3873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196" name="Line 28"/>
          <p:cNvSpPr>
            <a:spLocks noChangeShapeType="1"/>
          </p:cNvSpPr>
          <p:nvPr/>
        </p:nvSpPr>
        <p:spPr bwMode="auto">
          <a:xfrm flipV="1">
            <a:off x="3651250" y="4719638"/>
            <a:ext cx="534988" cy="6191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197" name="Line 29"/>
          <p:cNvSpPr>
            <a:spLocks noChangeShapeType="1"/>
          </p:cNvSpPr>
          <p:nvPr/>
        </p:nvSpPr>
        <p:spPr bwMode="auto">
          <a:xfrm flipH="1">
            <a:off x="3463925" y="4751388"/>
            <a:ext cx="215900" cy="51593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198" name="Line 30"/>
          <p:cNvSpPr>
            <a:spLocks noChangeShapeType="1"/>
          </p:cNvSpPr>
          <p:nvPr/>
        </p:nvSpPr>
        <p:spPr bwMode="auto">
          <a:xfrm flipV="1">
            <a:off x="6435725" y="6534150"/>
            <a:ext cx="369888" cy="7858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199" name="Line 31"/>
          <p:cNvSpPr>
            <a:spLocks noChangeShapeType="1"/>
          </p:cNvSpPr>
          <p:nvPr/>
        </p:nvSpPr>
        <p:spPr bwMode="auto">
          <a:xfrm flipH="1">
            <a:off x="6357938" y="6043613"/>
            <a:ext cx="560387" cy="31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200" name="Line 32"/>
          <p:cNvSpPr>
            <a:spLocks noChangeShapeType="1"/>
          </p:cNvSpPr>
          <p:nvPr/>
        </p:nvSpPr>
        <p:spPr bwMode="auto">
          <a:xfrm>
            <a:off x="6107113" y="5756275"/>
            <a:ext cx="454025" cy="4857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201" name="Line 33"/>
          <p:cNvSpPr>
            <a:spLocks noChangeShapeType="1"/>
          </p:cNvSpPr>
          <p:nvPr/>
        </p:nvSpPr>
        <p:spPr bwMode="auto">
          <a:xfrm>
            <a:off x="6100763" y="5753100"/>
            <a:ext cx="765175" cy="127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202" name="Line 34"/>
          <p:cNvSpPr>
            <a:spLocks noChangeShapeType="1"/>
          </p:cNvSpPr>
          <p:nvPr/>
        </p:nvSpPr>
        <p:spPr bwMode="auto">
          <a:xfrm>
            <a:off x="6872288" y="5761038"/>
            <a:ext cx="23812" cy="279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203" name="Text Box 35"/>
          <p:cNvSpPr txBox="1">
            <a:spLocks noChangeArrowheads="1"/>
          </p:cNvSpPr>
          <p:nvPr/>
        </p:nvSpPr>
        <p:spPr bwMode="auto">
          <a:xfrm>
            <a:off x="4479925" y="5683250"/>
            <a:ext cx="487363" cy="28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LAX</a:t>
            </a:r>
          </a:p>
        </p:txBody>
      </p:sp>
      <p:sp>
        <p:nvSpPr>
          <p:cNvPr id="7204" name="Line 36"/>
          <p:cNvSpPr>
            <a:spLocks noChangeShapeType="1"/>
          </p:cNvSpPr>
          <p:nvPr/>
        </p:nvSpPr>
        <p:spPr bwMode="auto">
          <a:xfrm flipH="1">
            <a:off x="5572125" y="5462588"/>
            <a:ext cx="406400" cy="666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205" name="Line 37"/>
          <p:cNvSpPr>
            <a:spLocks noChangeShapeType="1"/>
          </p:cNvSpPr>
          <p:nvPr/>
        </p:nvSpPr>
        <p:spPr bwMode="auto">
          <a:xfrm>
            <a:off x="4767263" y="5214938"/>
            <a:ext cx="166687" cy="4572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206" name="Line 38"/>
          <p:cNvSpPr>
            <a:spLocks noChangeShapeType="1"/>
          </p:cNvSpPr>
          <p:nvPr/>
        </p:nvSpPr>
        <p:spPr bwMode="auto">
          <a:xfrm>
            <a:off x="5548313" y="5527675"/>
            <a:ext cx="142875" cy="6667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207" name="Line 39"/>
          <p:cNvSpPr>
            <a:spLocks noChangeShapeType="1"/>
          </p:cNvSpPr>
          <p:nvPr/>
        </p:nvSpPr>
        <p:spPr bwMode="auto">
          <a:xfrm>
            <a:off x="5961063" y="5457825"/>
            <a:ext cx="139700" cy="2952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208" name="Line 40"/>
          <p:cNvSpPr>
            <a:spLocks noChangeShapeType="1"/>
          </p:cNvSpPr>
          <p:nvPr/>
        </p:nvSpPr>
        <p:spPr bwMode="auto">
          <a:xfrm flipV="1">
            <a:off x="6203950" y="6221413"/>
            <a:ext cx="355600" cy="4730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209" name="Line 41"/>
          <p:cNvSpPr>
            <a:spLocks noChangeShapeType="1"/>
          </p:cNvSpPr>
          <p:nvPr/>
        </p:nvSpPr>
        <p:spPr bwMode="auto">
          <a:xfrm flipH="1" flipV="1">
            <a:off x="6540500" y="6223000"/>
            <a:ext cx="288925" cy="34766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210" name="Line 42"/>
          <p:cNvSpPr>
            <a:spLocks noChangeShapeType="1"/>
          </p:cNvSpPr>
          <p:nvPr/>
        </p:nvSpPr>
        <p:spPr bwMode="auto">
          <a:xfrm>
            <a:off x="6473825" y="4862513"/>
            <a:ext cx="293688" cy="8953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211" name="Line 43"/>
          <p:cNvSpPr>
            <a:spLocks noChangeShapeType="1"/>
          </p:cNvSpPr>
          <p:nvPr/>
        </p:nvSpPr>
        <p:spPr bwMode="auto">
          <a:xfrm flipH="1">
            <a:off x="6134100" y="4862513"/>
            <a:ext cx="358775" cy="1270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212" name="Line 44"/>
          <p:cNvSpPr>
            <a:spLocks noChangeShapeType="1"/>
          </p:cNvSpPr>
          <p:nvPr/>
        </p:nvSpPr>
        <p:spPr bwMode="auto">
          <a:xfrm flipV="1">
            <a:off x="5564188" y="4391025"/>
            <a:ext cx="889000" cy="3302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213" name="Line 45"/>
          <p:cNvSpPr>
            <a:spLocks noChangeShapeType="1"/>
          </p:cNvSpPr>
          <p:nvPr/>
        </p:nvSpPr>
        <p:spPr bwMode="auto">
          <a:xfrm flipH="1" flipV="1">
            <a:off x="6435725" y="4391025"/>
            <a:ext cx="57150" cy="49053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214" name="Text Box 46"/>
          <p:cNvSpPr txBox="1">
            <a:spLocks noChangeArrowheads="1"/>
          </p:cNvSpPr>
          <p:nvPr/>
        </p:nvSpPr>
        <p:spPr bwMode="auto">
          <a:xfrm>
            <a:off x="5508625" y="6310313"/>
            <a:ext cx="628650" cy="471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1200"/>
              <a:t>Long  Beach</a:t>
            </a:r>
          </a:p>
        </p:txBody>
      </p:sp>
      <p:sp>
        <p:nvSpPr>
          <p:cNvPr id="7215" name="Text Box 47"/>
          <p:cNvSpPr txBox="1">
            <a:spLocks noChangeArrowheads="1"/>
          </p:cNvSpPr>
          <p:nvPr/>
        </p:nvSpPr>
        <p:spPr bwMode="auto">
          <a:xfrm>
            <a:off x="3570288" y="4843463"/>
            <a:ext cx="649287" cy="28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Malibu</a:t>
            </a:r>
          </a:p>
        </p:txBody>
      </p:sp>
      <p:sp>
        <p:nvSpPr>
          <p:cNvPr id="7216" name="Text Box 48"/>
          <p:cNvSpPr txBox="1">
            <a:spLocks noChangeArrowheads="1"/>
          </p:cNvSpPr>
          <p:nvPr/>
        </p:nvSpPr>
        <p:spPr bwMode="auto">
          <a:xfrm>
            <a:off x="4999038" y="5167313"/>
            <a:ext cx="911225" cy="28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Downtown</a:t>
            </a:r>
          </a:p>
        </p:txBody>
      </p:sp>
      <p:sp>
        <p:nvSpPr>
          <p:cNvPr id="7217" name="Text Box 49"/>
          <p:cNvSpPr txBox="1">
            <a:spLocks noChangeArrowheads="1"/>
          </p:cNvSpPr>
          <p:nvPr/>
        </p:nvSpPr>
        <p:spPr bwMode="auto">
          <a:xfrm>
            <a:off x="4727575" y="4699000"/>
            <a:ext cx="908050" cy="28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Hollywood</a:t>
            </a:r>
          </a:p>
        </p:txBody>
      </p:sp>
      <p:sp>
        <p:nvSpPr>
          <p:cNvPr id="7218" name="Text Box 50"/>
          <p:cNvSpPr txBox="1">
            <a:spLocks noChangeArrowheads="1"/>
          </p:cNvSpPr>
          <p:nvPr/>
        </p:nvSpPr>
        <p:spPr bwMode="auto">
          <a:xfrm>
            <a:off x="4140200" y="4660900"/>
            <a:ext cx="696913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1200"/>
              <a:t>Beverly Hills</a:t>
            </a:r>
          </a:p>
        </p:txBody>
      </p:sp>
      <p:sp>
        <p:nvSpPr>
          <p:cNvPr id="7219" name="Text Box 51"/>
          <p:cNvSpPr txBox="1">
            <a:spLocks noChangeArrowheads="1"/>
          </p:cNvSpPr>
          <p:nvPr/>
        </p:nvSpPr>
        <p:spPr bwMode="auto">
          <a:xfrm>
            <a:off x="6081713" y="5757863"/>
            <a:ext cx="947737" cy="28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Disneyland</a:t>
            </a:r>
          </a:p>
        </p:txBody>
      </p:sp>
      <p:sp>
        <p:nvSpPr>
          <p:cNvPr id="7220" name="Text Box 52"/>
          <p:cNvSpPr txBox="1">
            <a:spLocks noChangeArrowheads="1"/>
          </p:cNvSpPr>
          <p:nvPr/>
        </p:nvSpPr>
        <p:spPr bwMode="auto">
          <a:xfrm>
            <a:off x="6264275" y="6667500"/>
            <a:ext cx="468313" cy="28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OC</a:t>
            </a:r>
          </a:p>
        </p:txBody>
      </p:sp>
      <p:sp>
        <p:nvSpPr>
          <p:cNvPr id="7221" name="Text Box 53"/>
          <p:cNvSpPr txBox="1">
            <a:spLocks noChangeArrowheads="1"/>
          </p:cNvSpPr>
          <p:nvPr/>
        </p:nvSpPr>
        <p:spPr bwMode="auto">
          <a:xfrm>
            <a:off x="4249738" y="5222875"/>
            <a:ext cx="703262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1200"/>
              <a:t>Santa Monica</a:t>
            </a:r>
          </a:p>
        </p:txBody>
      </p:sp>
      <p:sp>
        <p:nvSpPr>
          <p:cNvPr id="7222" name="Text Box 54"/>
          <p:cNvSpPr txBox="1">
            <a:spLocks noChangeArrowheads="1"/>
          </p:cNvSpPr>
          <p:nvPr/>
        </p:nvSpPr>
        <p:spPr bwMode="auto">
          <a:xfrm>
            <a:off x="5837238" y="5988050"/>
            <a:ext cx="627062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1200"/>
              <a:t>Santa Ana</a:t>
            </a:r>
          </a:p>
        </p:txBody>
      </p:sp>
      <p:sp>
        <p:nvSpPr>
          <p:cNvPr id="7223" name="Text Box 55"/>
          <p:cNvSpPr txBox="1">
            <a:spLocks noChangeArrowheads="1"/>
          </p:cNvSpPr>
          <p:nvPr/>
        </p:nvSpPr>
        <p:spPr bwMode="auto">
          <a:xfrm>
            <a:off x="4572000" y="6226175"/>
            <a:ext cx="823913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Redondo</a:t>
            </a:r>
          </a:p>
          <a:p>
            <a:pPr algn="ctr"/>
            <a:r>
              <a:rPr lang="en-US" sz="1200"/>
              <a:t>Beach</a:t>
            </a:r>
          </a:p>
        </p:txBody>
      </p:sp>
      <p:sp>
        <p:nvSpPr>
          <p:cNvPr id="7224" name="Text Box 56"/>
          <p:cNvSpPr txBox="1">
            <a:spLocks noChangeArrowheads="1"/>
          </p:cNvSpPr>
          <p:nvPr/>
        </p:nvSpPr>
        <p:spPr bwMode="auto">
          <a:xfrm>
            <a:off x="4900613" y="5784850"/>
            <a:ext cx="887412" cy="28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Inglewood</a:t>
            </a:r>
          </a:p>
        </p:txBody>
      </p:sp>
      <p:sp>
        <p:nvSpPr>
          <p:cNvPr id="7225" name="Text Box 57"/>
          <p:cNvSpPr txBox="1">
            <a:spLocks noChangeArrowheads="1"/>
          </p:cNvSpPr>
          <p:nvPr/>
        </p:nvSpPr>
        <p:spPr bwMode="auto">
          <a:xfrm>
            <a:off x="5951538" y="5300663"/>
            <a:ext cx="814387" cy="290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Anaheim</a:t>
            </a:r>
          </a:p>
        </p:txBody>
      </p:sp>
      <p:sp>
        <p:nvSpPr>
          <p:cNvPr id="7226" name="Text Box 58"/>
          <p:cNvSpPr txBox="1">
            <a:spLocks noChangeArrowheads="1"/>
          </p:cNvSpPr>
          <p:nvPr/>
        </p:nvSpPr>
        <p:spPr bwMode="auto">
          <a:xfrm>
            <a:off x="5580063" y="4630738"/>
            <a:ext cx="873125" cy="28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Pasadena</a:t>
            </a:r>
          </a:p>
        </p:txBody>
      </p:sp>
      <p:sp>
        <p:nvSpPr>
          <p:cNvPr id="7227" name="Line 59"/>
          <p:cNvSpPr>
            <a:spLocks noChangeShapeType="1"/>
          </p:cNvSpPr>
          <p:nvPr/>
        </p:nvSpPr>
        <p:spPr bwMode="auto">
          <a:xfrm flipV="1">
            <a:off x="4132263" y="5119688"/>
            <a:ext cx="177800" cy="1301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31FA38D6-BCEE-46FF-81BE-425E656C6FB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ext Box 1"/>
          <p:cNvSpPr txBox="1">
            <a:spLocks noChangeArrowheads="1"/>
          </p:cNvSpPr>
          <p:nvPr/>
        </p:nvSpPr>
        <p:spPr bwMode="auto">
          <a:xfrm>
            <a:off x="503238" y="301625"/>
            <a:ext cx="9070975" cy="1262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4400"/>
              <a:t>Outline</a:t>
            </a:r>
          </a:p>
        </p:txBody>
      </p:sp>
      <p:sp>
        <p:nvSpPr>
          <p:cNvPr id="48130" name="Text Box 2"/>
          <p:cNvSpPr txBox="1">
            <a:spLocks noChangeArrowheads="1"/>
          </p:cNvSpPr>
          <p:nvPr/>
        </p:nvSpPr>
        <p:spPr bwMode="auto">
          <a:xfrm>
            <a:off x="503238" y="1768475"/>
            <a:ext cx="9070975" cy="489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414338" indent="-309563"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/>
              <a:t>Motivation</a:t>
            </a:r>
          </a:p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/>
              <a:t>Related Work</a:t>
            </a:r>
          </a:p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/>
              <a:t>Framework</a:t>
            </a:r>
          </a:p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/>
              <a:t>Experiments</a:t>
            </a:r>
          </a:p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 b="1">
                <a:solidFill>
                  <a:srgbClr val="FF0000"/>
                </a:solidFill>
              </a:rPr>
              <a:t>Conclusion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31FA38D6-BCEE-46FF-81BE-425E656C6FB2}" type="slidenum">
              <a:rPr lang="en-US" smtClean="0"/>
              <a:pPr/>
              <a:t>50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ext Box 1"/>
          <p:cNvSpPr txBox="1">
            <a:spLocks noChangeArrowheads="1"/>
          </p:cNvSpPr>
          <p:nvPr/>
        </p:nvSpPr>
        <p:spPr bwMode="auto">
          <a:xfrm>
            <a:off x="503238" y="346075"/>
            <a:ext cx="9070975" cy="11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4400"/>
              <a:t>Conclusion</a:t>
            </a:r>
          </a:p>
        </p:txBody>
      </p:sp>
      <p:sp>
        <p:nvSpPr>
          <p:cNvPr id="49154" name="Text Box 2"/>
          <p:cNvSpPr txBox="1">
            <a:spLocks noChangeArrowheads="1"/>
          </p:cNvSpPr>
          <p:nvPr/>
        </p:nvSpPr>
        <p:spPr bwMode="auto">
          <a:xfrm>
            <a:off x="503238" y="1768475"/>
            <a:ext cx="9070975" cy="541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414338" indent="-309563"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 marL="846138" indent="-282575"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/>
              <a:t>Introduced a framework for processing “flexible pattern queries”</a:t>
            </a:r>
          </a:p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/>
              <a:t>Such pattern queries combine:</a:t>
            </a:r>
          </a:p>
          <a:p>
            <a:pPr lvl="1">
              <a:spcAft>
                <a:spcPts val="1138"/>
              </a:spcAft>
              <a:buSzPct val="75000"/>
              <a:buFont typeface="Symbol" charset="2"/>
              <a:buChar char=""/>
            </a:pPr>
            <a:r>
              <a:rPr lang="en-US" sz="2400" b="1">
                <a:solidFill>
                  <a:srgbClr val="FF0000"/>
                </a:solidFill>
              </a:rPr>
              <a:t>fixed</a:t>
            </a:r>
            <a:r>
              <a:rPr lang="en-US" sz="2400"/>
              <a:t> and </a:t>
            </a:r>
            <a:r>
              <a:rPr lang="en-US" sz="2400" b="1">
                <a:solidFill>
                  <a:srgbClr val="FF0000"/>
                </a:solidFill>
              </a:rPr>
              <a:t>variable</a:t>
            </a:r>
            <a:r>
              <a:rPr lang="en-US" sz="2400"/>
              <a:t> predicates</a:t>
            </a:r>
          </a:p>
          <a:p>
            <a:pPr lvl="1">
              <a:spcAft>
                <a:spcPts val="1138"/>
              </a:spcAft>
              <a:buSzPct val="75000"/>
              <a:buFont typeface="Symbol" charset="2"/>
              <a:buChar char=""/>
            </a:pPr>
            <a:r>
              <a:rPr lang="en-US" sz="2400" b="1">
                <a:solidFill>
                  <a:srgbClr val="FF0000"/>
                </a:solidFill>
              </a:rPr>
              <a:t>explicit</a:t>
            </a:r>
            <a:r>
              <a:rPr lang="en-US" sz="2400"/>
              <a:t> or </a:t>
            </a:r>
            <a:r>
              <a:rPr lang="en-US" sz="2400" b="1">
                <a:solidFill>
                  <a:srgbClr val="FF0000"/>
                </a:solidFill>
              </a:rPr>
              <a:t>implicit</a:t>
            </a:r>
            <a:r>
              <a:rPr lang="en-US" sz="2400"/>
              <a:t> temporal constraints</a:t>
            </a:r>
          </a:p>
          <a:p>
            <a:pPr lvl="1">
              <a:spcAft>
                <a:spcPts val="1138"/>
              </a:spcAft>
              <a:buSzPct val="75000"/>
              <a:buFont typeface="Symbol" charset="2"/>
              <a:buChar char=""/>
            </a:pPr>
            <a:r>
              <a:rPr lang="en-US" sz="2400" b="1">
                <a:solidFill>
                  <a:srgbClr val="FF0000"/>
                </a:solidFill>
              </a:rPr>
              <a:t>distance-based</a:t>
            </a:r>
            <a:r>
              <a:rPr lang="en-US" sz="2400"/>
              <a:t> constraints</a:t>
            </a:r>
          </a:p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/>
              <a:t>Two query processing techniques + index: </a:t>
            </a:r>
          </a:p>
          <a:p>
            <a:pPr lvl="1">
              <a:spcAft>
                <a:spcPts val="1138"/>
              </a:spcAft>
              <a:buSzPct val="75000"/>
              <a:buFont typeface="Symbol" charset="2"/>
              <a:buChar char=""/>
            </a:pPr>
            <a:r>
              <a:rPr lang="en-US" sz="2400" b="1" i="1"/>
              <a:t>IJP</a:t>
            </a:r>
            <a:r>
              <a:rPr lang="en-US" sz="2400"/>
              <a:t>: merge joins</a:t>
            </a:r>
          </a:p>
          <a:p>
            <a:pPr lvl="1">
              <a:spcAft>
                <a:spcPts val="1138"/>
              </a:spcAft>
              <a:buSzPct val="75000"/>
              <a:buFont typeface="Symbol" charset="2"/>
              <a:buChar char=""/>
            </a:pPr>
            <a:r>
              <a:rPr lang="en-US" sz="2400" b="1" i="1"/>
              <a:t>DPP</a:t>
            </a:r>
            <a:r>
              <a:rPr lang="en-US" sz="2400"/>
              <a:t>: subsequence matching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31FA38D6-BCEE-46FF-81BE-425E656C6FB2}" type="slidenum">
              <a:rPr lang="en-US" smtClean="0"/>
              <a:pPr/>
              <a:t>51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503238" y="3333750"/>
            <a:ext cx="9070975" cy="11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4400"/>
              <a:t>Questions?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31FA38D6-BCEE-46FF-81BE-425E656C6FB2}" type="slidenum">
              <a:rPr lang="en-US" smtClean="0"/>
              <a:pPr/>
              <a:t>52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31FA38D6-BCEE-46FF-81BE-425E656C6FB2}" type="slidenum">
              <a:rPr lang="en-US" smtClean="0"/>
              <a:pPr/>
              <a:t>53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503238" y="346075"/>
            <a:ext cx="9070975" cy="11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4400"/>
              <a:t>Introduction</a:t>
            </a:r>
          </a:p>
        </p:txBody>
      </p:sp>
      <p:sp>
        <p:nvSpPr>
          <p:cNvPr id="52226" name="Text Box 2"/>
          <p:cNvSpPr txBox="1">
            <a:spLocks noChangeArrowheads="1"/>
          </p:cNvSpPr>
          <p:nvPr/>
        </p:nvSpPr>
        <p:spPr bwMode="auto">
          <a:xfrm>
            <a:off x="503238" y="1768475"/>
            <a:ext cx="9070975" cy="489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414338" indent="-309563"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 marL="727075" indent="-269875"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14338" algn="l"/>
                <a:tab pos="871538" algn="l"/>
                <a:tab pos="1328738" algn="l"/>
                <a:tab pos="1785938" algn="l"/>
                <a:tab pos="2243138" algn="l"/>
                <a:tab pos="2700338" algn="l"/>
                <a:tab pos="3157538" algn="l"/>
                <a:tab pos="3614738" algn="l"/>
                <a:tab pos="4071938" algn="l"/>
                <a:tab pos="4529138" algn="l"/>
                <a:tab pos="4986338" algn="l"/>
                <a:tab pos="5443538" algn="l"/>
                <a:tab pos="5900738" algn="l"/>
                <a:tab pos="6357938" algn="l"/>
                <a:tab pos="6815138" algn="l"/>
                <a:tab pos="7272338" algn="l"/>
                <a:tab pos="7729538" algn="l"/>
                <a:tab pos="8186738" algn="l"/>
                <a:tab pos="8643938" algn="l"/>
                <a:tab pos="9101138" algn="l"/>
                <a:tab pos="9558338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/>
              <a:t>The combination of GPS and cellular technologies has created many applications that </a:t>
            </a:r>
            <a:r>
              <a:rPr lang="en-US" sz="3200" b="1"/>
              <a:t>collect/process trajectorial data</a:t>
            </a:r>
          </a:p>
          <a:p>
            <a:pPr lvl="1">
              <a:spcAft>
                <a:spcPts val="1425"/>
              </a:spcAft>
              <a:buFont typeface="Times New Roman" pitchFamily="16" charset="0"/>
              <a:buChar char="–"/>
            </a:pPr>
            <a:r>
              <a:rPr lang="en-US" sz="2800"/>
              <a:t>Better location accuracy</a:t>
            </a:r>
          </a:p>
          <a:p>
            <a:pPr lvl="1">
              <a:spcAft>
                <a:spcPts val="1425"/>
              </a:spcAft>
              <a:buFont typeface="Times New Roman" pitchFamily="16" charset="0"/>
              <a:buChar char="–"/>
            </a:pPr>
            <a:r>
              <a:rPr lang="en-US" sz="2800"/>
              <a:t>GPS-enabled phones are now common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31FA38D6-BCEE-46FF-81BE-425E656C6FB2}" type="slidenum">
              <a:rPr lang="en-US" smtClean="0"/>
              <a:pPr/>
              <a:t>54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AutoShape 1"/>
          <p:cNvSpPr>
            <a:spLocks noChangeArrowheads="1"/>
          </p:cNvSpPr>
          <p:nvPr/>
        </p:nvSpPr>
        <p:spPr bwMode="auto">
          <a:xfrm>
            <a:off x="4719638" y="4545013"/>
            <a:ext cx="860425" cy="654050"/>
          </a:xfrm>
          <a:custGeom>
            <a:avLst/>
            <a:gdLst>
              <a:gd name="T0" fmla="*/ 0 w 2392"/>
              <a:gd name="T1" fmla="*/ 0 h 1815"/>
              <a:gd name="T2" fmla="*/ 2356 w 2392"/>
              <a:gd name="T3" fmla="*/ 452 h 1815"/>
              <a:gd name="T4" fmla="*/ 2391 w 2392"/>
              <a:gd name="T5" fmla="*/ 1239 h 1815"/>
              <a:gd name="T6" fmla="*/ 1897 w 2392"/>
              <a:gd name="T7" fmla="*/ 1239 h 1815"/>
              <a:gd name="T8" fmla="*/ 1227 w 2392"/>
              <a:gd name="T9" fmla="*/ 1552 h 1815"/>
              <a:gd name="T10" fmla="*/ 397 w 2392"/>
              <a:gd name="T11" fmla="*/ 1814 h 1815"/>
              <a:gd name="T12" fmla="*/ 0 w 2392"/>
              <a:gd name="T13" fmla="*/ 0 h 1815"/>
              <a:gd name="T14" fmla="*/ 0 w 2392"/>
              <a:gd name="T15" fmla="*/ 0 h 1815"/>
              <a:gd name="T16" fmla="*/ 2392 w 2392"/>
              <a:gd name="T17" fmla="*/ 1815 h 1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T14" t="T15" r="T16" b="T17"/>
            <a:pathLst>
              <a:path w="2392" h="1815">
                <a:moveTo>
                  <a:pt x="0" y="0"/>
                </a:moveTo>
                <a:lnTo>
                  <a:pt x="2356" y="452"/>
                </a:lnTo>
                <a:lnTo>
                  <a:pt x="2391" y="1239"/>
                </a:lnTo>
                <a:lnTo>
                  <a:pt x="1897" y="1239"/>
                </a:lnTo>
                <a:lnTo>
                  <a:pt x="1227" y="1552"/>
                </a:lnTo>
                <a:lnTo>
                  <a:pt x="397" y="1814"/>
                </a:lnTo>
                <a:lnTo>
                  <a:pt x="0" y="0"/>
                </a:lnTo>
              </a:path>
            </a:pathLst>
          </a:custGeom>
          <a:solidFill>
            <a:srgbClr val="FF0000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8194" name="AutoShape 2"/>
          <p:cNvSpPr>
            <a:spLocks noChangeArrowheads="1"/>
          </p:cNvSpPr>
          <p:nvPr/>
        </p:nvSpPr>
        <p:spPr bwMode="auto">
          <a:xfrm>
            <a:off x="4772025" y="4987925"/>
            <a:ext cx="1390650" cy="581025"/>
          </a:xfrm>
          <a:custGeom>
            <a:avLst/>
            <a:gdLst>
              <a:gd name="T0" fmla="*/ 362 w 3861"/>
              <a:gd name="T1" fmla="*/ 1614 h 1615"/>
              <a:gd name="T2" fmla="*/ 0 w 3861"/>
              <a:gd name="T3" fmla="*/ 642 h 1615"/>
              <a:gd name="T4" fmla="*/ 1075 w 3861"/>
              <a:gd name="T5" fmla="*/ 331 h 1615"/>
              <a:gd name="T6" fmla="*/ 1745 w 3861"/>
              <a:gd name="T7" fmla="*/ 29 h 1615"/>
              <a:gd name="T8" fmla="*/ 3860 w 3861"/>
              <a:gd name="T9" fmla="*/ 0 h 1615"/>
              <a:gd name="T10" fmla="*/ 3309 w 3861"/>
              <a:gd name="T11" fmla="*/ 1314 h 1615"/>
              <a:gd name="T12" fmla="*/ 2297 w 3861"/>
              <a:gd name="T13" fmla="*/ 1506 h 1615"/>
              <a:gd name="T14" fmla="*/ 362 w 3861"/>
              <a:gd name="T15" fmla="*/ 1614 h 1615"/>
              <a:gd name="T16" fmla="*/ 0 w 3861"/>
              <a:gd name="T17" fmla="*/ 0 h 1615"/>
              <a:gd name="T18" fmla="*/ 3861 w 3861"/>
              <a:gd name="T19" fmla="*/ 1615 h 16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3861" h="1615">
                <a:moveTo>
                  <a:pt x="362" y="1614"/>
                </a:moveTo>
                <a:lnTo>
                  <a:pt x="0" y="642"/>
                </a:lnTo>
                <a:lnTo>
                  <a:pt x="1075" y="331"/>
                </a:lnTo>
                <a:lnTo>
                  <a:pt x="1745" y="29"/>
                </a:lnTo>
                <a:lnTo>
                  <a:pt x="3860" y="0"/>
                </a:lnTo>
                <a:lnTo>
                  <a:pt x="3309" y="1314"/>
                </a:lnTo>
                <a:lnTo>
                  <a:pt x="2297" y="1506"/>
                </a:lnTo>
                <a:lnTo>
                  <a:pt x="362" y="1614"/>
                </a:lnTo>
              </a:path>
            </a:pathLst>
          </a:custGeom>
          <a:solidFill>
            <a:srgbClr val="0000FF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8195" name="AutoShape 3"/>
          <p:cNvSpPr>
            <a:spLocks noChangeArrowheads="1"/>
          </p:cNvSpPr>
          <p:nvPr/>
        </p:nvSpPr>
        <p:spPr bwMode="auto">
          <a:xfrm>
            <a:off x="4368800" y="5673725"/>
            <a:ext cx="654050" cy="282575"/>
          </a:xfrm>
          <a:custGeom>
            <a:avLst/>
            <a:gdLst>
              <a:gd name="T0" fmla="*/ 0 w 1815"/>
              <a:gd name="T1" fmla="*/ 40 h 786"/>
              <a:gd name="T2" fmla="*/ 393 w 1815"/>
              <a:gd name="T3" fmla="*/ 749 h 786"/>
              <a:gd name="T4" fmla="*/ 1814 w 1815"/>
              <a:gd name="T5" fmla="*/ 785 h 786"/>
              <a:gd name="T6" fmla="*/ 1575 w 1815"/>
              <a:gd name="T7" fmla="*/ 0 h 786"/>
              <a:gd name="T8" fmla="*/ 0 w 1815"/>
              <a:gd name="T9" fmla="*/ 40 h 786"/>
              <a:gd name="T10" fmla="*/ 0 w 1815"/>
              <a:gd name="T11" fmla="*/ 0 h 786"/>
              <a:gd name="T12" fmla="*/ 1815 w 1815"/>
              <a:gd name="T13" fmla="*/ 786 h 7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1815" h="786">
                <a:moveTo>
                  <a:pt x="0" y="40"/>
                </a:moveTo>
                <a:lnTo>
                  <a:pt x="393" y="749"/>
                </a:lnTo>
                <a:lnTo>
                  <a:pt x="1814" y="785"/>
                </a:lnTo>
                <a:lnTo>
                  <a:pt x="1575" y="0"/>
                </a:lnTo>
                <a:lnTo>
                  <a:pt x="0" y="40"/>
                </a:lnTo>
              </a:path>
            </a:pathLst>
          </a:custGeom>
          <a:solidFill>
            <a:srgbClr val="00FF00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503238" y="346075"/>
            <a:ext cx="9070975" cy="11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4400"/>
              <a:t>Motivation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503238" y="1768475"/>
            <a:ext cx="9070975" cy="489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228600" indent="-123825"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 marL="727075" indent="-269875"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/>
              <a:t> Applications cannot handle motion pattern queries in large trajectory databases</a:t>
            </a:r>
          </a:p>
          <a:p>
            <a:pPr lvl="1">
              <a:spcAft>
                <a:spcPts val="1425"/>
              </a:spcAft>
              <a:buFont typeface="Times New Roman" pitchFamily="16" charset="0"/>
              <a:buChar char="–"/>
            </a:pPr>
            <a:r>
              <a:rPr lang="en-US" sz="2400" b="1"/>
              <a:t>Example1:</a:t>
            </a:r>
            <a:r>
              <a:rPr lang="en-US" sz="2400"/>
              <a:t> “find trajectories that were in </a:t>
            </a:r>
            <a:r>
              <a:rPr lang="en-US" sz="2400" b="1">
                <a:solidFill>
                  <a:srgbClr val="0000FF"/>
                </a:solidFill>
              </a:rPr>
              <a:t>downtown LA</a:t>
            </a:r>
            <a:r>
              <a:rPr lang="en-US" sz="2400"/>
              <a:t>, then sometime later went as </a:t>
            </a:r>
            <a:r>
              <a:rPr lang="en-US" sz="2400" b="1" i="1">
                <a:solidFill>
                  <a:srgbClr val="FF00FF"/>
                </a:solidFill>
              </a:rPr>
              <a:t>close</a:t>
            </a:r>
            <a:r>
              <a:rPr lang="en-US" sz="2400" b="1">
                <a:solidFill>
                  <a:srgbClr val="FF00FF"/>
                </a:solidFill>
              </a:rPr>
              <a:t> </a:t>
            </a:r>
            <a:r>
              <a:rPr lang="en-US" sz="2400" b="1" i="1">
                <a:solidFill>
                  <a:srgbClr val="FF00FF"/>
                </a:solidFill>
              </a:rPr>
              <a:t>as possible</a:t>
            </a:r>
            <a:r>
              <a:rPr lang="en-US" sz="2400"/>
              <a:t> to the </a:t>
            </a:r>
            <a:r>
              <a:rPr lang="en-US" sz="2400" b="1">
                <a:solidFill>
                  <a:srgbClr val="FF0000"/>
                </a:solidFill>
              </a:rPr>
              <a:t>Hollywood sign</a:t>
            </a:r>
            <a:r>
              <a:rPr lang="en-US" sz="2400"/>
              <a:t>, then later ended up at </a:t>
            </a:r>
            <a:r>
              <a:rPr lang="en-US" sz="2400" b="1">
                <a:solidFill>
                  <a:srgbClr val="00FF00"/>
                </a:solidFill>
              </a:rPr>
              <a:t>LAX</a:t>
            </a:r>
            <a:r>
              <a:rPr lang="en-US" sz="2400"/>
              <a:t>”</a:t>
            </a:r>
          </a:p>
        </p:txBody>
      </p:sp>
      <p:sp>
        <p:nvSpPr>
          <p:cNvPr id="8198" name="Line 6"/>
          <p:cNvSpPr>
            <a:spLocks noChangeShapeType="1"/>
          </p:cNvSpPr>
          <p:nvPr/>
        </p:nvSpPr>
        <p:spPr bwMode="auto">
          <a:xfrm>
            <a:off x="4510088" y="6540500"/>
            <a:ext cx="536575" cy="3032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199" name="Line 7"/>
          <p:cNvSpPr>
            <a:spLocks noChangeShapeType="1"/>
          </p:cNvSpPr>
          <p:nvPr/>
        </p:nvSpPr>
        <p:spPr bwMode="auto">
          <a:xfrm flipV="1">
            <a:off x="5040313" y="6475413"/>
            <a:ext cx="376237" cy="38576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200" name="Line 8"/>
          <p:cNvSpPr>
            <a:spLocks noChangeShapeType="1"/>
          </p:cNvSpPr>
          <p:nvPr/>
        </p:nvSpPr>
        <p:spPr bwMode="auto">
          <a:xfrm>
            <a:off x="5395913" y="6494463"/>
            <a:ext cx="1036637" cy="80168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 flipV="1">
            <a:off x="4513263" y="6216650"/>
            <a:ext cx="152400" cy="34766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 flipH="1" flipV="1">
            <a:off x="4110038" y="5213350"/>
            <a:ext cx="574675" cy="10445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 flipH="1">
            <a:off x="3459163" y="5230813"/>
            <a:ext cx="692150" cy="317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204" name="Line 12"/>
          <p:cNvSpPr>
            <a:spLocks noChangeShapeType="1"/>
          </p:cNvSpPr>
          <p:nvPr/>
        </p:nvSpPr>
        <p:spPr bwMode="auto">
          <a:xfrm flipV="1">
            <a:off x="4368800" y="5654675"/>
            <a:ext cx="571500" cy="523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205" name="Line 13"/>
          <p:cNvSpPr>
            <a:spLocks noChangeShapeType="1"/>
          </p:cNvSpPr>
          <p:nvPr/>
        </p:nvSpPr>
        <p:spPr bwMode="auto">
          <a:xfrm>
            <a:off x="4508500" y="5942013"/>
            <a:ext cx="523875" cy="127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>
            <a:off x="4933950" y="5676900"/>
            <a:ext cx="90488" cy="27463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207" name="Line 15"/>
          <p:cNvSpPr>
            <a:spLocks noChangeShapeType="1"/>
          </p:cNvSpPr>
          <p:nvPr/>
        </p:nvSpPr>
        <p:spPr bwMode="auto">
          <a:xfrm flipH="1">
            <a:off x="5130800" y="4992688"/>
            <a:ext cx="292100" cy="11906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208" name="Line 16"/>
          <p:cNvSpPr>
            <a:spLocks noChangeShapeType="1"/>
          </p:cNvSpPr>
          <p:nvPr/>
        </p:nvSpPr>
        <p:spPr bwMode="auto">
          <a:xfrm flipV="1">
            <a:off x="4900613" y="5510213"/>
            <a:ext cx="690562" cy="7778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209" name="Line 17"/>
          <p:cNvSpPr>
            <a:spLocks noChangeShapeType="1"/>
          </p:cNvSpPr>
          <p:nvPr/>
        </p:nvSpPr>
        <p:spPr bwMode="auto">
          <a:xfrm flipV="1">
            <a:off x="5961063" y="4962525"/>
            <a:ext cx="201612" cy="5191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210" name="Line 18"/>
          <p:cNvSpPr>
            <a:spLocks noChangeShapeType="1"/>
          </p:cNvSpPr>
          <p:nvPr/>
        </p:nvSpPr>
        <p:spPr bwMode="auto">
          <a:xfrm flipV="1">
            <a:off x="5387975" y="4965700"/>
            <a:ext cx="776288" cy="492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211" name="Line 19"/>
          <p:cNvSpPr>
            <a:spLocks noChangeShapeType="1"/>
          </p:cNvSpPr>
          <p:nvPr/>
        </p:nvSpPr>
        <p:spPr bwMode="auto">
          <a:xfrm>
            <a:off x="4718050" y="4548188"/>
            <a:ext cx="139700" cy="6540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212" name="Line 20"/>
          <p:cNvSpPr>
            <a:spLocks noChangeShapeType="1"/>
          </p:cNvSpPr>
          <p:nvPr/>
        </p:nvSpPr>
        <p:spPr bwMode="auto">
          <a:xfrm flipH="1" flipV="1">
            <a:off x="4156075" y="4584700"/>
            <a:ext cx="590550" cy="4286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213" name="Line 21"/>
          <p:cNvSpPr>
            <a:spLocks noChangeShapeType="1"/>
          </p:cNvSpPr>
          <p:nvPr/>
        </p:nvSpPr>
        <p:spPr bwMode="auto">
          <a:xfrm>
            <a:off x="4171950" y="4598988"/>
            <a:ext cx="34925" cy="4381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214" name="Line 22"/>
          <p:cNvSpPr>
            <a:spLocks noChangeShapeType="1"/>
          </p:cNvSpPr>
          <p:nvPr/>
        </p:nvSpPr>
        <p:spPr bwMode="auto">
          <a:xfrm>
            <a:off x="4206875" y="5037138"/>
            <a:ext cx="257175" cy="26193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215" name="Line 23"/>
          <p:cNvSpPr>
            <a:spLocks noChangeShapeType="1"/>
          </p:cNvSpPr>
          <p:nvPr/>
        </p:nvSpPr>
        <p:spPr bwMode="auto">
          <a:xfrm flipV="1">
            <a:off x="4460875" y="5183188"/>
            <a:ext cx="390525" cy="13176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216" name="Line 24"/>
          <p:cNvSpPr>
            <a:spLocks noChangeShapeType="1"/>
          </p:cNvSpPr>
          <p:nvPr/>
        </p:nvSpPr>
        <p:spPr bwMode="auto">
          <a:xfrm>
            <a:off x="4719638" y="4543425"/>
            <a:ext cx="849312" cy="1587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217" name="Line 25"/>
          <p:cNvSpPr>
            <a:spLocks noChangeShapeType="1"/>
          </p:cNvSpPr>
          <p:nvPr/>
        </p:nvSpPr>
        <p:spPr bwMode="auto">
          <a:xfrm>
            <a:off x="5564188" y="4702175"/>
            <a:ext cx="14287" cy="28892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218" name="Line 26"/>
          <p:cNvSpPr>
            <a:spLocks noChangeShapeType="1"/>
          </p:cNvSpPr>
          <p:nvPr/>
        </p:nvSpPr>
        <p:spPr bwMode="auto">
          <a:xfrm flipV="1">
            <a:off x="4852988" y="5084763"/>
            <a:ext cx="307975" cy="13493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219" name="Line 27"/>
          <p:cNvSpPr>
            <a:spLocks noChangeShapeType="1"/>
          </p:cNvSpPr>
          <p:nvPr/>
        </p:nvSpPr>
        <p:spPr bwMode="auto">
          <a:xfrm>
            <a:off x="5026025" y="5956300"/>
            <a:ext cx="381000" cy="5445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220" name="Line 28"/>
          <p:cNvSpPr>
            <a:spLocks noChangeShapeType="1"/>
          </p:cNvSpPr>
          <p:nvPr/>
        </p:nvSpPr>
        <p:spPr bwMode="auto">
          <a:xfrm flipV="1">
            <a:off x="5262563" y="6165850"/>
            <a:ext cx="433387" cy="1412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221" name="Line 29"/>
          <p:cNvSpPr>
            <a:spLocks noChangeShapeType="1"/>
          </p:cNvSpPr>
          <p:nvPr/>
        </p:nvSpPr>
        <p:spPr bwMode="auto">
          <a:xfrm>
            <a:off x="5694363" y="6186488"/>
            <a:ext cx="508000" cy="47783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222" name="Line 30"/>
          <p:cNvSpPr>
            <a:spLocks noChangeShapeType="1"/>
          </p:cNvSpPr>
          <p:nvPr/>
        </p:nvSpPr>
        <p:spPr bwMode="auto">
          <a:xfrm flipH="1">
            <a:off x="6100763" y="6664325"/>
            <a:ext cx="125412" cy="3873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223" name="Line 31"/>
          <p:cNvSpPr>
            <a:spLocks noChangeShapeType="1"/>
          </p:cNvSpPr>
          <p:nvPr/>
        </p:nvSpPr>
        <p:spPr bwMode="auto">
          <a:xfrm flipV="1">
            <a:off x="3651250" y="4719638"/>
            <a:ext cx="534988" cy="6191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224" name="Line 32"/>
          <p:cNvSpPr>
            <a:spLocks noChangeShapeType="1"/>
          </p:cNvSpPr>
          <p:nvPr/>
        </p:nvSpPr>
        <p:spPr bwMode="auto">
          <a:xfrm flipH="1">
            <a:off x="3463925" y="4751388"/>
            <a:ext cx="215900" cy="51593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225" name="Line 33"/>
          <p:cNvSpPr>
            <a:spLocks noChangeShapeType="1"/>
          </p:cNvSpPr>
          <p:nvPr/>
        </p:nvSpPr>
        <p:spPr bwMode="auto">
          <a:xfrm flipV="1">
            <a:off x="6435725" y="6534150"/>
            <a:ext cx="369888" cy="7858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226" name="Line 34"/>
          <p:cNvSpPr>
            <a:spLocks noChangeShapeType="1"/>
          </p:cNvSpPr>
          <p:nvPr/>
        </p:nvSpPr>
        <p:spPr bwMode="auto">
          <a:xfrm flipH="1">
            <a:off x="6357938" y="6043613"/>
            <a:ext cx="560387" cy="31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227" name="Line 35"/>
          <p:cNvSpPr>
            <a:spLocks noChangeShapeType="1"/>
          </p:cNvSpPr>
          <p:nvPr/>
        </p:nvSpPr>
        <p:spPr bwMode="auto">
          <a:xfrm>
            <a:off x="6107113" y="5756275"/>
            <a:ext cx="454025" cy="4857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228" name="Line 36"/>
          <p:cNvSpPr>
            <a:spLocks noChangeShapeType="1"/>
          </p:cNvSpPr>
          <p:nvPr/>
        </p:nvSpPr>
        <p:spPr bwMode="auto">
          <a:xfrm>
            <a:off x="6100763" y="5753100"/>
            <a:ext cx="765175" cy="127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229" name="Line 37"/>
          <p:cNvSpPr>
            <a:spLocks noChangeShapeType="1"/>
          </p:cNvSpPr>
          <p:nvPr/>
        </p:nvSpPr>
        <p:spPr bwMode="auto">
          <a:xfrm>
            <a:off x="6872288" y="5761038"/>
            <a:ext cx="23812" cy="279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230" name="Text Box 38"/>
          <p:cNvSpPr txBox="1">
            <a:spLocks noChangeArrowheads="1"/>
          </p:cNvSpPr>
          <p:nvPr/>
        </p:nvSpPr>
        <p:spPr bwMode="auto">
          <a:xfrm>
            <a:off x="4479925" y="5683250"/>
            <a:ext cx="487363" cy="28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LAX</a:t>
            </a:r>
          </a:p>
        </p:txBody>
      </p:sp>
      <p:sp>
        <p:nvSpPr>
          <p:cNvPr id="8231" name="Line 39"/>
          <p:cNvSpPr>
            <a:spLocks noChangeShapeType="1"/>
          </p:cNvSpPr>
          <p:nvPr/>
        </p:nvSpPr>
        <p:spPr bwMode="auto">
          <a:xfrm flipH="1">
            <a:off x="5572125" y="5462588"/>
            <a:ext cx="406400" cy="666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232" name="Line 40"/>
          <p:cNvSpPr>
            <a:spLocks noChangeShapeType="1"/>
          </p:cNvSpPr>
          <p:nvPr/>
        </p:nvSpPr>
        <p:spPr bwMode="auto">
          <a:xfrm>
            <a:off x="4767263" y="5214938"/>
            <a:ext cx="166687" cy="4572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233" name="Line 41"/>
          <p:cNvSpPr>
            <a:spLocks noChangeShapeType="1"/>
          </p:cNvSpPr>
          <p:nvPr/>
        </p:nvSpPr>
        <p:spPr bwMode="auto">
          <a:xfrm>
            <a:off x="5548313" y="5527675"/>
            <a:ext cx="142875" cy="6667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234" name="Line 42"/>
          <p:cNvSpPr>
            <a:spLocks noChangeShapeType="1"/>
          </p:cNvSpPr>
          <p:nvPr/>
        </p:nvSpPr>
        <p:spPr bwMode="auto">
          <a:xfrm>
            <a:off x="5961063" y="5457825"/>
            <a:ext cx="139700" cy="2952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235" name="Line 43"/>
          <p:cNvSpPr>
            <a:spLocks noChangeShapeType="1"/>
          </p:cNvSpPr>
          <p:nvPr/>
        </p:nvSpPr>
        <p:spPr bwMode="auto">
          <a:xfrm flipV="1">
            <a:off x="6203950" y="6221413"/>
            <a:ext cx="355600" cy="4730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236" name="Line 44"/>
          <p:cNvSpPr>
            <a:spLocks noChangeShapeType="1"/>
          </p:cNvSpPr>
          <p:nvPr/>
        </p:nvSpPr>
        <p:spPr bwMode="auto">
          <a:xfrm flipH="1" flipV="1">
            <a:off x="6540500" y="6223000"/>
            <a:ext cx="288925" cy="34766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237" name="Line 45"/>
          <p:cNvSpPr>
            <a:spLocks noChangeShapeType="1"/>
          </p:cNvSpPr>
          <p:nvPr/>
        </p:nvSpPr>
        <p:spPr bwMode="auto">
          <a:xfrm>
            <a:off x="6473825" y="4862513"/>
            <a:ext cx="293688" cy="8953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238" name="Line 46"/>
          <p:cNvSpPr>
            <a:spLocks noChangeShapeType="1"/>
          </p:cNvSpPr>
          <p:nvPr/>
        </p:nvSpPr>
        <p:spPr bwMode="auto">
          <a:xfrm flipH="1">
            <a:off x="6134100" y="4862513"/>
            <a:ext cx="358775" cy="1270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239" name="Line 47"/>
          <p:cNvSpPr>
            <a:spLocks noChangeShapeType="1"/>
          </p:cNvSpPr>
          <p:nvPr/>
        </p:nvSpPr>
        <p:spPr bwMode="auto">
          <a:xfrm flipV="1">
            <a:off x="5564188" y="4391025"/>
            <a:ext cx="889000" cy="3302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240" name="Line 48"/>
          <p:cNvSpPr>
            <a:spLocks noChangeShapeType="1"/>
          </p:cNvSpPr>
          <p:nvPr/>
        </p:nvSpPr>
        <p:spPr bwMode="auto">
          <a:xfrm flipH="1" flipV="1">
            <a:off x="6435725" y="4391025"/>
            <a:ext cx="57150" cy="49053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241" name="Text Box 49"/>
          <p:cNvSpPr txBox="1">
            <a:spLocks noChangeArrowheads="1"/>
          </p:cNvSpPr>
          <p:nvPr/>
        </p:nvSpPr>
        <p:spPr bwMode="auto">
          <a:xfrm>
            <a:off x="5508625" y="6310313"/>
            <a:ext cx="628650" cy="471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1200"/>
              <a:t>Long  Beach</a:t>
            </a:r>
          </a:p>
        </p:txBody>
      </p:sp>
      <p:sp>
        <p:nvSpPr>
          <p:cNvPr id="8242" name="Text Box 50"/>
          <p:cNvSpPr txBox="1">
            <a:spLocks noChangeArrowheads="1"/>
          </p:cNvSpPr>
          <p:nvPr/>
        </p:nvSpPr>
        <p:spPr bwMode="auto">
          <a:xfrm>
            <a:off x="3570288" y="4843463"/>
            <a:ext cx="649287" cy="28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Malibu</a:t>
            </a:r>
          </a:p>
        </p:txBody>
      </p:sp>
      <p:sp>
        <p:nvSpPr>
          <p:cNvPr id="8243" name="Text Box 51"/>
          <p:cNvSpPr txBox="1">
            <a:spLocks noChangeArrowheads="1"/>
          </p:cNvSpPr>
          <p:nvPr/>
        </p:nvSpPr>
        <p:spPr bwMode="auto">
          <a:xfrm>
            <a:off x="4999038" y="5167313"/>
            <a:ext cx="911225" cy="28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Downtown</a:t>
            </a:r>
          </a:p>
        </p:txBody>
      </p:sp>
      <p:sp>
        <p:nvSpPr>
          <p:cNvPr id="8244" name="Text Box 52"/>
          <p:cNvSpPr txBox="1">
            <a:spLocks noChangeArrowheads="1"/>
          </p:cNvSpPr>
          <p:nvPr/>
        </p:nvSpPr>
        <p:spPr bwMode="auto">
          <a:xfrm>
            <a:off x="4727575" y="4699000"/>
            <a:ext cx="908050" cy="28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Hollywood</a:t>
            </a:r>
          </a:p>
        </p:txBody>
      </p:sp>
      <p:sp>
        <p:nvSpPr>
          <p:cNvPr id="8245" name="Text Box 53"/>
          <p:cNvSpPr txBox="1">
            <a:spLocks noChangeArrowheads="1"/>
          </p:cNvSpPr>
          <p:nvPr/>
        </p:nvSpPr>
        <p:spPr bwMode="auto">
          <a:xfrm>
            <a:off x="4140200" y="4660900"/>
            <a:ext cx="696913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1200"/>
              <a:t>Beverly Hills</a:t>
            </a:r>
          </a:p>
        </p:txBody>
      </p:sp>
      <p:sp>
        <p:nvSpPr>
          <p:cNvPr id="8246" name="Text Box 54"/>
          <p:cNvSpPr txBox="1">
            <a:spLocks noChangeArrowheads="1"/>
          </p:cNvSpPr>
          <p:nvPr/>
        </p:nvSpPr>
        <p:spPr bwMode="auto">
          <a:xfrm>
            <a:off x="6081713" y="5757863"/>
            <a:ext cx="947737" cy="28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Disneyland</a:t>
            </a:r>
          </a:p>
        </p:txBody>
      </p:sp>
      <p:sp>
        <p:nvSpPr>
          <p:cNvPr id="8247" name="Text Box 55"/>
          <p:cNvSpPr txBox="1">
            <a:spLocks noChangeArrowheads="1"/>
          </p:cNvSpPr>
          <p:nvPr/>
        </p:nvSpPr>
        <p:spPr bwMode="auto">
          <a:xfrm>
            <a:off x="6264275" y="6667500"/>
            <a:ext cx="468313" cy="28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OC</a:t>
            </a:r>
          </a:p>
        </p:txBody>
      </p:sp>
      <p:sp>
        <p:nvSpPr>
          <p:cNvPr id="8248" name="Text Box 56"/>
          <p:cNvSpPr txBox="1">
            <a:spLocks noChangeArrowheads="1"/>
          </p:cNvSpPr>
          <p:nvPr/>
        </p:nvSpPr>
        <p:spPr bwMode="auto">
          <a:xfrm>
            <a:off x="4249738" y="5222875"/>
            <a:ext cx="703262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1200"/>
              <a:t>Santa Monica</a:t>
            </a:r>
          </a:p>
        </p:txBody>
      </p:sp>
      <p:sp>
        <p:nvSpPr>
          <p:cNvPr id="8249" name="Text Box 57"/>
          <p:cNvSpPr txBox="1">
            <a:spLocks noChangeArrowheads="1"/>
          </p:cNvSpPr>
          <p:nvPr/>
        </p:nvSpPr>
        <p:spPr bwMode="auto">
          <a:xfrm>
            <a:off x="5837238" y="5988050"/>
            <a:ext cx="627062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1200"/>
              <a:t>Santa Ana</a:t>
            </a:r>
          </a:p>
        </p:txBody>
      </p:sp>
      <p:sp>
        <p:nvSpPr>
          <p:cNvPr id="8250" name="Text Box 58"/>
          <p:cNvSpPr txBox="1">
            <a:spLocks noChangeArrowheads="1"/>
          </p:cNvSpPr>
          <p:nvPr/>
        </p:nvSpPr>
        <p:spPr bwMode="auto">
          <a:xfrm>
            <a:off x="4572000" y="6226175"/>
            <a:ext cx="823913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Redondo</a:t>
            </a:r>
          </a:p>
          <a:p>
            <a:pPr algn="ctr"/>
            <a:r>
              <a:rPr lang="en-US" sz="1200"/>
              <a:t>Beach</a:t>
            </a:r>
          </a:p>
        </p:txBody>
      </p:sp>
      <p:sp>
        <p:nvSpPr>
          <p:cNvPr id="8251" name="Text Box 59"/>
          <p:cNvSpPr txBox="1">
            <a:spLocks noChangeArrowheads="1"/>
          </p:cNvSpPr>
          <p:nvPr/>
        </p:nvSpPr>
        <p:spPr bwMode="auto">
          <a:xfrm>
            <a:off x="4900613" y="5784850"/>
            <a:ext cx="887412" cy="28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Inglewood</a:t>
            </a:r>
          </a:p>
        </p:txBody>
      </p:sp>
      <p:sp>
        <p:nvSpPr>
          <p:cNvPr id="8252" name="Text Box 60"/>
          <p:cNvSpPr txBox="1">
            <a:spLocks noChangeArrowheads="1"/>
          </p:cNvSpPr>
          <p:nvPr/>
        </p:nvSpPr>
        <p:spPr bwMode="auto">
          <a:xfrm>
            <a:off x="5951538" y="5300663"/>
            <a:ext cx="814387" cy="290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Anaheim</a:t>
            </a:r>
          </a:p>
        </p:txBody>
      </p:sp>
      <p:sp>
        <p:nvSpPr>
          <p:cNvPr id="8253" name="Text Box 61"/>
          <p:cNvSpPr txBox="1">
            <a:spLocks noChangeArrowheads="1"/>
          </p:cNvSpPr>
          <p:nvPr/>
        </p:nvSpPr>
        <p:spPr bwMode="auto">
          <a:xfrm>
            <a:off x="5580063" y="4630738"/>
            <a:ext cx="873125" cy="28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Pasadena</a:t>
            </a:r>
          </a:p>
        </p:txBody>
      </p:sp>
      <p:sp>
        <p:nvSpPr>
          <p:cNvPr id="8254" name="Line 62"/>
          <p:cNvSpPr>
            <a:spLocks noChangeShapeType="1"/>
          </p:cNvSpPr>
          <p:nvPr/>
        </p:nvSpPr>
        <p:spPr bwMode="auto">
          <a:xfrm flipV="1">
            <a:off x="4132263" y="5119688"/>
            <a:ext cx="177800" cy="1301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31FA38D6-BCEE-46FF-81BE-425E656C6FB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AutoShape 1"/>
          <p:cNvSpPr>
            <a:spLocks noChangeArrowheads="1"/>
          </p:cNvSpPr>
          <p:nvPr/>
        </p:nvSpPr>
        <p:spPr bwMode="auto">
          <a:xfrm>
            <a:off x="4719638" y="4545013"/>
            <a:ext cx="860425" cy="654050"/>
          </a:xfrm>
          <a:custGeom>
            <a:avLst/>
            <a:gdLst>
              <a:gd name="T0" fmla="*/ 0 w 2392"/>
              <a:gd name="T1" fmla="*/ 0 h 1815"/>
              <a:gd name="T2" fmla="*/ 2356 w 2392"/>
              <a:gd name="T3" fmla="*/ 452 h 1815"/>
              <a:gd name="T4" fmla="*/ 2391 w 2392"/>
              <a:gd name="T5" fmla="*/ 1239 h 1815"/>
              <a:gd name="T6" fmla="*/ 1897 w 2392"/>
              <a:gd name="T7" fmla="*/ 1239 h 1815"/>
              <a:gd name="T8" fmla="*/ 1227 w 2392"/>
              <a:gd name="T9" fmla="*/ 1552 h 1815"/>
              <a:gd name="T10" fmla="*/ 397 w 2392"/>
              <a:gd name="T11" fmla="*/ 1814 h 1815"/>
              <a:gd name="T12" fmla="*/ 0 w 2392"/>
              <a:gd name="T13" fmla="*/ 0 h 1815"/>
              <a:gd name="T14" fmla="*/ 0 w 2392"/>
              <a:gd name="T15" fmla="*/ 0 h 1815"/>
              <a:gd name="T16" fmla="*/ 2392 w 2392"/>
              <a:gd name="T17" fmla="*/ 1815 h 1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T14" t="T15" r="T16" b="T17"/>
            <a:pathLst>
              <a:path w="2392" h="1815">
                <a:moveTo>
                  <a:pt x="0" y="0"/>
                </a:moveTo>
                <a:lnTo>
                  <a:pt x="2356" y="452"/>
                </a:lnTo>
                <a:lnTo>
                  <a:pt x="2391" y="1239"/>
                </a:lnTo>
                <a:lnTo>
                  <a:pt x="1897" y="1239"/>
                </a:lnTo>
                <a:lnTo>
                  <a:pt x="1227" y="1552"/>
                </a:lnTo>
                <a:lnTo>
                  <a:pt x="397" y="1814"/>
                </a:lnTo>
                <a:lnTo>
                  <a:pt x="0" y="0"/>
                </a:lnTo>
              </a:path>
            </a:pathLst>
          </a:custGeom>
          <a:solidFill>
            <a:srgbClr val="FF0000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9218" name="AutoShape 2"/>
          <p:cNvSpPr>
            <a:spLocks noChangeArrowheads="1"/>
          </p:cNvSpPr>
          <p:nvPr/>
        </p:nvSpPr>
        <p:spPr bwMode="auto">
          <a:xfrm>
            <a:off x="4772025" y="4987925"/>
            <a:ext cx="1390650" cy="581025"/>
          </a:xfrm>
          <a:custGeom>
            <a:avLst/>
            <a:gdLst>
              <a:gd name="T0" fmla="*/ 362 w 3861"/>
              <a:gd name="T1" fmla="*/ 1614 h 1615"/>
              <a:gd name="T2" fmla="*/ 0 w 3861"/>
              <a:gd name="T3" fmla="*/ 642 h 1615"/>
              <a:gd name="T4" fmla="*/ 1075 w 3861"/>
              <a:gd name="T5" fmla="*/ 331 h 1615"/>
              <a:gd name="T6" fmla="*/ 1745 w 3861"/>
              <a:gd name="T7" fmla="*/ 29 h 1615"/>
              <a:gd name="T8" fmla="*/ 3860 w 3861"/>
              <a:gd name="T9" fmla="*/ 0 h 1615"/>
              <a:gd name="T10" fmla="*/ 3309 w 3861"/>
              <a:gd name="T11" fmla="*/ 1314 h 1615"/>
              <a:gd name="T12" fmla="*/ 2297 w 3861"/>
              <a:gd name="T13" fmla="*/ 1506 h 1615"/>
              <a:gd name="T14" fmla="*/ 362 w 3861"/>
              <a:gd name="T15" fmla="*/ 1614 h 1615"/>
              <a:gd name="T16" fmla="*/ 0 w 3861"/>
              <a:gd name="T17" fmla="*/ 0 h 1615"/>
              <a:gd name="T18" fmla="*/ 3861 w 3861"/>
              <a:gd name="T19" fmla="*/ 1615 h 16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3861" h="1615">
                <a:moveTo>
                  <a:pt x="362" y="1614"/>
                </a:moveTo>
                <a:lnTo>
                  <a:pt x="0" y="642"/>
                </a:lnTo>
                <a:lnTo>
                  <a:pt x="1075" y="331"/>
                </a:lnTo>
                <a:lnTo>
                  <a:pt x="1745" y="29"/>
                </a:lnTo>
                <a:lnTo>
                  <a:pt x="3860" y="0"/>
                </a:lnTo>
                <a:lnTo>
                  <a:pt x="3309" y="1314"/>
                </a:lnTo>
                <a:lnTo>
                  <a:pt x="2297" y="1506"/>
                </a:lnTo>
                <a:lnTo>
                  <a:pt x="362" y="1614"/>
                </a:lnTo>
              </a:path>
            </a:pathLst>
          </a:custGeom>
          <a:solidFill>
            <a:srgbClr val="0000FF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9219" name="AutoShape 3"/>
          <p:cNvSpPr>
            <a:spLocks noChangeArrowheads="1"/>
          </p:cNvSpPr>
          <p:nvPr/>
        </p:nvSpPr>
        <p:spPr bwMode="auto">
          <a:xfrm>
            <a:off x="4368800" y="5673725"/>
            <a:ext cx="654050" cy="282575"/>
          </a:xfrm>
          <a:custGeom>
            <a:avLst/>
            <a:gdLst>
              <a:gd name="T0" fmla="*/ 0 w 1815"/>
              <a:gd name="T1" fmla="*/ 40 h 786"/>
              <a:gd name="T2" fmla="*/ 393 w 1815"/>
              <a:gd name="T3" fmla="*/ 749 h 786"/>
              <a:gd name="T4" fmla="*/ 1814 w 1815"/>
              <a:gd name="T5" fmla="*/ 785 h 786"/>
              <a:gd name="T6" fmla="*/ 1575 w 1815"/>
              <a:gd name="T7" fmla="*/ 0 h 786"/>
              <a:gd name="T8" fmla="*/ 0 w 1815"/>
              <a:gd name="T9" fmla="*/ 40 h 786"/>
              <a:gd name="T10" fmla="*/ 0 w 1815"/>
              <a:gd name="T11" fmla="*/ 0 h 786"/>
              <a:gd name="T12" fmla="*/ 1815 w 1815"/>
              <a:gd name="T13" fmla="*/ 786 h 7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1815" h="786">
                <a:moveTo>
                  <a:pt x="0" y="40"/>
                </a:moveTo>
                <a:lnTo>
                  <a:pt x="393" y="749"/>
                </a:lnTo>
                <a:lnTo>
                  <a:pt x="1814" y="785"/>
                </a:lnTo>
                <a:lnTo>
                  <a:pt x="1575" y="0"/>
                </a:lnTo>
                <a:lnTo>
                  <a:pt x="0" y="40"/>
                </a:lnTo>
              </a:path>
            </a:pathLst>
          </a:custGeom>
          <a:solidFill>
            <a:srgbClr val="00FF00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503238" y="346075"/>
            <a:ext cx="9070975" cy="11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4400"/>
              <a:t>Motivation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503238" y="1768475"/>
            <a:ext cx="9070975" cy="489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228600" indent="-123825"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 marL="727075" indent="-269875"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/>
              <a:t> Applications cannot handle motion pattern queries in large trajectory databases</a:t>
            </a:r>
          </a:p>
          <a:p>
            <a:pPr lvl="1">
              <a:spcAft>
                <a:spcPts val="1425"/>
              </a:spcAft>
              <a:buFont typeface="Times New Roman" pitchFamily="16" charset="0"/>
              <a:buChar char="–"/>
            </a:pPr>
            <a:r>
              <a:rPr lang="en-US" sz="2400" b="1"/>
              <a:t>Example1:</a:t>
            </a:r>
            <a:r>
              <a:rPr lang="en-US" sz="2400"/>
              <a:t> “find trajectories that were in </a:t>
            </a:r>
            <a:r>
              <a:rPr lang="en-US" sz="2400" b="1">
                <a:solidFill>
                  <a:srgbClr val="0000FF"/>
                </a:solidFill>
              </a:rPr>
              <a:t>downtown LA</a:t>
            </a:r>
            <a:r>
              <a:rPr lang="en-US" sz="2400"/>
              <a:t>, then sometime later went as </a:t>
            </a:r>
            <a:r>
              <a:rPr lang="en-US" sz="2400" b="1" i="1">
                <a:solidFill>
                  <a:srgbClr val="FF00FF"/>
                </a:solidFill>
              </a:rPr>
              <a:t>close</a:t>
            </a:r>
            <a:r>
              <a:rPr lang="en-US" sz="2400" b="1">
                <a:solidFill>
                  <a:srgbClr val="FF00FF"/>
                </a:solidFill>
              </a:rPr>
              <a:t> </a:t>
            </a:r>
            <a:r>
              <a:rPr lang="en-US" sz="2400" b="1" i="1">
                <a:solidFill>
                  <a:srgbClr val="FF00FF"/>
                </a:solidFill>
              </a:rPr>
              <a:t>as possible</a:t>
            </a:r>
            <a:r>
              <a:rPr lang="en-US" sz="2400"/>
              <a:t> to the </a:t>
            </a:r>
            <a:r>
              <a:rPr lang="en-US" sz="2400" b="1">
                <a:solidFill>
                  <a:srgbClr val="FF0000"/>
                </a:solidFill>
              </a:rPr>
              <a:t>Hollywood sign</a:t>
            </a:r>
            <a:r>
              <a:rPr lang="en-US" sz="2400"/>
              <a:t>, then later ended up at </a:t>
            </a:r>
            <a:r>
              <a:rPr lang="en-US" sz="2400" b="1">
                <a:solidFill>
                  <a:srgbClr val="00FF00"/>
                </a:solidFill>
              </a:rPr>
              <a:t>LAX</a:t>
            </a:r>
            <a:r>
              <a:rPr lang="en-US" sz="2400"/>
              <a:t>”</a:t>
            </a:r>
          </a:p>
        </p:txBody>
      </p:sp>
      <p:sp>
        <p:nvSpPr>
          <p:cNvPr id="9222" name="Line 6"/>
          <p:cNvSpPr>
            <a:spLocks noChangeShapeType="1"/>
          </p:cNvSpPr>
          <p:nvPr/>
        </p:nvSpPr>
        <p:spPr bwMode="auto">
          <a:xfrm>
            <a:off x="4510088" y="6540500"/>
            <a:ext cx="536575" cy="3032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223" name="Line 7"/>
          <p:cNvSpPr>
            <a:spLocks noChangeShapeType="1"/>
          </p:cNvSpPr>
          <p:nvPr/>
        </p:nvSpPr>
        <p:spPr bwMode="auto">
          <a:xfrm flipV="1">
            <a:off x="5040313" y="6475413"/>
            <a:ext cx="376237" cy="38576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224" name="Line 8"/>
          <p:cNvSpPr>
            <a:spLocks noChangeShapeType="1"/>
          </p:cNvSpPr>
          <p:nvPr/>
        </p:nvSpPr>
        <p:spPr bwMode="auto">
          <a:xfrm>
            <a:off x="5395913" y="6494463"/>
            <a:ext cx="1036637" cy="80168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 flipV="1">
            <a:off x="4513263" y="6216650"/>
            <a:ext cx="152400" cy="34766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 flipH="1" flipV="1">
            <a:off x="4110038" y="5213350"/>
            <a:ext cx="574675" cy="10445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 flipH="1">
            <a:off x="3459163" y="5230813"/>
            <a:ext cx="692150" cy="317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 flipV="1">
            <a:off x="4368800" y="5654675"/>
            <a:ext cx="571500" cy="523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>
            <a:off x="4508500" y="5942013"/>
            <a:ext cx="523875" cy="127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>
            <a:off x="4933950" y="5676900"/>
            <a:ext cx="90488" cy="27463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231" name="Line 15"/>
          <p:cNvSpPr>
            <a:spLocks noChangeShapeType="1"/>
          </p:cNvSpPr>
          <p:nvPr/>
        </p:nvSpPr>
        <p:spPr bwMode="auto">
          <a:xfrm flipH="1">
            <a:off x="5130800" y="4992688"/>
            <a:ext cx="292100" cy="11906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 flipV="1">
            <a:off x="4900613" y="5510213"/>
            <a:ext cx="690562" cy="7778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233" name="Line 17"/>
          <p:cNvSpPr>
            <a:spLocks noChangeShapeType="1"/>
          </p:cNvSpPr>
          <p:nvPr/>
        </p:nvSpPr>
        <p:spPr bwMode="auto">
          <a:xfrm flipV="1">
            <a:off x="5961063" y="4962525"/>
            <a:ext cx="201612" cy="5191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234" name="Line 18"/>
          <p:cNvSpPr>
            <a:spLocks noChangeShapeType="1"/>
          </p:cNvSpPr>
          <p:nvPr/>
        </p:nvSpPr>
        <p:spPr bwMode="auto">
          <a:xfrm flipV="1">
            <a:off x="5387975" y="4965700"/>
            <a:ext cx="776288" cy="492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235" name="Line 19"/>
          <p:cNvSpPr>
            <a:spLocks noChangeShapeType="1"/>
          </p:cNvSpPr>
          <p:nvPr/>
        </p:nvSpPr>
        <p:spPr bwMode="auto">
          <a:xfrm>
            <a:off x="4718050" y="4548188"/>
            <a:ext cx="139700" cy="6540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236" name="Line 20"/>
          <p:cNvSpPr>
            <a:spLocks noChangeShapeType="1"/>
          </p:cNvSpPr>
          <p:nvPr/>
        </p:nvSpPr>
        <p:spPr bwMode="auto">
          <a:xfrm flipH="1" flipV="1">
            <a:off x="4156075" y="4584700"/>
            <a:ext cx="590550" cy="4286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237" name="Line 21"/>
          <p:cNvSpPr>
            <a:spLocks noChangeShapeType="1"/>
          </p:cNvSpPr>
          <p:nvPr/>
        </p:nvSpPr>
        <p:spPr bwMode="auto">
          <a:xfrm>
            <a:off x="4171950" y="4598988"/>
            <a:ext cx="34925" cy="4381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238" name="Line 22"/>
          <p:cNvSpPr>
            <a:spLocks noChangeShapeType="1"/>
          </p:cNvSpPr>
          <p:nvPr/>
        </p:nvSpPr>
        <p:spPr bwMode="auto">
          <a:xfrm>
            <a:off x="4206875" y="5037138"/>
            <a:ext cx="257175" cy="26193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239" name="Line 23"/>
          <p:cNvSpPr>
            <a:spLocks noChangeShapeType="1"/>
          </p:cNvSpPr>
          <p:nvPr/>
        </p:nvSpPr>
        <p:spPr bwMode="auto">
          <a:xfrm flipV="1">
            <a:off x="4460875" y="5183188"/>
            <a:ext cx="390525" cy="13176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240" name="Line 24"/>
          <p:cNvSpPr>
            <a:spLocks noChangeShapeType="1"/>
          </p:cNvSpPr>
          <p:nvPr/>
        </p:nvSpPr>
        <p:spPr bwMode="auto">
          <a:xfrm>
            <a:off x="4719638" y="4543425"/>
            <a:ext cx="849312" cy="1587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241" name="Line 25"/>
          <p:cNvSpPr>
            <a:spLocks noChangeShapeType="1"/>
          </p:cNvSpPr>
          <p:nvPr/>
        </p:nvSpPr>
        <p:spPr bwMode="auto">
          <a:xfrm>
            <a:off x="5564188" y="4702175"/>
            <a:ext cx="14287" cy="28892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242" name="Line 26"/>
          <p:cNvSpPr>
            <a:spLocks noChangeShapeType="1"/>
          </p:cNvSpPr>
          <p:nvPr/>
        </p:nvSpPr>
        <p:spPr bwMode="auto">
          <a:xfrm flipV="1">
            <a:off x="4852988" y="5084763"/>
            <a:ext cx="307975" cy="13493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243" name="Line 27"/>
          <p:cNvSpPr>
            <a:spLocks noChangeShapeType="1"/>
          </p:cNvSpPr>
          <p:nvPr/>
        </p:nvSpPr>
        <p:spPr bwMode="auto">
          <a:xfrm>
            <a:off x="5026025" y="5956300"/>
            <a:ext cx="381000" cy="5445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244" name="Line 28"/>
          <p:cNvSpPr>
            <a:spLocks noChangeShapeType="1"/>
          </p:cNvSpPr>
          <p:nvPr/>
        </p:nvSpPr>
        <p:spPr bwMode="auto">
          <a:xfrm flipV="1">
            <a:off x="5262563" y="6165850"/>
            <a:ext cx="433387" cy="1412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245" name="Line 29"/>
          <p:cNvSpPr>
            <a:spLocks noChangeShapeType="1"/>
          </p:cNvSpPr>
          <p:nvPr/>
        </p:nvSpPr>
        <p:spPr bwMode="auto">
          <a:xfrm>
            <a:off x="5694363" y="6186488"/>
            <a:ext cx="508000" cy="47783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246" name="Line 30"/>
          <p:cNvSpPr>
            <a:spLocks noChangeShapeType="1"/>
          </p:cNvSpPr>
          <p:nvPr/>
        </p:nvSpPr>
        <p:spPr bwMode="auto">
          <a:xfrm flipH="1">
            <a:off x="6100763" y="6664325"/>
            <a:ext cx="125412" cy="3873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247" name="Line 31"/>
          <p:cNvSpPr>
            <a:spLocks noChangeShapeType="1"/>
          </p:cNvSpPr>
          <p:nvPr/>
        </p:nvSpPr>
        <p:spPr bwMode="auto">
          <a:xfrm flipV="1">
            <a:off x="3651250" y="4719638"/>
            <a:ext cx="534988" cy="6191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248" name="Line 32"/>
          <p:cNvSpPr>
            <a:spLocks noChangeShapeType="1"/>
          </p:cNvSpPr>
          <p:nvPr/>
        </p:nvSpPr>
        <p:spPr bwMode="auto">
          <a:xfrm flipH="1">
            <a:off x="3463925" y="4751388"/>
            <a:ext cx="215900" cy="51593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249" name="Line 33"/>
          <p:cNvSpPr>
            <a:spLocks noChangeShapeType="1"/>
          </p:cNvSpPr>
          <p:nvPr/>
        </p:nvSpPr>
        <p:spPr bwMode="auto">
          <a:xfrm flipV="1">
            <a:off x="6435725" y="6534150"/>
            <a:ext cx="369888" cy="7858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250" name="Line 34"/>
          <p:cNvSpPr>
            <a:spLocks noChangeShapeType="1"/>
          </p:cNvSpPr>
          <p:nvPr/>
        </p:nvSpPr>
        <p:spPr bwMode="auto">
          <a:xfrm flipH="1">
            <a:off x="6357938" y="6043613"/>
            <a:ext cx="560387" cy="31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251" name="Line 35"/>
          <p:cNvSpPr>
            <a:spLocks noChangeShapeType="1"/>
          </p:cNvSpPr>
          <p:nvPr/>
        </p:nvSpPr>
        <p:spPr bwMode="auto">
          <a:xfrm>
            <a:off x="6107113" y="5756275"/>
            <a:ext cx="454025" cy="4857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252" name="Line 36"/>
          <p:cNvSpPr>
            <a:spLocks noChangeShapeType="1"/>
          </p:cNvSpPr>
          <p:nvPr/>
        </p:nvSpPr>
        <p:spPr bwMode="auto">
          <a:xfrm>
            <a:off x="6100763" y="5753100"/>
            <a:ext cx="765175" cy="127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253" name="Line 37"/>
          <p:cNvSpPr>
            <a:spLocks noChangeShapeType="1"/>
          </p:cNvSpPr>
          <p:nvPr/>
        </p:nvSpPr>
        <p:spPr bwMode="auto">
          <a:xfrm>
            <a:off x="6872288" y="5761038"/>
            <a:ext cx="23812" cy="279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254" name="Text Box 38"/>
          <p:cNvSpPr txBox="1">
            <a:spLocks noChangeArrowheads="1"/>
          </p:cNvSpPr>
          <p:nvPr/>
        </p:nvSpPr>
        <p:spPr bwMode="auto">
          <a:xfrm>
            <a:off x="4479925" y="5683250"/>
            <a:ext cx="487363" cy="28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LAX</a:t>
            </a:r>
          </a:p>
        </p:txBody>
      </p:sp>
      <p:sp>
        <p:nvSpPr>
          <p:cNvPr id="9255" name="Line 39"/>
          <p:cNvSpPr>
            <a:spLocks noChangeShapeType="1"/>
          </p:cNvSpPr>
          <p:nvPr/>
        </p:nvSpPr>
        <p:spPr bwMode="auto">
          <a:xfrm flipH="1">
            <a:off x="5572125" y="5462588"/>
            <a:ext cx="406400" cy="666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256" name="Line 40"/>
          <p:cNvSpPr>
            <a:spLocks noChangeShapeType="1"/>
          </p:cNvSpPr>
          <p:nvPr/>
        </p:nvSpPr>
        <p:spPr bwMode="auto">
          <a:xfrm>
            <a:off x="4767263" y="5214938"/>
            <a:ext cx="166687" cy="4572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257" name="Line 41"/>
          <p:cNvSpPr>
            <a:spLocks noChangeShapeType="1"/>
          </p:cNvSpPr>
          <p:nvPr/>
        </p:nvSpPr>
        <p:spPr bwMode="auto">
          <a:xfrm>
            <a:off x="5548313" y="5527675"/>
            <a:ext cx="142875" cy="6667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258" name="Line 42"/>
          <p:cNvSpPr>
            <a:spLocks noChangeShapeType="1"/>
          </p:cNvSpPr>
          <p:nvPr/>
        </p:nvSpPr>
        <p:spPr bwMode="auto">
          <a:xfrm>
            <a:off x="5961063" y="5457825"/>
            <a:ext cx="139700" cy="2952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259" name="Line 43"/>
          <p:cNvSpPr>
            <a:spLocks noChangeShapeType="1"/>
          </p:cNvSpPr>
          <p:nvPr/>
        </p:nvSpPr>
        <p:spPr bwMode="auto">
          <a:xfrm flipV="1">
            <a:off x="6203950" y="6221413"/>
            <a:ext cx="355600" cy="4730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260" name="Line 44"/>
          <p:cNvSpPr>
            <a:spLocks noChangeShapeType="1"/>
          </p:cNvSpPr>
          <p:nvPr/>
        </p:nvSpPr>
        <p:spPr bwMode="auto">
          <a:xfrm flipH="1" flipV="1">
            <a:off x="6540500" y="6223000"/>
            <a:ext cx="288925" cy="34766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261" name="Line 45"/>
          <p:cNvSpPr>
            <a:spLocks noChangeShapeType="1"/>
          </p:cNvSpPr>
          <p:nvPr/>
        </p:nvSpPr>
        <p:spPr bwMode="auto">
          <a:xfrm>
            <a:off x="6473825" y="4862513"/>
            <a:ext cx="293688" cy="8953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262" name="Line 46"/>
          <p:cNvSpPr>
            <a:spLocks noChangeShapeType="1"/>
          </p:cNvSpPr>
          <p:nvPr/>
        </p:nvSpPr>
        <p:spPr bwMode="auto">
          <a:xfrm flipH="1">
            <a:off x="6134100" y="4862513"/>
            <a:ext cx="358775" cy="1270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263" name="Line 47"/>
          <p:cNvSpPr>
            <a:spLocks noChangeShapeType="1"/>
          </p:cNvSpPr>
          <p:nvPr/>
        </p:nvSpPr>
        <p:spPr bwMode="auto">
          <a:xfrm flipV="1">
            <a:off x="5564188" y="4391025"/>
            <a:ext cx="889000" cy="3302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264" name="Line 48"/>
          <p:cNvSpPr>
            <a:spLocks noChangeShapeType="1"/>
          </p:cNvSpPr>
          <p:nvPr/>
        </p:nvSpPr>
        <p:spPr bwMode="auto">
          <a:xfrm flipH="1" flipV="1">
            <a:off x="6435725" y="4391025"/>
            <a:ext cx="57150" cy="49053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265" name="Text Box 49"/>
          <p:cNvSpPr txBox="1">
            <a:spLocks noChangeArrowheads="1"/>
          </p:cNvSpPr>
          <p:nvPr/>
        </p:nvSpPr>
        <p:spPr bwMode="auto">
          <a:xfrm>
            <a:off x="5508625" y="6310313"/>
            <a:ext cx="628650" cy="471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1200"/>
              <a:t>Long  Beach</a:t>
            </a:r>
          </a:p>
        </p:txBody>
      </p:sp>
      <p:sp>
        <p:nvSpPr>
          <p:cNvPr id="9266" name="Text Box 50"/>
          <p:cNvSpPr txBox="1">
            <a:spLocks noChangeArrowheads="1"/>
          </p:cNvSpPr>
          <p:nvPr/>
        </p:nvSpPr>
        <p:spPr bwMode="auto">
          <a:xfrm>
            <a:off x="3570288" y="4843463"/>
            <a:ext cx="649287" cy="28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Malibu</a:t>
            </a:r>
          </a:p>
        </p:txBody>
      </p:sp>
      <p:sp>
        <p:nvSpPr>
          <p:cNvPr id="9267" name="Text Box 51"/>
          <p:cNvSpPr txBox="1">
            <a:spLocks noChangeArrowheads="1"/>
          </p:cNvSpPr>
          <p:nvPr/>
        </p:nvSpPr>
        <p:spPr bwMode="auto">
          <a:xfrm>
            <a:off x="4999038" y="5167313"/>
            <a:ext cx="911225" cy="28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Downtown</a:t>
            </a:r>
          </a:p>
        </p:txBody>
      </p:sp>
      <p:sp>
        <p:nvSpPr>
          <p:cNvPr id="9268" name="Text Box 52"/>
          <p:cNvSpPr txBox="1">
            <a:spLocks noChangeArrowheads="1"/>
          </p:cNvSpPr>
          <p:nvPr/>
        </p:nvSpPr>
        <p:spPr bwMode="auto">
          <a:xfrm>
            <a:off x="4727575" y="4699000"/>
            <a:ext cx="908050" cy="28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Hollywood</a:t>
            </a:r>
          </a:p>
        </p:txBody>
      </p:sp>
      <p:sp>
        <p:nvSpPr>
          <p:cNvPr id="9269" name="Text Box 53"/>
          <p:cNvSpPr txBox="1">
            <a:spLocks noChangeArrowheads="1"/>
          </p:cNvSpPr>
          <p:nvPr/>
        </p:nvSpPr>
        <p:spPr bwMode="auto">
          <a:xfrm>
            <a:off x="4140200" y="4660900"/>
            <a:ext cx="696913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1200"/>
              <a:t>Beverly Hills</a:t>
            </a:r>
          </a:p>
        </p:txBody>
      </p:sp>
      <p:sp>
        <p:nvSpPr>
          <p:cNvPr id="9270" name="Text Box 54"/>
          <p:cNvSpPr txBox="1">
            <a:spLocks noChangeArrowheads="1"/>
          </p:cNvSpPr>
          <p:nvPr/>
        </p:nvSpPr>
        <p:spPr bwMode="auto">
          <a:xfrm>
            <a:off x="6081713" y="5757863"/>
            <a:ext cx="947737" cy="28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Disneyland</a:t>
            </a:r>
          </a:p>
        </p:txBody>
      </p:sp>
      <p:sp>
        <p:nvSpPr>
          <p:cNvPr id="9271" name="Text Box 55"/>
          <p:cNvSpPr txBox="1">
            <a:spLocks noChangeArrowheads="1"/>
          </p:cNvSpPr>
          <p:nvPr/>
        </p:nvSpPr>
        <p:spPr bwMode="auto">
          <a:xfrm>
            <a:off x="6264275" y="6667500"/>
            <a:ext cx="468313" cy="28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OC</a:t>
            </a:r>
          </a:p>
        </p:txBody>
      </p:sp>
      <p:sp>
        <p:nvSpPr>
          <p:cNvPr id="9272" name="Text Box 56"/>
          <p:cNvSpPr txBox="1">
            <a:spLocks noChangeArrowheads="1"/>
          </p:cNvSpPr>
          <p:nvPr/>
        </p:nvSpPr>
        <p:spPr bwMode="auto">
          <a:xfrm>
            <a:off x="4249738" y="5222875"/>
            <a:ext cx="703262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1200"/>
              <a:t>Santa Monica</a:t>
            </a:r>
          </a:p>
        </p:txBody>
      </p:sp>
      <p:sp>
        <p:nvSpPr>
          <p:cNvPr id="9273" name="Text Box 57"/>
          <p:cNvSpPr txBox="1">
            <a:spLocks noChangeArrowheads="1"/>
          </p:cNvSpPr>
          <p:nvPr/>
        </p:nvSpPr>
        <p:spPr bwMode="auto">
          <a:xfrm>
            <a:off x="5837238" y="5988050"/>
            <a:ext cx="627062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1200"/>
              <a:t>Santa Ana</a:t>
            </a:r>
          </a:p>
        </p:txBody>
      </p:sp>
      <p:sp>
        <p:nvSpPr>
          <p:cNvPr id="9274" name="Text Box 58"/>
          <p:cNvSpPr txBox="1">
            <a:spLocks noChangeArrowheads="1"/>
          </p:cNvSpPr>
          <p:nvPr/>
        </p:nvSpPr>
        <p:spPr bwMode="auto">
          <a:xfrm>
            <a:off x="4572000" y="6226175"/>
            <a:ext cx="823913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Redondo</a:t>
            </a:r>
          </a:p>
          <a:p>
            <a:pPr algn="ctr"/>
            <a:r>
              <a:rPr lang="en-US" sz="1200"/>
              <a:t>Beach</a:t>
            </a:r>
          </a:p>
        </p:txBody>
      </p:sp>
      <p:sp>
        <p:nvSpPr>
          <p:cNvPr id="9275" name="Text Box 59"/>
          <p:cNvSpPr txBox="1">
            <a:spLocks noChangeArrowheads="1"/>
          </p:cNvSpPr>
          <p:nvPr/>
        </p:nvSpPr>
        <p:spPr bwMode="auto">
          <a:xfrm>
            <a:off x="4900613" y="5784850"/>
            <a:ext cx="887412" cy="28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Inglewood</a:t>
            </a:r>
          </a:p>
        </p:txBody>
      </p:sp>
      <p:sp>
        <p:nvSpPr>
          <p:cNvPr id="9276" name="Text Box 60"/>
          <p:cNvSpPr txBox="1">
            <a:spLocks noChangeArrowheads="1"/>
          </p:cNvSpPr>
          <p:nvPr/>
        </p:nvSpPr>
        <p:spPr bwMode="auto">
          <a:xfrm>
            <a:off x="5951538" y="5300663"/>
            <a:ext cx="814387" cy="290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Anaheim</a:t>
            </a:r>
          </a:p>
        </p:txBody>
      </p:sp>
      <p:sp>
        <p:nvSpPr>
          <p:cNvPr id="9277" name="Text Box 61"/>
          <p:cNvSpPr txBox="1">
            <a:spLocks noChangeArrowheads="1"/>
          </p:cNvSpPr>
          <p:nvPr/>
        </p:nvSpPr>
        <p:spPr bwMode="auto">
          <a:xfrm>
            <a:off x="5580063" y="4630738"/>
            <a:ext cx="873125" cy="28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Pasadena</a:t>
            </a:r>
          </a:p>
        </p:txBody>
      </p:sp>
      <p:sp>
        <p:nvSpPr>
          <p:cNvPr id="9278" name="AutoShape 62"/>
          <p:cNvSpPr>
            <a:spLocks noChangeArrowheads="1"/>
          </p:cNvSpPr>
          <p:nvPr/>
        </p:nvSpPr>
        <p:spPr bwMode="auto">
          <a:xfrm>
            <a:off x="4057650" y="4662488"/>
            <a:ext cx="2622550" cy="260350"/>
          </a:xfrm>
          <a:custGeom>
            <a:avLst/>
            <a:gdLst>
              <a:gd name="T0" fmla="*/ 0 w 7285"/>
              <a:gd name="T1" fmla="*/ 0 h 724"/>
              <a:gd name="T2" fmla="*/ 815 w 7285"/>
              <a:gd name="T3" fmla="*/ 552 h 724"/>
              <a:gd name="T4" fmla="*/ 1769 w 7285"/>
              <a:gd name="T5" fmla="*/ 578 h 724"/>
              <a:gd name="T6" fmla="*/ 2867 w 7285"/>
              <a:gd name="T7" fmla="*/ 367 h 724"/>
              <a:gd name="T8" fmla="*/ 3578 w 7285"/>
              <a:gd name="T9" fmla="*/ 379 h 724"/>
              <a:gd name="T10" fmla="*/ 4502 w 7285"/>
              <a:gd name="T11" fmla="*/ 469 h 724"/>
              <a:gd name="T12" fmla="*/ 5409 w 7285"/>
              <a:gd name="T13" fmla="*/ 479 h 724"/>
              <a:gd name="T14" fmla="*/ 6232 w 7285"/>
              <a:gd name="T15" fmla="*/ 631 h 724"/>
              <a:gd name="T16" fmla="*/ 7284 w 7285"/>
              <a:gd name="T17" fmla="*/ 723 h 724"/>
              <a:gd name="T18" fmla="*/ 0 w 7285"/>
              <a:gd name="T19" fmla="*/ 0 h 724"/>
              <a:gd name="T20" fmla="*/ 7285 w 7285"/>
              <a:gd name="T21" fmla="*/ 724 h 7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T18" t="T19" r="T20" b="T21"/>
            <a:pathLst>
              <a:path w="7285" h="724">
                <a:moveTo>
                  <a:pt x="0" y="0"/>
                </a:moveTo>
                <a:cubicBezTo>
                  <a:pt x="209" y="189"/>
                  <a:pt x="527" y="488"/>
                  <a:pt x="815" y="552"/>
                </a:cubicBezTo>
                <a:cubicBezTo>
                  <a:pt x="1103" y="616"/>
                  <a:pt x="1352" y="533"/>
                  <a:pt x="1769" y="578"/>
                </a:cubicBezTo>
                <a:cubicBezTo>
                  <a:pt x="2171" y="622"/>
                  <a:pt x="2586" y="392"/>
                  <a:pt x="2867" y="367"/>
                </a:cubicBezTo>
                <a:cubicBezTo>
                  <a:pt x="3084" y="377"/>
                  <a:pt x="3323" y="355"/>
                  <a:pt x="3578" y="379"/>
                </a:cubicBezTo>
                <a:cubicBezTo>
                  <a:pt x="3778" y="398"/>
                  <a:pt x="4211" y="332"/>
                  <a:pt x="4502" y="469"/>
                </a:cubicBezTo>
                <a:cubicBezTo>
                  <a:pt x="4860" y="494"/>
                  <a:pt x="5012" y="403"/>
                  <a:pt x="5409" y="479"/>
                </a:cubicBezTo>
                <a:cubicBezTo>
                  <a:pt x="5806" y="555"/>
                  <a:pt x="6232" y="631"/>
                  <a:pt x="6232" y="631"/>
                </a:cubicBezTo>
                <a:lnTo>
                  <a:pt x="7284" y="723"/>
                </a:lnTo>
              </a:path>
            </a:pathLst>
          </a:custGeom>
          <a:noFill/>
          <a:ln w="45720">
            <a:solidFill>
              <a:srgbClr val="6666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9279" name="Line 63"/>
          <p:cNvSpPr>
            <a:spLocks noChangeShapeType="1"/>
          </p:cNvSpPr>
          <p:nvPr/>
        </p:nvSpPr>
        <p:spPr bwMode="auto">
          <a:xfrm flipV="1">
            <a:off x="4132263" y="5119688"/>
            <a:ext cx="177800" cy="1301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31FA38D6-BCEE-46FF-81BE-425E656C6FB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AutoShape 1"/>
          <p:cNvSpPr>
            <a:spLocks noChangeArrowheads="1"/>
          </p:cNvSpPr>
          <p:nvPr/>
        </p:nvSpPr>
        <p:spPr bwMode="auto">
          <a:xfrm>
            <a:off x="4719638" y="4545013"/>
            <a:ext cx="860425" cy="654050"/>
          </a:xfrm>
          <a:custGeom>
            <a:avLst/>
            <a:gdLst>
              <a:gd name="T0" fmla="*/ 0 w 2392"/>
              <a:gd name="T1" fmla="*/ 0 h 1815"/>
              <a:gd name="T2" fmla="*/ 2356 w 2392"/>
              <a:gd name="T3" fmla="*/ 452 h 1815"/>
              <a:gd name="T4" fmla="*/ 2391 w 2392"/>
              <a:gd name="T5" fmla="*/ 1239 h 1815"/>
              <a:gd name="T6" fmla="*/ 1897 w 2392"/>
              <a:gd name="T7" fmla="*/ 1239 h 1815"/>
              <a:gd name="T8" fmla="*/ 1227 w 2392"/>
              <a:gd name="T9" fmla="*/ 1552 h 1815"/>
              <a:gd name="T10" fmla="*/ 397 w 2392"/>
              <a:gd name="T11" fmla="*/ 1814 h 1815"/>
              <a:gd name="T12" fmla="*/ 0 w 2392"/>
              <a:gd name="T13" fmla="*/ 0 h 1815"/>
              <a:gd name="T14" fmla="*/ 0 w 2392"/>
              <a:gd name="T15" fmla="*/ 0 h 1815"/>
              <a:gd name="T16" fmla="*/ 2392 w 2392"/>
              <a:gd name="T17" fmla="*/ 1815 h 1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T14" t="T15" r="T16" b="T17"/>
            <a:pathLst>
              <a:path w="2392" h="1815">
                <a:moveTo>
                  <a:pt x="0" y="0"/>
                </a:moveTo>
                <a:lnTo>
                  <a:pt x="2356" y="452"/>
                </a:lnTo>
                <a:lnTo>
                  <a:pt x="2391" y="1239"/>
                </a:lnTo>
                <a:lnTo>
                  <a:pt x="1897" y="1239"/>
                </a:lnTo>
                <a:lnTo>
                  <a:pt x="1227" y="1552"/>
                </a:lnTo>
                <a:lnTo>
                  <a:pt x="397" y="1814"/>
                </a:lnTo>
                <a:lnTo>
                  <a:pt x="0" y="0"/>
                </a:lnTo>
              </a:path>
            </a:pathLst>
          </a:custGeom>
          <a:solidFill>
            <a:srgbClr val="FF0000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10242" name="AutoShape 2"/>
          <p:cNvSpPr>
            <a:spLocks noChangeArrowheads="1"/>
          </p:cNvSpPr>
          <p:nvPr/>
        </p:nvSpPr>
        <p:spPr bwMode="auto">
          <a:xfrm>
            <a:off x="4772025" y="4987925"/>
            <a:ext cx="1390650" cy="581025"/>
          </a:xfrm>
          <a:custGeom>
            <a:avLst/>
            <a:gdLst>
              <a:gd name="T0" fmla="*/ 362 w 3861"/>
              <a:gd name="T1" fmla="*/ 1614 h 1615"/>
              <a:gd name="T2" fmla="*/ 0 w 3861"/>
              <a:gd name="T3" fmla="*/ 642 h 1615"/>
              <a:gd name="T4" fmla="*/ 1075 w 3861"/>
              <a:gd name="T5" fmla="*/ 331 h 1615"/>
              <a:gd name="T6" fmla="*/ 1745 w 3861"/>
              <a:gd name="T7" fmla="*/ 29 h 1615"/>
              <a:gd name="T8" fmla="*/ 3860 w 3861"/>
              <a:gd name="T9" fmla="*/ 0 h 1615"/>
              <a:gd name="T10" fmla="*/ 3309 w 3861"/>
              <a:gd name="T11" fmla="*/ 1314 h 1615"/>
              <a:gd name="T12" fmla="*/ 2297 w 3861"/>
              <a:gd name="T13" fmla="*/ 1506 h 1615"/>
              <a:gd name="T14" fmla="*/ 362 w 3861"/>
              <a:gd name="T15" fmla="*/ 1614 h 1615"/>
              <a:gd name="T16" fmla="*/ 0 w 3861"/>
              <a:gd name="T17" fmla="*/ 0 h 1615"/>
              <a:gd name="T18" fmla="*/ 3861 w 3861"/>
              <a:gd name="T19" fmla="*/ 1615 h 16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3861" h="1615">
                <a:moveTo>
                  <a:pt x="362" y="1614"/>
                </a:moveTo>
                <a:lnTo>
                  <a:pt x="0" y="642"/>
                </a:lnTo>
                <a:lnTo>
                  <a:pt x="1075" y="331"/>
                </a:lnTo>
                <a:lnTo>
                  <a:pt x="1745" y="29"/>
                </a:lnTo>
                <a:lnTo>
                  <a:pt x="3860" y="0"/>
                </a:lnTo>
                <a:lnTo>
                  <a:pt x="3309" y="1314"/>
                </a:lnTo>
                <a:lnTo>
                  <a:pt x="2297" y="1506"/>
                </a:lnTo>
                <a:lnTo>
                  <a:pt x="362" y="1614"/>
                </a:lnTo>
              </a:path>
            </a:pathLst>
          </a:custGeom>
          <a:solidFill>
            <a:srgbClr val="0000FF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10243" name="AutoShape 3"/>
          <p:cNvSpPr>
            <a:spLocks noChangeArrowheads="1"/>
          </p:cNvSpPr>
          <p:nvPr/>
        </p:nvSpPr>
        <p:spPr bwMode="auto">
          <a:xfrm>
            <a:off x="4368800" y="5673725"/>
            <a:ext cx="654050" cy="282575"/>
          </a:xfrm>
          <a:custGeom>
            <a:avLst/>
            <a:gdLst>
              <a:gd name="T0" fmla="*/ 0 w 1815"/>
              <a:gd name="T1" fmla="*/ 40 h 786"/>
              <a:gd name="T2" fmla="*/ 393 w 1815"/>
              <a:gd name="T3" fmla="*/ 749 h 786"/>
              <a:gd name="T4" fmla="*/ 1814 w 1815"/>
              <a:gd name="T5" fmla="*/ 785 h 786"/>
              <a:gd name="T6" fmla="*/ 1575 w 1815"/>
              <a:gd name="T7" fmla="*/ 0 h 786"/>
              <a:gd name="T8" fmla="*/ 0 w 1815"/>
              <a:gd name="T9" fmla="*/ 40 h 786"/>
              <a:gd name="T10" fmla="*/ 0 w 1815"/>
              <a:gd name="T11" fmla="*/ 0 h 786"/>
              <a:gd name="T12" fmla="*/ 1815 w 1815"/>
              <a:gd name="T13" fmla="*/ 786 h 7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1815" h="786">
                <a:moveTo>
                  <a:pt x="0" y="40"/>
                </a:moveTo>
                <a:lnTo>
                  <a:pt x="393" y="749"/>
                </a:lnTo>
                <a:lnTo>
                  <a:pt x="1814" y="785"/>
                </a:lnTo>
                <a:lnTo>
                  <a:pt x="1575" y="0"/>
                </a:lnTo>
                <a:lnTo>
                  <a:pt x="0" y="40"/>
                </a:lnTo>
              </a:path>
            </a:pathLst>
          </a:custGeom>
          <a:solidFill>
            <a:srgbClr val="00FF00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503238" y="346075"/>
            <a:ext cx="9070975" cy="11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4400"/>
              <a:t>Motivation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503238" y="1768475"/>
            <a:ext cx="9070975" cy="489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228600" indent="-123825"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 marL="727075" indent="-269875"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/>
              <a:t> Applications cannot handle motion pattern queries in large trajectory databases</a:t>
            </a:r>
          </a:p>
          <a:p>
            <a:pPr lvl="1">
              <a:spcAft>
                <a:spcPts val="1425"/>
              </a:spcAft>
              <a:buFont typeface="Times New Roman" pitchFamily="16" charset="0"/>
              <a:buChar char="–"/>
            </a:pPr>
            <a:r>
              <a:rPr lang="en-US" sz="2400" b="1"/>
              <a:t>Example1:</a:t>
            </a:r>
            <a:r>
              <a:rPr lang="en-US" sz="2400"/>
              <a:t> “find trajectories that were in </a:t>
            </a:r>
            <a:r>
              <a:rPr lang="en-US" sz="2400" b="1">
                <a:solidFill>
                  <a:srgbClr val="0000FF"/>
                </a:solidFill>
              </a:rPr>
              <a:t>downtown LA</a:t>
            </a:r>
            <a:r>
              <a:rPr lang="en-US" sz="2400"/>
              <a:t>, then sometime later went as </a:t>
            </a:r>
            <a:r>
              <a:rPr lang="en-US" sz="2400" b="1" i="1">
                <a:solidFill>
                  <a:srgbClr val="FF00FF"/>
                </a:solidFill>
              </a:rPr>
              <a:t>close</a:t>
            </a:r>
            <a:r>
              <a:rPr lang="en-US" sz="2400" b="1">
                <a:solidFill>
                  <a:srgbClr val="FF00FF"/>
                </a:solidFill>
              </a:rPr>
              <a:t> </a:t>
            </a:r>
            <a:r>
              <a:rPr lang="en-US" sz="2400" b="1" i="1">
                <a:solidFill>
                  <a:srgbClr val="FF00FF"/>
                </a:solidFill>
              </a:rPr>
              <a:t>as possible</a:t>
            </a:r>
            <a:r>
              <a:rPr lang="en-US" sz="2400"/>
              <a:t> to the </a:t>
            </a:r>
            <a:r>
              <a:rPr lang="en-US" sz="2400" b="1">
                <a:solidFill>
                  <a:srgbClr val="FF0000"/>
                </a:solidFill>
              </a:rPr>
              <a:t>Hollywood sign</a:t>
            </a:r>
            <a:r>
              <a:rPr lang="en-US" sz="2400"/>
              <a:t>, then later ended up at </a:t>
            </a:r>
            <a:r>
              <a:rPr lang="en-US" sz="2400" b="1">
                <a:solidFill>
                  <a:srgbClr val="00FF00"/>
                </a:solidFill>
              </a:rPr>
              <a:t>LAX</a:t>
            </a:r>
            <a:r>
              <a:rPr lang="en-US" sz="2400"/>
              <a:t>”</a:t>
            </a:r>
          </a:p>
        </p:txBody>
      </p:sp>
      <p:sp>
        <p:nvSpPr>
          <p:cNvPr id="10246" name="Line 6"/>
          <p:cNvSpPr>
            <a:spLocks noChangeShapeType="1"/>
          </p:cNvSpPr>
          <p:nvPr/>
        </p:nvSpPr>
        <p:spPr bwMode="auto">
          <a:xfrm>
            <a:off x="4510088" y="6540500"/>
            <a:ext cx="536575" cy="3032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 flipV="1">
            <a:off x="5040313" y="6475413"/>
            <a:ext cx="376237" cy="38576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>
            <a:off x="5395913" y="6494463"/>
            <a:ext cx="1036637" cy="80168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49" name="Line 9"/>
          <p:cNvSpPr>
            <a:spLocks noChangeShapeType="1"/>
          </p:cNvSpPr>
          <p:nvPr/>
        </p:nvSpPr>
        <p:spPr bwMode="auto">
          <a:xfrm flipV="1">
            <a:off x="4513263" y="6216650"/>
            <a:ext cx="152400" cy="34766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50" name="Line 10"/>
          <p:cNvSpPr>
            <a:spLocks noChangeShapeType="1"/>
          </p:cNvSpPr>
          <p:nvPr/>
        </p:nvSpPr>
        <p:spPr bwMode="auto">
          <a:xfrm flipH="1" flipV="1">
            <a:off x="4110038" y="5213350"/>
            <a:ext cx="574675" cy="10445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51" name="Line 11"/>
          <p:cNvSpPr>
            <a:spLocks noChangeShapeType="1"/>
          </p:cNvSpPr>
          <p:nvPr/>
        </p:nvSpPr>
        <p:spPr bwMode="auto">
          <a:xfrm flipH="1">
            <a:off x="3459163" y="5230813"/>
            <a:ext cx="692150" cy="317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52" name="Line 12"/>
          <p:cNvSpPr>
            <a:spLocks noChangeShapeType="1"/>
          </p:cNvSpPr>
          <p:nvPr/>
        </p:nvSpPr>
        <p:spPr bwMode="auto">
          <a:xfrm flipV="1">
            <a:off x="4368800" y="5654675"/>
            <a:ext cx="571500" cy="523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53" name="Line 13"/>
          <p:cNvSpPr>
            <a:spLocks noChangeShapeType="1"/>
          </p:cNvSpPr>
          <p:nvPr/>
        </p:nvSpPr>
        <p:spPr bwMode="auto">
          <a:xfrm>
            <a:off x="4508500" y="5942013"/>
            <a:ext cx="523875" cy="127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54" name="Line 14"/>
          <p:cNvSpPr>
            <a:spLocks noChangeShapeType="1"/>
          </p:cNvSpPr>
          <p:nvPr/>
        </p:nvSpPr>
        <p:spPr bwMode="auto">
          <a:xfrm>
            <a:off x="4933950" y="5676900"/>
            <a:ext cx="90488" cy="27463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55" name="Line 15"/>
          <p:cNvSpPr>
            <a:spLocks noChangeShapeType="1"/>
          </p:cNvSpPr>
          <p:nvPr/>
        </p:nvSpPr>
        <p:spPr bwMode="auto">
          <a:xfrm flipH="1">
            <a:off x="5130800" y="4992688"/>
            <a:ext cx="292100" cy="11906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56" name="Line 16"/>
          <p:cNvSpPr>
            <a:spLocks noChangeShapeType="1"/>
          </p:cNvSpPr>
          <p:nvPr/>
        </p:nvSpPr>
        <p:spPr bwMode="auto">
          <a:xfrm flipV="1">
            <a:off x="4900613" y="5510213"/>
            <a:ext cx="690562" cy="7778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57" name="Line 17"/>
          <p:cNvSpPr>
            <a:spLocks noChangeShapeType="1"/>
          </p:cNvSpPr>
          <p:nvPr/>
        </p:nvSpPr>
        <p:spPr bwMode="auto">
          <a:xfrm flipV="1">
            <a:off x="5961063" y="4962525"/>
            <a:ext cx="201612" cy="5191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58" name="Line 18"/>
          <p:cNvSpPr>
            <a:spLocks noChangeShapeType="1"/>
          </p:cNvSpPr>
          <p:nvPr/>
        </p:nvSpPr>
        <p:spPr bwMode="auto">
          <a:xfrm flipV="1">
            <a:off x="5387975" y="4965700"/>
            <a:ext cx="776288" cy="492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59" name="Line 19"/>
          <p:cNvSpPr>
            <a:spLocks noChangeShapeType="1"/>
          </p:cNvSpPr>
          <p:nvPr/>
        </p:nvSpPr>
        <p:spPr bwMode="auto">
          <a:xfrm>
            <a:off x="4718050" y="4548188"/>
            <a:ext cx="139700" cy="6540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60" name="Line 20"/>
          <p:cNvSpPr>
            <a:spLocks noChangeShapeType="1"/>
          </p:cNvSpPr>
          <p:nvPr/>
        </p:nvSpPr>
        <p:spPr bwMode="auto">
          <a:xfrm flipH="1" flipV="1">
            <a:off x="4156075" y="4584700"/>
            <a:ext cx="590550" cy="4286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61" name="Line 21"/>
          <p:cNvSpPr>
            <a:spLocks noChangeShapeType="1"/>
          </p:cNvSpPr>
          <p:nvPr/>
        </p:nvSpPr>
        <p:spPr bwMode="auto">
          <a:xfrm>
            <a:off x="4171950" y="4598988"/>
            <a:ext cx="34925" cy="4381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62" name="Line 22"/>
          <p:cNvSpPr>
            <a:spLocks noChangeShapeType="1"/>
          </p:cNvSpPr>
          <p:nvPr/>
        </p:nvSpPr>
        <p:spPr bwMode="auto">
          <a:xfrm>
            <a:off x="4206875" y="5037138"/>
            <a:ext cx="257175" cy="26193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63" name="Line 23"/>
          <p:cNvSpPr>
            <a:spLocks noChangeShapeType="1"/>
          </p:cNvSpPr>
          <p:nvPr/>
        </p:nvSpPr>
        <p:spPr bwMode="auto">
          <a:xfrm flipV="1">
            <a:off x="4460875" y="5183188"/>
            <a:ext cx="390525" cy="13176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64" name="Line 24"/>
          <p:cNvSpPr>
            <a:spLocks noChangeShapeType="1"/>
          </p:cNvSpPr>
          <p:nvPr/>
        </p:nvSpPr>
        <p:spPr bwMode="auto">
          <a:xfrm>
            <a:off x="4719638" y="4543425"/>
            <a:ext cx="849312" cy="1587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65" name="Line 25"/>
          <p:cNvSpPr>
            <a:spLocks noChangeShapeType="1"/>
          </p:cNvSpPr>
          <p:nvPr/>
        </p:nvSpPr>
        <p:spPr bwMode="auto">
          <a:xfrm>
            <a:off x="5564188" y="4702175"/>
            <a:ext cx="14287" cy="28892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66" name="Line 26"/>
          <p:cNvSpPr>
            <a:spLocks noChangeShapeType="1"/>
          </p:cNvSpPr>
          <p:nvPr/>
        </p:nvSpPr>
        <p:spPr bwMode="auto">
          <a:xfrm flipV="1">
            <a:off x="4852988" y="5084763"/>
            <a:ext cx="307975" cy="13493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67" name="Line 27"/>
          <p:cNvSpPr>
            <a:spLocks noChangeShapeType="1"/>
          </p:cNvSpPr>
          <p:nvPr/>
        </p:nvSpPr>
        <p:spPr bwMode="auto">
          <a:xfrm>
            <a:off x="5026025" y="5956300"/>
            <a:ext cx="381000" cy="5445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68" name="Line 28"/>
          <p:cNvSpPr>
            <a:spLocks noChangeShapeType="1"/>
          </p:cNvSpPr>
          <p:nvPr/>
        </p:nvSpPr>
        <p:spPr bwMode="auto">
          <a:xfrm flipV="1">
            <a:off x="5262563" y="6165850"/>
            <a:ext cx="433387" cy="1412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69" name="Line 29"/>
          <p:cNvSpPr>
            <a:spLocks noChangeShapeType="1"/>
          </p:cNvSpPr>
          <p:nvPr/>
        </p:nvSpPr>
        <p:spPr bwMode="auto">
          <a:xfrm>
            <a:off x="5694363" y="6186488"/>
            <a:ext cx="508000" cy="47783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70" name="Line 30"/>
          <p:cNvSpPr>
            <a:spLocks noChangeShapeType="1"/>
          </p:cNvSpPr>
          <p:nvPr/>
        </p:nvSpPr>
        <p:spPr bwMode="auto">
          <a:xfrm flipH="1">
            <a:off x="6100763" y="6664325"/>
            <a:ext cx="125412" cy="3873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71" name="Line 31"/>
          <p:cNvSpPr>
            <a:spLocks noChangeShapeType="1"/>
          </p:cNvSpPr>
          <p:nvPr/>
        </p:nvSpPr>
        <p:spPr bwMode="auto">
          <a:xfrm flipV="1">
            <a:off x="3651250" y="4719638"/>
            <a:ext cx="534988" cy="6191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72" name="Line 32"/>
          <p:cNvSpPr>
            <a:spLocks noChangeShapeType="1"/>
          </p:cNvSpPr>
          <p:nvPr/>
        </p:nvSpPr>
        <p:spPr bwMode="auto">
          <a:xfrm flipH="1">
            <a:off x="3463925" y="4751388"/>
            <a:ext cx="215900" cy="51593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73" name="Line 33"/>
          <p:cNvSpPr>
            <a:spLocks noChangeShapeType="1"/>
          </p:cNvSpPr>
          <p:nvPr/>
        </p:nvSpPr>
        <p:spPr bwMode="auto">
          <a:xfrm flipV="1">
            <a:off x="6435725" y="6534150"/>
            <a:ext cx="369888" cy="7858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74" name="Line 34"/>
          <p:cNvSpPr>
            <a:spLocks noChangeShapeType="1"/>
          </p:cNvSpPr>
          <p:nvPr/>
        </p:nvSpPr>
        <p:spPr bwMode="auto">
          <a:xfrm flipH="1">
            <a:off x="6357938" y="6043613"/>
            <a:ext cx="560387" cy="31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75" name="Line 35"/>
          <p:cNvSpPr>
            <a:spLocks noChangeShapeType="1"/>
          </p:cNvSpPr>
          <p:nvPr/>
        </p:nvSpPr>
        <p:spPr bwMode="auto">
          <a:xfrm>
            <a:off x="6107113" y="5756275"/>
            <a:ext cx="454025" cy="4857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76" name="Line 36"/>
          <p:cNvSpPr>
            <a:spLocks noChangeShapeType="1"/>
          </p:cNvSpPr>
          <p:nvPr/>
        </p:nvSpPr>
        <p:spPr bwMode="auto">
          <a:xfrm>
            <a:off x="6100763" y="5753100"/>
            <a:ext cx="765175" cy="127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77" name="Line 37"/>
          <p:cNvSpPr>
            <a:spLocks noChangeShapeType="1"/>
          </p:cNvSpPr>
          <p:nvPr/>
        </p:nvSpPr>
        <p:spPr bwMode="auto">
          <a:xfrm>
            <a:off x="6872288" y="5761038"/>
            <a:ext cx="23812" cy="279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78" name="Text Box 38"/>
          <p:cNvSpPr txBox="1">
            <a:spLocks noChangeArrowheads="1"/>
          </p:cNvSpPr>
          <p:nvPr/>
        </p:nvSpPr>
        <p:spPr bwMode="auto">
          <a:xfrm>
            <a:off x="4479925" y="5683250"/>
            <a:ext cx="487363" cy="28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LAX</a:t>
            </a:r>
          </a:p>
        </p:txBody>
      </p:sp>
      <p:sp>
        <p:nvSpPr>
          <p:cNvPr id="10279" name="Line 39"/>
          <p:cNvSpPr>
            <a:spLocks noChangeShapeType="1"/>
          </p:cNvSpPr>
          <p:nvPr/>
        </p:nvSpPr>
        <p:spPr bwMode="auto">
          <a:xfrm flipH="1">
            <a:off x="5572125" y="5462588"/>
            <a:ext cx="406400" cy="666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80" name="Line 40"/>
          <p:cNvSpPr>
            <a:spLocks noChangeShapeType="1"/>
          </p:cNvSpPr>
          <p:nvPr/>
        </p:nvSpPr>
        <p:spPr bwMode="auto">
          <a:xfrm>
            <a:off x="4767263" y="5214938"/>
            <a:ext cx="166687" cy="4572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81" name="Line 41"/>
          <p:cNvSpPr>
            <a:spLocks noChangeShapeType="1"/>
          </p:cNvSpPr>
          <p:nvPr/>
        </p:nvSpPr>
        <p:spPr bwMode="auto">
          <a:xfrm>
            <a:off x="5548313" y="5527675"/>
            <a:ext cx="142875" cy="6667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82" name="Line 42"/>
          <p:cNvSpPr>
            <a:spLocks noChangeShapeType="1"/>
          </p:cNvSpPr>
          <p:nvPr/>
        </p:nvSpPr>
        <p:spPr bwMode="auto">
          <a:xfrm>
            <a:off x="5961063" y="5457825"/>
            <a:ext cx="139700" cy="2952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83" name="Line 43"/>
          <p:cNvSpPr>
            <a:spLocks noChangeShapeType="1"/>
          </p:cNvSpPr>
          <p:nvPr/>
        </p:nvSpPr>
        <p:spPr bwMode="auto">
          <a:xfrm flipV="1">
            <a:off x="6203950" y="6221413"/>
            <a:ext cx="355600" cy="4730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84" name="Line 44"/>
          <p:cNvSpPr>
            <a:spLocks noChangeShapeType="1"/>
          </p:cNvSpPr>
          <p:nvPr/>
        </p:nvSpPr>
        <p:spPr bwMode="auto">
          <a:xfrm flipH="1" flipV="1">
            <a:off x="6540500" y="6223000"/>
            <a:ext cx="288925" cy="34766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85" name="Line 45"/>
          <p:cNvSpPr>
            <a:spLocks noChangeShapeType="1"/>
          </p:cNvSpPr>
          <p:nvPr/>
        </p:nvSpPr>
        <p:spPr bwMode="auto">
          <a:xfrm>
            <a:off x="6473825" y="4862513"/>
            <a:ext cx="293688" cy="8953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86" name="Line 46"/>
          <p:cNvSpPr>
            <a:spLocks noChangeShapeType="1"/>
          </p:cNvSpPr>
          <p:nvPr/>
        </p:nvSpPr>
        <p:spPr bwMode="auto">
          <a:xfrm flipH="1">
            <a:off x="6134100" y="4862513"/>
            <a:ext cx="358775" cy="1270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87" name="Line 47"/>
          <p:cNvSpPr>
            <a:spLocks noChangeShapeType="1"/>
          </p:cNvSpPr>
          <p:nvPr/>
        </p:nvSpPr>
        <p:spPr bwMode="auto">
          <a:xfrm flipV="1">
            <a:off x="5564188" y="4391025"/>
            <a:ext cx="889000" cy="3302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88" name="Line 48"/>
          <p:cNvSpPr>
            <a:spLocks noChangeShapeType="1"/>
          </p:cNvSpPr>
          <p:nvPr/>
        </p:nvSpPr>
        <p:spPr bwMode="auto">
          <a:xfrm flipH="1" flipV="1">
            <a:off x="6435725" y="4391025"/>
            <a:ext cx="57150" cy="49053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89" name="Text Box 49"/>
          <p:cNvSpPr txBox="1">
            <a:spLocks noChangeArrowheads="1"/>
          </p:cNvSpPr>
          <p:nvPr/>
        </p:nvSpPr>
        <p:spPr bwMode="auto">
          <a:xfrm>
            <a:off x="5508625" y="6310313"/>
            <a:ext cx="628650" cy="471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1200"/>
              <a:t>Long  Beach</a:t>
            </a:r>
          </a:p>
        </p:txBody>
      </p:sp>
      <p:sp>
        <p:nvSpPr>
          <p:cNvPr id="10290" name="Text Box 50"/>
          <p:cNvSpPr txBox="1">
            <a:spLocks noChangeArrowheads="1"/>
          </p:cNvSpPr>
          <p:nvPr/>
        </p:nvSpPr>
        <p:spPr bwMode="auto">
          <a:xfrm>
            <a:off x="3570288" y="4843463"/>
            <a:ext cx="649287" cy="28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Malibu</a:t>
            </a:r>
          </a:p>
        </p:txBody>
      </p:sp>
      <p:sp>
        <p:nvSpPr>
          <p:cNvPr id="10291" name="Text Box 51"/>
          <p:cNvSpPr txBox="1">
            <a:spLocks noChangeArrowheads="1"/>
          </p:cNvSpPr>
          <p:nvPr/>
        </p:nvSpPr>
        <p:spPr bwMode="auto">
          <a:xfrm>
            <a:off x="4999038" y="5167313"/>
            <a:ext cx="911225" cy="28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Downtown</a:t>
            </a:r>
          </a:p>
        </p:txBody>
      </p:sp>
      <p:sp>
        <p:nvSpPr>
          <p:cNvPr id="10292" name="Text Box 52"/>
          <p:cNvSpPr txBox="1">
            <a:spLocks noChangeArrowheads="1"/>
          </p:cNvSpPr>
          <p:nvPr/>
        </p:nvSpPr>
        <p:spPr bwMode="auto">
          <a:xfrm>
            <a:off x="4727575" y="4699000"/>
            <a:ext cx="908050" cy="28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Hollywood</a:t>
            </a:r>
          </a:p>
        </p:txBody>
      </p:sp>
      <p:sp>
        <p:nvSpPr>
          <p:cNvPr id="10293" name="Text Box 53"/>
          <p:cNvSpPr txBox="1">
            <a:spLocks noChangeArrowheads="1"/>
          </p:cNvSpPr>
          <p:nvPr/>
        </p:nvSpPr>
        <p:spPr bwMode="auto">
          <a:xfrm>
            <a:off x="4140200" y="4660900"/>
            <a:ext cx="696913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1200"/>
              <a:t>Beverly Hills</a:t>
            </a:r>
          </a:p>
        </p:txBody>
      </p:sp>
      <p:sp>
        <p:nvSpPr>
          <p:cNvPr id="10294" name="Text Box 54"/>
          <p:cNvSpPr txBox="1">
            <a:spLocks noChangeArrowheads="1"/>
          </p:cNvSpPr>
          <p:nvPr/>
        </p:nvSpPr>
        <p:spPr bwMode="auto">
          <a:xfrm>
            <a:off x="6081713" y="5757863"/>
            <a:ext cx="947737" cy="28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Disneyland</a:t>
            </a:r>
          </a:p>
        </p:txBody>
      </p:sp>
      <p:sp>
        <p:nvSpPr>
          <p:cNvPr id="10295" name="Text Box 55"/>
          <p:cNvSpPr txBox="1">
            <a:spLocks noChangeArrowheads="1"/>
          </p:cNvSpPr>
          <p:nvPr/>
        </p:nvSpPr>
        <p:spPr bwMode="auto">
          <a:xfrm>
            <a:off x="6264275" y="6667500"/>
            <a:ext cx="468313" cy="28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OC</a:t>
            </a:r>
          </a:p>
        </p:txBody>
      </p:sp>
      <p:sp>
        <p:nvSpPr>
          <p:cNvPr id="10296" name="Text Box 56"/>
          <p:cNvSpPr txBox="1">
            <a:spLocks noChangeArrowheads="1"/>
          </p:cNvSpPr>
          <p:nvPr/>
        </p:nvSpPr>
        <p:spPr bwMode="auto">
          <a:xfrm>
            <a:off x="4249738" y="5222875"/>
            <a:ext cx="703262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1200"/>
              <a:t>Santa Monica</a:t>
            </a:r>
          </a:p>
        </p:txBody>
      </p:sp>
      <p:sp>
        <p:nvSpPr>
          <p:cNvPr id="10297" name="Text Box 57"/>
          <p:cNvSpPr txBox="1">
            <a:spLocks noChangeArrowheads="1"/>
          </p:cNvSpPr>
          <p:nvPr/>
        </p:nvSpPr>
        <p:spPr bwMode="auto">
          <a:xfrm>
            <a:off x="5837238" y="5988050"/>
            <a:ext cx="627062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1200"/>
              <a:t>Santa Ana</a:t>
            </a:r>
          </a:p>
        </p:txBody>
      </p:sp>
      <p:sp>
        <p:nvSpPr>
          <p:cNvPr id="10298" name="Text Box 58"/>
          <p:cNvSpPr txBox="1">
            <a:spLocks noChangeArrowheads="1"/>
          </p:cNvSpPr>
          <p:nvPr/>
        </p:nvSpPr>
        <p:spPr bwMode="auto">
          <a:xfrm>
            <a:off x="4572000" y="6226175"/>
            <a:ext cx="823913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Redondo</a:t>
            </a:r>
          </a:p>
          <a:p>
            <a:pPr algn="ctr"/>
            <a:r>
              <a:rPr lang="en-US" sz="1200"/>
              <a:t>Beach</a:t>
            </a:r>
          </a:p>
        </p:txBody>
      </p:sp>
      <p:sp>
        <p:nvSpPr>
          <p:cNvPr id="10299" name="Text Box 59"/>
          <p:cNvSpPr txBox="1">
            <a:spLocks noChangeArrowheads="1"/>
          </p:cNvSpPr>
          <p:nvPr/>
        </p:nvSpPr>
        <p:spPr bwMode="auto">
          <a:xfrm>
            <a:off x="4900613" y="5784850"/>
            <a:ext cx="887412" cy="28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Inglewood</a:t>
            </a:r>
          </a:p>
        </p:txBody>
      </p:sp>
      <p:sp>
        <p:nvSpPr>
          <p:cNvPr id="10300" name="Text Box 60"/>
          <p:cNvSpPr txBox="1">
            <a:spLocks noChangeArrowheads="1"/>
          </p:cNvSpPr>
          <p:nvPr/>
        </p:nvSpPr>
        <p:spPr bwMode="auto">
          <a:xfrm>
            <a:off x="5951538" y="5300663"/>
            <a:ext cx="814387" cy="290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Anaheim</a:t>
            </a:r>
          </a:p>
        </p:txBody>
      </p:sp>
      <p:sp>
        <p:nvSpPr>
          <p:cNvPr id="10301" name="Text Box 61"/>
          <p:cNvSpPr txBox="1">
            <a:spLocks noChangeArrowheads="1"/>
          </p:cNvSpPr>
          <p:nvPr/>
        </p:nvSpPr>
        <p:spPr bwMode="auto">
          <a:xfrm>
            <a:off x="5580063" y="4630738"/>
            <a:ext cx="873125" cy="28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Pasadena</a:t>
            </a:r>
          </a:p>
        </p:txBody>
      </p:sp>
      <p:sp>
        <p:nvSpPr>
          <p:cNvPr id="10302" name="AutoShape 62"/>
          <p:cNvSpPr>
            <a:spLocks noChangeArrowheads="1"/>
          </p:cNvSpPr>
          <p:nvPr/>
        </p:nvSpPr>
        <p:spPr bwMode="auto">
          <a:xfrm>
            <a:off x="4057650" y="4662488"/>
            <a:ext cx="2622550" cy="260350"/>
          </a:xfrm>
          <a:custGeom>
            <a:avLst/>
            <a:gdLst>
              <a:gd name="T0" fmla="*/ 0 w 7285"/>
              <a:gd name="T1" fmla="*/ 0 h 724"/>
              <a:gd name="T2" fmla="*/ 815 w 7285"/>
              <a:gd name="T3" fmla="*/ 552 h 724"/>
              <a:gd name="T4" fmla="*/ 1769 w 7285"/>
              <a:gd name="T5" fmla="*/ 578 h 724"/>
              <a:gd name="T6" fmla="*/ 2867 w 7285"/>
              <a:gd name="T7" fmla="*/ 367 h 724"/>
              <a:gd name="T8" fmla="*/ 3578 w 7285"/>
              <a:gd name="T9" fmla="*/ 379 h 724"/>
              <a:gd name="T10" fmla="*/ 4502 w 7285"/>
              <a:gd name="T11" fmla="*/ 469 h 724"/>
              <a:gd name="T12" fmla="*/ 5409 w 7285"/>
              <a:gd name="T13" fmla="*/ 479 h 724"/>
              <a:gd name="T14" fmla="*/ 6232 w 7285"/>
              <a:gd name="T15" fmla="*/ 631 h 724"/>
              <a:gd name="T16" fmla="*/ 7284 w 7285"/>
              <a:gd name="T17" fmla="*/ 723 h 724"/>
              <a:gd name="T18" fmla="*/ 0 w 7285"/>
              <a:gd name="T19" fmla="*/ 0 h 724"/>
              <a:gd name="T20" fmla="*/ 7285 w 7285"/>
              <a:gd name="T21" fmla="*/ 724 h 7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T18" t="T19" r="T20" b="T21"/>
            <a:pathLst>
              <a:path w="7285" h="724">
                <a:moveTo>
                  <a:pt x="0" y="0"/>
                </a:moveTo>
                <a:cubicBezTo>
                  <a:pt x="209" y="189"/>
                  <a:pt x="527" y="488"/>
                  <a:pt x="815" y="552"/>
                </a:cubicBezTo>
                <a:cubicBezTo>
                  <a:pt x="1103" y="616"/>
                  <a:pt x="1352" y="533"/>
                  <a:pt x="1769" y="578"/>
                </a:cubicBezTo>
                <a:cubicBezTo>
                  <a:pt x="2171" y="622"/>
                  <a:pt x="2586" y="392"/>
                  <a:pt x="2867" y="367"/>
                </a:cubicBezTo>
                <a:cubicBezTo>
                  <a:pt x="3084" y="377"/>
                  <a:pt x="3323" y="355"/>
                  <a:pt x="3578" y="379"/>
                </a:cubicBezTo>
                <a:cubicBezTo>
                  <a:pt x="3778" y="398"/>
                  <a:pt x="4211" y="332"/>
                  <a:pt x="4502" y="469"/>
                </a:cubicBezTo>
                <a:cubicBezTo>
                  <a:pt x="4860" y="494"/>
                  <a:pt x="5012" y="403"/>
                  <a:pt x="5409" y="479"/>
                </a:cubicBezTo>
                <a:cubicBezTo>
                  <a:pt x="5806" y="555"/>
                  <a:pt x="6232" y="631"/>
                  <a:pt x="6232" y="631"/>
                </a:cubicBezTo>
                <a:lnTo>
                  <a:pt x="7284" y="723"/>
                </a:lnTo>
              </a:path>
            </a:pathLst>
          </a:custGeom>
          <a:noFill/>
          <a:ln w="45720">
            <a:solidFill>
              <a:srgbClr val="6666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10303" name="Line 63"/>
          <p:cNvSpPr>
            <a:spLocks noChangeShapeType="1"/>
          </p:cNvSpPr>
          <p:nvPr/>
        </p:nvSpPr>
        <p:spPr bwMode="auto">
          <a:xfrm flipV="1">
            <a:off x="4132263" y="5119688"/>
            <a:ext cx="177800" cy="1301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304" name="AutoShape 64"/>
          <p:cNvSpPr>
            <a:spLocks noChangeArrowheads="1"/>
          </p:cNvSpPr>
          <p:nvPr/>
        </p:nvSpPr>
        <p:spPr bwMode="auto">
          <a:xfrm>
            <a:off x="4017963" y="5005388"/>
            <a:ext cx="768350" cy="730250"/>
          </a:xfrm>
          <a:custGeom>
            <a:avLst/>
            <a:gdLst>
              <a:gd name="T0" fmla="*/ 0 w 2136"/>
              <a:gd name="T1" fmla="*/ 0 h 2029"/>
              <a:gd name="T2" fmla="*/ 397 w 2136"/>
              <a:gd name="T3" fmla="*/ 427 h 2029"/>
              <a:gd name="T4" fmla="*/ 1390 w 2136"/>
              <a:gd name="T5" fmla="*/ 1401 h 2029"/>
              <a:gd name="T6" fmla="*/ 2135 w 2136"/>
              <a:gd name="T7" fmla="*/ 2028 h 2029"/>
              <a:gd name="T8" fmla="*/ 0 w 2136"/>
              <a:gd name="T9" fmla="*/ 0 h 2029"/>
              <a:gd name="T10" fmla="*/ 2136 w 2136"/>
              <a:gd name="T11" fmla="*/ 2029 h 20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36" h="2029">
                <a:moveTo>
                  <a:pt x="0" y="0"/>
                </a:moveTo>
                <a:cubicBezTo>
                  <a:pt x="209" y="189"/>
                  <a:pt x="109" y="363"/>
                  <a:pt x="397" y="427"/>
                </a:cubicBezTo>
                <a:cubicBezTo>
                  <a:pt x="685" y="491"/>
                  <a:pt x="993" y="1325"/>
                  <a:pt x="1390" y="1401"/>
                </a:cubicBezTo>
                <a:cubicBezTo>
                  <a:pt x="1787" y="1477"/>
                  <a:pt x="2135" y="2028"/>
                  <a:pt x="2135" y="2028"/>
                </a:cubicBezTo>
              </a:path>
            </a:pathLst>
          </a:custGeom>
          <a:noFill/>
          <a:ln w="45720">
            <a:solidFill>
              <a:srgbClr val="6666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31FA38D6-BCEE-46FF-81BE-425E656C6FB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AutoShape 1"/>
          <p:cNvSpPr>
            <a:spLocks noChangeArrowheads="1"/>
          </p:cNvSpPr>
          <p:nvPr/>
        </p:nvSpPr>
        <p:spPr bwMode="auto">
          <a:xfrm>
            <a:off x="4719638" y="4545013"/>
            <a:ext cx="860425" cy="654050"/>
          </a:xfrm>
          <a:custGeom>
            <a:avLst/>
            <a:gdLst>
              <a:gd name="T0" fmla="*/ 0 w 2392"/>
              <a:gd name="T1" fmla="*/ 0 h 1815"/>
              <a:gd name="T2" fmla="*/ 2356 w 2392"/>
              <a:gd name="T3" fmla="*/ 452 h 1815"/>
              <a:gd name="T4" fmla="*/ 2391 w 2392"/>
              <a:gd name="T5" fmla="*/ 1239 h 1815"/>
              <a:gd name="T6" fmla="*/ 1897 w 2392"/>
              <a:gd name="T7" fmla="*/ 1239 h 1815"/>
              <a:gd name="T8" fmla="*/ 1227 w 2392"/>
              <a:gd name="T9" fmla="*/ 1552 h 1815"/>
              <a:gd name="T10" fmla="*/ 397 w 2392"/>
              <a:gd name="T11" fmla="*/ 1814 h 1815"/>
              <a:gd name="T12" fmla="*/ 0 w 2392"/>
              <a:gd name="T13" fmla="*/ 0 h 1815"/>
              <a:gd name="T14" fmla="*/ 0 w 2392"/>
              <a:gd name="T15" fmla="*/ 0 h 1815"/>
              <a:gd name="T16" fmla="*/ 2392 w 2392"/>
              <a:gd name="T17" fmla="*/ 1815 h 1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T14" t="T15" r="T16" b="T17"/>
            <a:pathLst>
              <a:path w="2392" h="1815">
                <a:moveTo>
                  <a:pt x="0" y="0"/>
                </a:moveTo>
                <a:lnTo>
                  <a:pt x="2356" y="452"/>
                </a:lnTo>
                <a:lnTo>
                  <a:pt x="2391" y="1239"/>
                </a:lnTo>
                <a:lnTo>
                  <a:pt x="1897" y="1239"/>
                </a:lnTo>
                <a:lnTo>
                  <a:pt x="1227" y="1552"/>
                </a:lnTo>
                <a:lnTo>
                  <a:pt x="397" y="1814"/>
                </a:lnTo>
                <a:lnTo>
                  <a:pt x="0" y="0"/>
                </a:lnTo>
              </a:path>
            </a:pathLst>
          </a:custGeom>
          <a:solidFill>
            <a:srgbClr val="FF0000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11266" name="AutoShape 2"/>
          <p:cNvSpPr>
            <a:spLocks noChangeArrowheads="1"/>
          </p:cNvSpPr>
          <p:nvPr/>
        </p:nvSpPr>
        <p:spPr bwMode="auto">
          <a:xfrm>
            <a:off x="4772025" y="4987925"/>
            <a:ext cx="1390650" cy="581025"/>
          </a:xfrm>
          <a:custGeom>
            <a:avLst/>
            <a:gdLst>
              <a:gd name="T0" fmla="*/ 362 w 3861"/>
              <a:gd name="T1" fmla="*/ 1614 h 1615"/>
              <a:gd name="T2" fmla="*/ 0 w 3861"/>
              <a:gd name="T3" fmla="*/ 642 h 1615"/>
              <a:gd name="T4" fmla="*/ 1075 w 3861"/>
              <a:gd name="T5" fmla="*/ 331 h 1615"/>
              <a:gd name="T6" fmla="*/ 1745 w 3861"/>
              <a:gd name="T7" fmla="*/ 29 h 1615"/>
              <a:gd name="T8" fmla="*/ 3860 w 3861"/>
              <a:gd name="T9" fmla="*/ 0 h 1615"/>
              <a:gd name="T10" fmla="*/ 3309 w 3861"/>
              <a:gd name="T11" fmla="*/ 1314 h 1615"/>
              <a:gd name="T12" fmla="*/ 2297 w 3861"/>
              <a:gd name="T13" fmla="*/ 1506 h 1615"/>
              <a:gd name="T14" fmla="*/ 362 w 3861"/>
              <a:gd name="T15" fmla="*/ 1614 h 1615"/>
              <a:gd name="T16" fmla="*/ 0 w 3861"/>
              <a:gd name="T17" fmla="*/ 0 h 1615"/>
              <a:gd name="T18" fmla="*/ 3861 w 3861"/>
              <a:gd name="T19" fmla="*/ 1615 h 16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3861" h="1615">
                <a:moveTo>
                  <a:pt x="362" y="1614"/>
                </a:moveTo>
                <a:lnTo>
                  <a:pt x="0" y="642"/>
                </a:lnTo>
                <a:lnTo>
                  <a:pt x="1075" y="331"/>
                </a:lnTo>
                <a:lnTo>
                  <a:pt x="1745" y="29"/>
                </a:lnTo>
                <a:lnTo>
                  <a:pt x="3860" y="0"/>
                </a:lnTo>
                <a:lnTo>
                  <a:pt x="3309" y="1314"/>
                </a:lnTo>
                <a:lnTo>
                  <a:pt x="2297" y="1506"/>
                </a:lnTo>
                <a:lnTo>
                  <a:pt x="362" y="1614"/>
                </a:lnTo>
              </a:path>
            </a:pathLst>
          </a:custGeom>
          <a:solidFill>
            <a:srgbClr val="0000FF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11267" name="AutoShape 3"/>
          <p:cNvSpPr>
            <a:spLocks noChangeArrowheads="1"/>
          </p:cNvSpPr>
          <p:nvPr/>
        </p:nvSpPr>
        <p:spPr bwMode="auto">
          <a:xfrm>
            <a:off x="4368800" y="5673725"/>
            <a:ext cx="654050" cy="282575"/>
          </a:xfrm>
          <a:custGeom>
            <a:avLst/>
            <a:gdLst>
              <a:gd name="T0" fmla="*/ 0 w 1815"/>
              <a:gd name="T1" fmla="*/ 40 h 786"/>
              <a:gd name="T2" fmla="*/ 393 w 1815"/>
              <a:gd name="T3" fmla="*/ 749 h 786"/>
              <a:gd name="T4" fmla="*/ 1814 w 1815"/>
              <a:gd name="T5" fmla="*/ 785 h 786"/>
              <a:gd name="T6" fmla="*/ 1575 w 1815"/>
              <a:gd name="T7" fmla="*/ 0 h 786"/>
              <a:gd name="T8" fmla="*/ 0 w 1815"/>
              <a:gd name="T9" fmla="*/ 40 h 786"/>
              <a:gd name="T10" fmla="*/ 0 w 1815"/>
              <a:gd name="T11" fmla="*/ 0 h 786"/>
              <a:gd name="T12" fmla="*/ 1815 w 1815"/>
              <a:gd name="T13" fmla="*/ 786 h 7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1815" h="786">
                <a:moveTo>
                  <a:pt x="0" y="40"/>
                </a:moveTo>
                <a:lnTo>
                  <a:pt x="393" y="749"/>
                </a:lnTo>
                <a:lnTo>
                  <a:pt x="1814" y="785"/>
                </a:lnTo>
                <a:lnTo>
                  <a:pt x="1575" y="0"/>
                </a:lnTo>
                <a:lnTo>
                  <a:pt x="0" y="40"/>
                </a:lnTo>
              </a:path>
            </a:pathLst>
          </a:custGeom>
          <a:solidFill>
            <a:srgbClr val="00FF00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503238" y="346075"/>
            <a:ext cx="9070975" cy="11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4400"/>
              <a:t>Motivation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503238" y="1768475"/>
            <a:ext cx="9070975" cy="489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228600" indent="-123825"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 marL="727075" indent="-269875"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>
              <a:spcAft>
                <a:spcPts val="1425"/>
              </a:spcAft>
              <a:buSzPct val="45000"/>
              <a:buFont typeface="Wingdings" charset="2"/>
              <a:buChar char=""/>
            </a:pPr>
            <a:r>
              <a:rPr lang="en-US" sz="3200"/>
              <a:t> Applications cannot handle motion pattern queries in large trajectory databases</a:t>
            </a:r>
          </a:p>
          <a:p>
            <a:pPr lvl="1">
              <a:spcAft>
                <a:spcPts val="1425"/>
              </a:spcAft>
              <a:buFont typeface="Times New Roman" pitchFamily="16" charset="0"/>
              <a:buChar char="–"/>
            </a:pPr>
            <a:r>
              <a:rPr lang="en-US" sz="2400" b="1"/>
              <a:t>Example1:</a:t>
            </a:r>
            <a:r>
              <a:rPr lang="en-US" sz="2400"/>
              <a:t> “find trajectories that were in </a:t>
            </a:r>
            <a:r>
              <a:rPr lang="en-US" sz="2400" b="1">
                <a:solidFill>
                  <a:srgbClr val="0000FF"/>
                </a:solidFill>
              </a:rPr>
              <a:t>downtown LA</a:t>
            </a:r>
            <a:r>
              <a:rPr lang="en-US" sz="2400"/>
              <a:t>, then sometime later went as </a:t>
            </a:r>
            <a:r>
              <a:rPr lang="en-US" sz="2400" b="1" i="1">
                <a:solidFill>
                  <a:srgbClr val="FF00FF"/>
                </a:solidFill>
              </a:rPr>
              <a:t>close</a:t>
            </a:r>
            <a:r>
              <a:rPr lang="en-US" sz="2400" b="1">
                <a:solidFill>
                  <a:srgbClr val="FF00FF"/>
                </a:solidFill>
              </a:rPr>
              <a:t> </a:t>
            </a:r>
            <a:r>
              <a:rPr lang="en-US" sz="2400" b="1" i="1">
                <a:solidFill>
                  <a:srgbClr val="FF00FF"/>
                </a:solidFill>
              </a:rPr>
              <a:t>as possible</a:t>
            </a:r>
            <a:r>
              <a:rPr lang="en-US" sz="2400"/>
              <a:t> to the </a:t>
            </a:r>
            <a:r>
              <a:rPr lang="en-US" sz="2400" b="1">
                <a:solidFill>
                  <a:srgbClr val="FF0000"/>
                </a:solidFill>
              </a:rPr>
              <a:t>Hollywood sign</a:t>
            </a:r>
            <a:r>
              <a:rPr lang="en-US" sz="2400"/>
              <a:t>, then later ended up at </a:t>
            </a:r>
            <a:r>
              <a:rPr lang="en-US" sz="2400" b="1">
                <a:solidFill>
                  <a:srgbClr val="00FF00"/>
                </a:solidFill>
              </a:rPr>
              <a:t>LAX</a:t>
            </a:r>
            <a:r>
              <a:rPr lang="en-US" sz="2400"/>
              <a:t>”</a:t>
            </a:r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>
            <a:off x="4510088" y="6540500"/>
            <a:ext cx="536575" cy="3032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 flipV="1">
            <a:off x="5040313" y="6475413"/>
            <a:ext cx="376237" cy="38576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>
            <a:off x="5395913" y="6494463"/>
            <a:ext cx="1036637" cy="80168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73" name="Line 9"/>
          <p:cNvSpPr>
            <a:spLocks noChangeShapeType="1"/>
          </p:cNvSpPr>
          <p:nvPr/>
        </p:nvSpPr>
        <p:spPr bwMode="auto">
          <a:xfrm flipV="1">
            <a:off x="4513263" y="6216650"/>
            <a:ext cx="152400" cy="34766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74" name="Line 10"/>
          <p:cNvSpPr>
            <a:spLocks noChangeShapeType="1"/>
          </p:cNvSpPr>
          <p:nvPr/>
        </p:nvSpPr>
        <p:spPr bwMode="auto">
          <a:xfrm flipH="1" flipV="1">
            <a:off x="4110038" y="5213350"/>
            <a:ext cx="574675" cy="10445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75" name="Line 11"/>
          <p:cNvSpPr>
            <a:spLocks noChangeShapeType="1"/>
          </p:cNvSpPr>
          <p:nvPr/>
        </p:nvSpPr>
        <p:spPr bwMode="auto">
          <a:xfrm flipH="1">
            <a:off x="3459163" y="5230813"/>
            <a:ext cx="692150" cy="317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76" name="Line 12"/>
          <p:cNvSpPr>
            <a:spLocks noChangeShapeType="1"/>
          </p:cNvSpPr>
          <p:nvPr/>
        </p:nvSpPr>
        <p:spPr bwMode="auto">
          <a:xfrm flipV="1">
            <a:off x="4368800" y="5654675"/>
            <a:ext cx="571500" cy="523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77" name="Line 13"/>
          <p:cNvSpPr>
            <a:spLocks noChangeShapeType="1"/>
          </p:cNvSpPr>
          <p:nvPr/>
        </p:nvSpPr>
        <p:spPr bwMode="auto">
          <a:xfrm>
            <a:off x="4508500" y="5942013"/>
            <a:ext cx="523875" cy="127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78" name="Line 14"/>
          <p:cNvSpPr>
            <a:spLocks noChangeShapeType="1"/>
          </p:cNvSpPr>
          <p:nvPr/>
        </p:nvSpPr>
        <p:spPr bwMode="auto">
          <a:xfrm>
            <a:off x="4933950" y="5676900"/>
            <a:ext cx="90488" cy="27463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79" name="Line 15"/>
          <p:cNvSpPr>
            <a:spLocks noChangeShapeType="1"/>
          </p:cNvSpPr>
          <p:nvPr/>
        </p:nvSpPr>
        <p:spPr bwMode="auto">
          <a:xfrm flipH="1">
            <a:off x="5130800" y="4992688"/>
            <a:ext cx="292100" cy="11906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80" name="Line 16"/>
          <p:cNvSpPr>
            <a:spLocks noChangeShapeType="1"/>
          </p:cNvSpPr>
          <p:nvPr/>
        </p:nvSpPr>
        <p:spPr bwMode="auto">
          <a:xfrm flipV="1">
            <a:off x="4900613" y="5510213"/>
            <a:ext cx="690562" cy="7778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81" name="Line 17"/>
          <p:cNvSpPr>
            <a:spLocks noChangeShapeType="1"/>
          </p:cNvSpPr>
          <p:nvPr/>
        </p:nvSpPr>
        <p:spPr bwMode="auto">
          <a:xfrm flipV="1">
            <a:off x="5961063" y="4962525"/>
            <a:ext cx="201612" cy="5191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82" name="Line 18"/>
          <p:cNvSpPr>
            <a:spLocks noChangeShapeType="1"/>
          </p:cNvSpPr>
          <p:nvPr/>
        </p:nvSpPr>
        <p:spPr bwMode="auto">
          <a:xfrm flipV="1">
            <a:off x="5387975" y="4965700"/>
            <a:ext cx="776288" cy="492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83" name="Line 19"/>
          <p:cNvSpPr>
            <a:spLocks noChangeShapeType="1"/>
          </p:cNvSpPr>
          <p:nvPr/>
        </p:nvSpPr>
        <p:spPr bwMode="auto">
          <a:xfrm>
            <a:off x="4718050" y="4548188"/>
            <a:ext cx="139700" cy="6540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84" name="Line 20"/>
          <p:cNvSpPr>
            <a:spLocks noChangeShapeType="1"/>
          </p:cNvSpPr>
          <p:nvPr/>
        </p:nvSpPr>
        <p:spPr bwMode="auto">
          <a:xfrm flipH="1" flipV="1">
            <a:off x="4156075" y="4584700"/>
            <a:ext cx="590550" cy="4286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85" name="Line 21"/>
          <p:cNvSpPr>
            <a:spLocks noChangeShapeType="1"/>
          </p:cNvSpPr>
          <p:nvPr/>
        </p:nvSpPr>
        <p:spPr bwMode="auto">
          <a:xfrm>
            <a:off x="4171950" y="4598988"/>
            <a:ext cx="34925" cy="4381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86" name="Line 22"/>
          <p:cNvSpPr>
            <a:spLocks noChangeShapeType="1"/>
          </p:cNvSpPr>
          <p:nvPr/>
        </p:nvSpPr>
        <p:spPr bwMode="auto">
          <a:xfrm>
            <a:off x="4206875" y="5037138"/>
            <a:ext cx="257175" cy="26193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87" name="Line 23"/>
          <p:cNvSpPr>
            <a:spLocks noChangeShapeType="1"/>
          </p:cNvSpPr>
          <p:nvPr/>
        </p:nvSpPr>
        <p:spPr bwMode="auto">
          <a:xfrm flipV="1">
            <a:off x="4460875" y="5183188"/>
            <a:ext cx="390525" cy="13176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88" name="Line 24"/>
          <p:cNvSpPr>
            <a:spLocks noChangeShapeType="1"/>
          </p:cNvSpPr>
          <p:nvPr/>
        </p:nvSpPr>
        <p:spPr bwMode="auto">
          <a:xfrm>
            <a:off x="4719638" y="4543425"/>
            <a:ext cx="849312" cy="1587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89" name="Line 25"/>
          <p:cNvSpPr>
            <a:spLocks noChangeShapeType="1"/>
          </p:cNvSpPr>
          <p:nvPr/>
        </p:nvSpPr>
        <p:spPr bwMode="auto">
          <a:xfrm>
            <a:off x="5564188" y="4702175"/>
            <a:ext cx="14287" cy="28892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90" name="Line 26"/>
          <p:cNvSpPr>
            <a:spLocks noChangeShapeType="1"/>
          </p:cNvSpPr>
          <p:nvPr/>
        </p:nvSpPr>
        <p:spPr bwMode="auto">
          <a:xfrm flipV="1">
            <a:off x="4852988" y="5084763"/>
            <a:ext cx="307975" cy="13493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91" name="Line 27"/>
          <p:cNvSpPr>
            <a:spLocks noChangeShapeType="1"/>
          </p:cNvSpPr>
          <p:nvPr/>
        </p:nvSpPr>
        <p:spPr bwMode="auto">
          <a:xfrm>
            <a:off x="5026025" y="5956300"/>
            <a:ext cx="381000" cy="5445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92" name="Line 28"/>
          <p:cNvSpPr>
            <a:spLocks noChangeShapeType="1"/>
          </p:cNvSpPr>
          <p:nvPr/>
        </p:nvSpPr>
        <p:spPr bwMode="auto">
          <a:xfrm flipV="1">
            <a:off x="5262563" y="6165850"/>
            <a:ext cx="433387" cy="1412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93" name="Line 29"/>
          <p:cNvSpPr>
            <a:spLocks noChangeShapeType="1"/>
          </p:cNvSpPr>
          <p:nvPr/>
        </p:nvSpPr>
        <p:spPr bwMode="auto">
          <a:xfrm>
            <a:off x="5694363" y="6186488"/>
            <a:ext cx="508000" cy="47783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94" name="Line 30"/>
          <p:cNvSpPr>
            <a:spLocks noChangeShapeType="1"/>
          </p:cNvSpPr>
          <p:nvPr/>
        </p:nvSpPr>
        <p:spPr bwMode="auto">
          <a:xfrm flipH="1">
            <a:off x="6100763" y="6664325"/>
            <a:ext cx="125412" cy="3873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95" name="Line 31"/>
          <p:cNvSpPr>
            <a:spLocks noChangeShapeType="1"/>
          </p:cNvSpPr>
          <p:nvPr/>
        </p:nvSpPr>
        <p:spPr bwMode="auto">
          <a:xfrm flipV="1">
            <a:off x="3651250" y="4719638"/>
            <a:ext cx="534988" cy="6191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96" name="Line 32"/>
          <p:cNvSpPr>
            <a:spLocks noChangeShapeType="1"/>
          </p:cNvSpPr>
          <p:nvPr/>
        </p:nvSpPr>
        <p:spPr bwMode="auto">
          <a:xfrm flipH="1">
            <a:off x="3463925" y="4751388"/>
            <a:ext cx="215900" cy="51593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97" name="Line 33"/>
          <p:cNvSpPr>
            <a:spLocks noChangeShapeType="1"/>
          </p:cNvSpPr>
          <p:nvPr/>
        </p:nvSpPr>
        <p:spPr bwMode="auto">
          <a:xfrm flipV="1">
            <a:off x="6435725" y="6534150"/>
            <a:ext cx="369888" cy="7858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98" name="Line 34"/>
          <p:cNvSpPr>
            <a:spLocks noChangeShapeType="1"/>
          </p:cNvSpPr>
          <p:nvPr/>
        </p:nvSpPr>
        <p:spPr bwMode="auto">
          <a:xfrm flipH="1">
            <a:off x="6357938" y="6043613"/>
            <a:ext cx="560387" cy="31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99" name="Line 35"/>
          <p:cNvSpPr>
            <a:spLocks noChangeShapeType="1"/>
          </p:cNvSpPr>
          <p:nvPr/>
        </p:nvSpPr>
        <p:spPr bwMode="auto">
          <a:xfrm>
            <a:off x="6107113" y="5756275"/>
            <a:ext cx="454025" cy="4857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300" name="Line 36"/>
          <p:cNvSpPr>
            <a:spLocks noChangeShapeType="1"/>
          </p:cNvSpPr>
          <p:nvPr/>
        </p:nvSpPr>
        <p:spPr bwMode="auto">
          <a:xfrm>
            <a:off x="6100763" y="5753100"/>
            <a:ext cx="765175" cy="127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301" name="Line 37"/>
          <p:cNvSpPr>
            <a:spLocks noChangeShapeType="1"/>
          </p:cNvSpPr>
          <p:nvPr/>
        </p:nvSpPr>
        <p:spPr bwMode="auto">
          <a:xfrm>
            <a:off x="6872288" y="5761038"/>
            <a:ext cx="23812" cy="279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302" name="Text Box 38"/>
          <p:cNvSpPr txBox="1">
            <a:spLocks noChangeArrowheads="1"/>
          </p:cNvSpPr>
          <p:nvPr/>
        </p:nvSpPr>
        <p:spPr bwMode="auto">
          <a:xfrm>
            <a:off x="4479925" y="5683250"/>
            <a:ext cx="487363" cy="28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LAX</a:t>
            </a:r>
          </a:p>
        </p:txBody>
      </p:sp>
      <p:sp>
        <p:nvSpPr>
          <p:cNvPr id="11303" name="Line 39"/>
          <p:cNvSpPr>
            <a:spLocks noChangeShapeType="1"/>
          </p:cNvSpPr>
          <p:nvPr/>
        </p:nvSpPr>
        <p:spPr bwMode="auto">
          <a:xfrm flipH="1">
            <a:off x="5572125" y="5462588"/>
            <a:ext cx="406400" cy="666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304" name="Line 40"/>
          <p:cNvSpPr>
            <a:spLocks noChangeShapeType="1"/>
          </p:cNvSpPr>
          <p:nvPr/>
        </p:nvSpPr>
        <p:spPr bwMode="auto">
          <a:xfrm>
            <a:off x="4767263" y="5214938"/>
            <a:ext cx="166687" cy="4572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305" name="Line 41"/>
          <p:cNvSpPr>
            <a:spLocks noChangeShapeType="1"/>
          </p:cNvSpPr>
          <p:nvPr/>
        </p:nvSpPr>
        <p:spPr bwMode="auto">
          <a:xfrm>
            <a:off x="5548313" y="5527675"/>
            <a:ext cx="142875" cy="6667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306" name="Line 42"/>
          <p:cNvSpPr>
            <a:spLocks noChangeShapeType="1"/>
          </p:cNvSpPr>
          <p:nvPr/>
        </p:nvSpPr>
        <p:spPr bwMode="auto">
          <a:xfrm>
            <a:off x="5961063" y="5457825"/>
            <a:ext cx="139700" cy="2952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307" name="Line 43"/>
          <p:cNvSpPr>
            <a:spLocks noChangeShapeType="1"/>
          </p:cNvSpPr>
          <p:nvPr/>
        </p:nvSpPr>
        <p:spPr bwMode="auto">
          <a:xfrm flipV="1">
            <a:off x="6203950" y="6221413"/>
            <a:ext cx="355600" cy="4730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308" name="Line 44"/>
          <p:cNvSpPr>
            <a:spLocks noChangeShapeType="1"/>
          </p:cNvSpPr>
          <p:nvPr/>
        </p:nvSpPr>
        <p:spPr bwMode="auto">
          <a:xfrm flipH="1" flipV="1">
            <a:off x="6540500" y="6223000"/>
            <a:ext cx="288925" cy="34766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309" name="Line 45"/>
          <p:cNvSpPr>
            <a:spLocks noChangeShapeType="1"/>
          </p:cNvSpPr>
          <p:nvPr/>
        </p:nvSpPr>
        <p:spPr bwMode="auto">
          <a:xfrm>
            <a:off x="6473825" y="4862513"/>
            <a:ext cx="293688" cy="8953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310" name="Line 46"/>
          <p:cNvSpPr>
            <a:spLocks noChangeShapeType="1"/>
          </p:cNvSpPr>
          <p:nvPr/>
        </p:nvSpPr>
        <p:spPr bwMode="auto">
          <a:xfrm flipH="1">
            <a:off x="6134100" y="4862513"/>
            <a:ext cx="358775" cy="1270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311" name="Line 47"/>
          <p:cNvSpPr>
            <a:spLocks noChangeShapeType="1"/>
          </p:cNvSpPr>
          <p:nvPr/>
        </p:nvSpPr>
        <p:spPr bwMode="auto">
          <a:xfrm flipV="1">
            <a:off x="5564188" y="4391025"/>
            <a:ext cx="889000" cy="3302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312" name="Line 48"/>
          <p:cNvSpPr>
            <a:spLocks noChangeShapeType="1"/>
          </p:cNvSpPr>
          <p:nvPr/>
        </p:nvSpPr>
        <p:spPr bwMode="auto">
          <a:xfrm flipH="1" flipV="1">
            <a:off x="6435725" y="4391025"/>
            <a:ext cx="57150" cy="49053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313" name="Text Box 49"/>
          <p:cNvSpPr txBox="1">
            <a:spLocks noChangeArrowheads="1"/>
          </p:cNvSpPr>
          <p:nvPr/>
        </p:nvSpPr>
        <p:spPr bwMode="auto">
          <a:xfrm>
            <a:off x="5508625" y="6310313"/>
            <a:ext cx="628650" cy="471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1200"/>
              <a:t>Long  Beach</a:t>
            </a:r>
          </a:p>
        </p:txBody>
      </p:sp>
      <p:sp>
        <p:nvSpPr>
          <p:cNvPr id="11314" name="Text Box 50"/>
          <p:cNvSpPr txBox="1">
            <a:spLocks noChangeArrowheads="1"/>
          </p:cNvSpPr>
          <p:nvPr/>
        </p:nvSpPr>
        <p:spPr bwMode="auto">
          <a:xfrm>
            <a:off x="3570288" y="4843463"/>
            <a:ext cx="649287" cy="28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Malibu</a:t>
            </a:r>
          </a:p>
        </p:txBody>
      </p:sp>
      <p:sp>
        <p:nvSpPr>
          <p:cNvPr id="11315" name="Text Box 51"/>
          <p:cNvSpPr txBox="1">
            <a:spLocks noChangeArrowheads="1"/>
          </p:cNvSpPr>
          <p:nvPr/>
        </p:nvSpPr>
        <p:spPr bwMode="auto">
          <a:xfrm>
            <a:off x="4999038" y="5167313"/>
            <a:ext cx="911225" cy="28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Downtown</a:t>
            </a:r>
          </a:p>
        </p:txBody>
      </p:sp>
      <p:sp>
        <p:nvSpPr>
          <p:cNvPr id="11316" name="Text Box 52"/>
          <p:cNvSpPr txBox="1">
            <a:spLocks noChangeArrowheads="1"/>
          </p:cNvSpPr>
          <p:nvPr/>
        </p:nvSpPr>
        <p:spPr bwMode="auto">
          <a:xfrm>
            <a:off x="4727575" y="4699000"/>
            <a:ext cx="908050" cy="28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Hollywood</a:t>
            </a:r>
          </a:p>
        </p:txBody>
      </p:sp>
      <p:sp>
        <p:nvSpPr>
          <p:cNvPr id="11317" name="Text Box 53"/>
          <p:cNvSpPr txBox="1">
            <a:spLocks noChangeArrowheads="1"/>
          </p:cNvSpPr>
          <p:nvPr/>
        </p:nvSpPr>
        <p:spPr bwMode="auto">
          <a:xfrm>
            <a:off x="4140200" y="4660900"/>
            <a:ext cx="696913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1200"/>
              <a:t>Beverly Hills</a:t>
            </a:r>
          </a:p>
        </p:txBody>
      </p:sp>
      <p:sp>
        <p:nvSpPr>
          <p:cNvPr id="11318" name="Text Box 54"/>
          <p:cNvSpPr txBox="1">
            <a:spLocks noChangeArrowheads="1"/>
          </p:cNvSpPr>
          <p:nvPr/>
        </p:nvSpPr>
        <p:spPr bwMode="auto">
          <a:xfrm>
            <a:off x="6081713" y="5757863"/>
            <a:ext cx="947737" cy="28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Disneyland</a:t>
            </a:r>
          </a:p>
        </p:txBody>
      </p:sp>
      <p:sp>
        <p:nvSpPr>
          <p:cNvPr id="11319" name="Text Box 55"/>
          <p:cNvSpPr txBox="1">
            <a:spLocks noChangeArrowheads="1"/>
          </p:cNvSpPr>
          <p:nvPr/>
        </p:nvSpPr>
        <p:spPr bwMode="auto">
          <a:xfrm>
            <a:off x="6264275" y="6667500"/>
            <a:ext cx="468313" cy="28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OC</a:t>
            </a:r>
          </a:p>
        </p:txBody>
      </p:sp>
      <p:sp>
        <p:nvSpPr>
          <p:cNvPr id="11320" name="Text Box 56"/>
          <p:cNvSpPr txBox="1">
            <a:spLocks noChangeArrowheads="1"/>
          </p:cNvSpPr>
          <p:nvPr/>
        </p:nvSpPr>
        <p:spPr bwMode="auto">
          <a:xfrm>
            <a:off x="4249738" y="5222875"/>
            <a:ext cx="703262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1200"/>
              <a:t>Santa Monica</a:t>
            </a:r>
          </a:p>
        </p:txBody>
      </p:sp>
      <p:sp>
        <p:nvSpPr>
          <p:cNvPr id="11321" name="Text Box 57"/>
          <p:cNvSpPr txBox="1">
            <a:spLocks noChangeArrowheads="1"/>
          </p:cNvSpPr>
          <p:nvPr/>
        </p:nvSpPr>
        <p:spPr bwMode="auto">
          <a:xfrm>
            <a:off x="5837238" y="5988050"/>
            <a:ext cx="627062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en-US" sz="1200"/>
              <a:t>Santa Ana</a:t>
            </a:r>
          </a:p>
        </p:txBody>
      </p:sp>
      <p:sp>
        <p:nvSpPr>
          <p:cNvPr id="11322" name="Text Box 58"/>
          <p:cNvSpPr txBox="1">
            <a:spLocks noChangeArrowheads="1"/>
          </p:cNvSpPr>
          <p:nvPr/>
        </p:nvSpPr>
        <p:spPr bwMode="auto">
          <a:xfrm>
            <a:off x="4572000" y="6226175"/>
            <a:ext cx="823913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Redondo</a:t>
            </a:r>
          </a:p>
          <a:p>
            <a:pPr algn="ctr"/>
            <a:r>
              <a:rPr lang="en-US" sz="1200"/>
              <a:t>Beach</a:t>
            </a:r>
          </a:p>
        </p:txBody>
      </p:sp>
      <p:sp>
        <p:nvSpPr>
          <p:cNvPr id="11323" name="Text Box 59"/>
          <p:cNvSpPr txBox="1">
            <a:spLocks noChangeArrowheads="1"/>
          </p:cNvSpPr>
          <p:nvPr/>
        </p:nvSpPr>
        <p:spPr bwMode="auto">
          <a:xfrm>
            <a:off x="4900613" y="5784850"/>
            <a:ext cx="887412" cy="28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Inglewood</a:t>
            </a:r>
          </a:p>
        </p:txBody>
      </p:sp>
      <p:sp>
        <p:nvSpPr>
          <p:cNvPr id="11324" name="Text Box 60"/>
          <p:cNvSpPr txBox="1">
            <a:spLocks noChangeArrowheads="1"/>
          </p:cNvSpPr>
          <p:nvPr/>
        </p:nvSpPr>
        <p:spPr bwMode="auto">
          <a:xfrm>
            <a:off x="5951538" y="5300663"/>
            <a:ext cx="814387" cy="290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Anaheim</a:t>
            </a:r>
          </a:p>
        </p:txBody>
      </p:sp>
      <p:sp>
        <p:nvSpPr>
          <p:cNvPr id="11325" name="Text Box 61"/>
          <p:cNvSpPr txBox="1">
            <a:spLocks noChangeArrowheads="1"/>
          </p:cNvSpPr>
          <p:nvPr/>
        </p:nvSpPr>
        <p:spPr bwMode="auto">
          <a:xfrm>
            <a:off x="5580063" y="4630738"/>
            <a:ext cx="873125" cy="28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r>
              <a:rPr lang="en-US" sz="1200"/>
              <a:t>Pasadena</a:t>
            </a:r>
          </a:p>
        </p:txBody>
      </p:sp>
      <p:sp>
        <p:nvSpPr>
          <p:cNvPr id="11326" name="AutoShape 62"/>
          <p:cNvSpPr>
            <a:spLocks noChangeArrowheads="1"/>
          </p:cNvSpPr>
          <p:nvPr/>
        </p:nvSpPr>
        <p:spPr bwMode="auto">
          <a:xfrm>
            <a:off x="4057650" y="4662488"/>
            <a:ext cx="2622550" cy="260350"/>
          </a:xfrm>
          <a:custGeom>
            <a:avLst/>
            <a:gdLst>
              <a:gd name="T0" fmla="*/ 0 w 7285"/>
              <a:gd name="T1" fmla="*/ 0 h 724"/>
              <a:gd name="T2" fmla="*/ 815 w 7285"/>
              <a:gd name="T3" fmla="*/ 552 h 724"/>
              <a:gd name="T4" fmla="*/ 1769 w 7285"/>
              <a:gd name="T5" fmla="*/ 578 h 724"/>
              <a:gd name="T6" fmla="*/ 2867 w 7285"/>
              <a:gd name="T7" fmla="*/ 367 h 724"/>
              <a:gd name="T8" fmla="*/ 3578 w 7285"/>
              <a:gd name="T9" fmla="*/ 379 h 724"/>
              <a:gd name="T10" fmla="*/ 4502 w 7285"/>
              <a:gd name="T11" fmla="*/ 469 h 724"/>
              <a:gd name="T12" fmla="*/ 5409 w 7285"/>
              <a:gd name="T13" fmla="*/ 479 h 724"/>
              <a:gd name="T14" fmla="*/ 6232 w 7285"/>
              <a:gd name="T15" fmla="*/ 631 h 724"/>
              <a:gd name="T16" fmla="*/ 7284 w 7285"/>
              <a:gd name="T17" fmla="*/ 723 h 724"/>
              <a:gd name="T18" fmla="*/ 0 w 7285"/>
              <a:gd name="T19" fmla="*/ 0 h 724"/>
              <a:gd name="T20" fmla="*/ 7285 w 7285"/>
              <a:gd name="T21" fmla="*/ 724 h 7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T18" t="T19" r="T20" b="T21"/>
            <a:pathLst>
              <a:path w="7285" h="724">
                <a:moveTo>
                  <a:pt x="0" y="0"/>
                </a:moveTo>
                <a:cubicBezTo>
                  <a:pt x="209" y="189"/>
                  <a:pt x="527" y="488"/>
                  <a:pt x="815" y="552"/>
                </a:cubicBezTo>
                <a:cubicBezTo>
                  <a:pt x="1103" y="616"/>
                  <a:pt x="1352" y="533"/>
                  <a:pt x="1769" y="578"/>
                </a:cubicBezTo>
                <a:cubicBezTo>
                  <a:pt x="2171" y="622"/>
                  <a:pt x="2586" y="392"/>
                  <a:pt x="2867" y="367"/>
                </a:cubicBezTo>
                <a:cubicBezTo>
                  <a:pt x="3084" y="377"/>
                  <a:pt x="3323" y="355"/>
                  <a:pt x="3578" y="379"/>
                </a:cubicBezTo>
                <a:cubicBezTo>
                  <a:pt x="3778" y="398"/>
                  <a:pt x="4211" y="332"/>
                  <a:pt x="4502" y="469"/>
                </a:cubicBezTo>
                <a:cubicBezTo>
                  <a:pt x="4860" y="494"/>
                  <a:pt x="5012" y="403"/>
                  <a:pt x="5409" y="479"/>
                </a:cubicBezTo>
                <a:cubicBezTo>
                  <a:pt x="5806" y="555"/>
                  <a:pt x="6232" y="631"/>
                  <a:pt x="6232" y="631"/>
                </a:cubicBezTo>
                <a:lnTo>
                  <a:pt x="7284" y="723"/>
                </a:lnTo>
              </a:path>
            </a:pathLst>
          </a:custGeom>
          <a:noFill/>
          <a:ln w="45720">
            <a:solidFill>
              <a:srgbClr val="6666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11327" name="Line 63"/>
          <p:cNvSpPr>
            <a:spLocks noChangeShapeType="1"/>
          </p:cNvSpPr>
          <p:nvPr/>
        </p:nvSpPr>
        <p:spPr bwMode="auto">
          <a:xfrm flipV="1">
            <a:off x="4132263" y="5119688"/>
            <a:ext cx="177800" cy="1301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328" name="AutoShape 64"/>
          <p:cNvSpPr>
            <a:spLocks noChangeArrowheads="1"/>
          </p:cNvSpPr>
          <p:nvPr/>
        </p:nvSpPr>
        <p:spPr bwMode="auto">
          <a:xfrm>
            <a:off x="4017963" y="5005388"/>
            <a:ext cx="768350" cy="730250"/>
          </a:xfrm>
          <a:custGeom>
            <a:avLst/>
            <a:gdLst>
              <a:gd name="T0" fmla="*/ 0 w 2136"/>
              <a:gd name="T1" fmla="*/ 0 h 2029"/>
              <a:gd name="T2" fmla="*/ 397 w 2136"/>
              <a:gd name="T3" fmla="*/ 427 h 2029"/>
              <a:gd name="T4" fmla="*/ 1390 w 2136"/>
              <a:gd name="T5" fmla="*/ 1401 h 2029"/>
              <a:gd name="T6" fmla="*/ 2135 w 2136"/>
              <a:gd name="T7" fmla="*/ 2028 h 2029"/>
              <a:gd name="T8" fmla="*/ 0 w 2136"/>
              <a:gd name="T9" fmla="*/ 0 h 2029"/>
              <a:gd name="T10" fmla="*/ 2136 w 2136"/>
              <a:gd name="T11" fmla="*/ 2029 h 20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36" h="2029">
                <a:moveTo>
                  <a:pt x="0" y="0"/>
                </a:moveTo>
                <a:cubicBezTo>
                  <a:pt x="209" y="189"/>
                  <a:pt x="109" y="363"/>
                  <a:pt x="397" y="427"/>
                </a:cubicBezTo>
                <a:cubicBezTo>
                  <a:pt x="685" y="491"/>
                  <a:pt x="993" y="1325"/>
                  <a:pt x="1390" y="1401"/>
                </a:cubicBezTo>
                <a:cubicBezTo>
                  <a:pt x="1787" y="1477"/>
                  <a:pt x="2135" y="2028"/>
                  <a:pt x="2135" y="2028"/>
                </a:cubicBezTo>
              </a:path>
            </a:pathLst>
          </a:custGeom>
          <a:noFill/>
          <a:ln w="45720">
            <a:solidFill>
              <a:srgbClr val="6666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11329" name="AutoShape 65"/>
          <p:cNvSpPr>
            <a:spLocks noChangeArrowheads="1"/>
          </p:cNvSpPr>
          <p:nvPr/>
        </p:nvSpPr>
        <p:spPr bwMode="auto">
          <a:xfrm>
            <a:off x="4489450" y="4930775"/>
            <a:ext cx="1463675" cy="931863"/>
          </a:xfrm>
          <a:custGeom>
            <a:avLst/>
            <a:gdLst>
              <a:gd name="T0" fmla="*/ 3857 w 4067"/>
              <a:gd name="T1" fmla="*/ 2130 h 2590"/>
              <a:gd name="T2" fmla="*/ 2637 w 4067"/>
              <a:gd name="T3" fmla="*/ 621 h 2590"/>
              <a:gd name="T4" fmla="*/ 609 w 4067"/>
              <a:gd name="T5" fmla="*/ 331 h 2590"/>
              <a:gd name="T6" fmla="*/ 1264 w 4067"/>
              <a:gd name="T7" fmla="*/ 1569 h 2590"/>
              <a:gd name="T8" fmla="*/ 1190 w 4067"/>
              <a:gd name="T9" fmla="*/ 2589 h 2590"/>
              <a:gd name="T10" fmla="*/ 0 w 4067"/>
              <a:gd name="T11" fmla="*/ 0 h 2590"/>
              <a:gd name="T12" fmla="*/ 4067 w 4067"/>
              <a:gd name="T13" fmla="*/ 2590 h 25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4067" h="2590">
                <a:moveTo>
                  <a:pt x="3857" y="2130"/>
                </a:moveTo>
                <a:cubicBezTo>
                  <a:pt x="4066" y="2319"/>
                  <a:pt x="3055" y="832"/>
                  <a:pt x="2637" y="621"/>
                </a:cubicBezTo>
                <a:cubicBezTo>
                  <a:pt x="2219" y="410"/>
                  <a:pt x="1483" y="0"/>
                  <a:pt x="609" y="331"/>
                </a:cubicBezTo>
                <a:cubicBezTo>
                  <a:pt x="0" y="591"/>
                  <a:pt x="867" y="1493"/>
                  <a:pt x="1264" y="1569"/>
                </a:cubicBezTo>
                <a:cubicBezTo>
                  <a:pt x="1661" y="1645"/>
                  <a:pt x="1190" y="2589"/>
                  <a:pt x="1190" y="2589"/>
                </a:cubicBezTo>
              </a:path>
            </a:pathLst>
          </a:custGeom>
          <a:noFill/>
          <a:ln w="45720">
            <a:solidFill>
              <a:srgbClr val="6666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31FA38D6-BCEE-46FF-81BE-425E656C6FB2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4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4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4555</TotalTime>
  <Words>2493</Words>
  <Application>Microsoft Office PowerPoint</Application>
  <PresentationFormat>Custom</PresentationFormat>
  <Paragraphs>683</Paragraphs>
  <Slides>54</Slides>
  <Notes>48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5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Related Work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Fixed predicate Evaluation</vt:lpstr>
      <vt:lpstr>PowerPoint Presentation</vt:lpstr>
      <vt:lpstr>PowerPoint Presentation</vt:lpstr>
      <vt:lpstr>Variable predicate evaluation</vt:lpstr>
      <vt:lpstr>PowerPoint Presentation</vt:lpstr>
      <vt:lpstr>PowerPoint Presentation</vt:lpstr>
      <vt:lpstr>PowerPoint Presentation</vt:lpstr>
      <vt:lpstr>PowerPoint Presentation</vt:lpstr>
      <vt:lpstr>DPP Algorithm</vt:lpstr>
      <vt:lpstr>DPP Algorithm</vt:lpstr>
      <vt:lpstr>ScanDPM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Querying Trajectories Using  Flexible Patterns</dc:title>
  <dc:creator>marcos</dc:creator>
  <cp:lastModifiedBy>Asif Iqbal Baba</cp:lastModifiedBy>
  <cp:revision>128</cp:revision>
  <cp:lastPrinted>1601-01-01T00:00:00Z</cp:lastPrinted>
  <dcterms:created xsi:type="dcterms:W3CDTF">2009-05-14T23:13:58Z</dcterms:created>
  <dcterms:modified xsi:type="dcterms:W3CDTF">2012-06-14T10:06:09Z</dcterms:modified>
</cp:coreProperties>
</file>