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Bpedia-Glieder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11"/>
          <p:cNvSpPr txBox="1">
            <a:spLocks noChangeArrowheads="1"/>
          </p:cNvSpPr>
          <p:nvPr/>
        </p:nvSpPr>
        <p:spPr bwMode="auto">
          <a:xfrm>
            <a:off x="8072438" y="6500813"/>
            <a:ext cx="21431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de-DE" sz="1200">
                <a:solidFill>
                  <a:srgbClr val="555555"/>
                </a:solidFill>
                <a:latin typeface="Calibri" pitchFamily="34" charset="0"/>
              </a:rPr>
              <a:t>|</a:t>
            </a:r>
          </a:p>
        </p:txBody>
      </p:sp>
      <p:sp>
        <p:nvSpPr>
          <p:cNvPr id="5" name="Textfeld 12"/>
          <p:cNvSpPr txBox="1">
            <a:spLocks noChangeArrowheads="1"/>
          </p:cNvSpPr>
          <p:nvPr/>
        </p:nvSpPr>
        <p:spPr bwMode="auto">
          <a:xfrm>
            <a:off x="8358188" y="6429375"/>
            <a:ext cx="714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03F0BD93-2CB4-4967-96E1-E89F728A8A3A}" type="slidenum">
              <a:rPr lang="de-DE" sz="2000">
                <a:solidFill>
                  <a:srgbClr val="555555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de-DE" sz="2000">
              <a:solidFill>
                <a:srgbClr val="555555"/>
              </a:solidFill>
              <a:latin typeface="Calibri" pitchFamily="34" charset="0"/>
            </a:endParaRPr>
          </a:p>
        </p:txBody>
      </p:sp>
      <p:sp>
        <p:nvSpPr>
          <p:cNvPr id="6" name="Textfeld 13"/>
          <p:cNvSpPr txBox="1">
            <a:spLocks noChangeArrowheads="1"/>
          </p:cNvSpPr>
          <p:nvPr/>
        </p:nvSpPr>
        <p:spPr bwMode="auto">
          <a:xfrm>
            <a:off x="285750" y="209550"/>
            <a:ext cx="2143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sz="2800" b="1">
                <a:solidFill>
                  <a:srgbClr val="B2E928"/>
                </a:solidFill>
                <a:latin typeface="Calibri" pitchFamily="34" charset="0"/>
              </a:rPr>
              <a:t>&gt;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0034" y="203200"/>
            <a:ext cx="5143536" cy="511156"/>
          </a:xfrm>
          <a:prstGeom prst="rect">
            <a:avLst/>
          </a:prstGeom>
        </p:spPr>
        <p:txBody>
          <a:bodyPr/>
          <a:lstStyle>
            <a:lvl1pPr algn="l">
              <a:buFont typeface="Wingdings" pitchFamily="2" charset="2"/>
              <a:buNone/>
              <a:defRPr sz="2400" b="1">
                <a:solidFill>
                  <a:srgbClr val="55555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Inhaltsplatzhalter 8"/>
          <p:cNvSpPr>
            <a:spLocks noGrp="1"/>
          </p:cNvSpPr>
          <p:nvPr>
            <p:ph sz="quarter" idx="14"/>
          </p:nvPr>
        </p:nvSpPr>
        <p:spPr>
          <a:xfrm>
            <a:off x="285750" y="1116000"/>
            <a:ext cx="8572500" cy="5148000"/>
          </a:xfrm>
          <a:prstGeom prst="rect">
            <a:avLst/>
          </a:prstGeom>
        </p:spPr>
        <p:txBody>
          <a:bodyPr/>
          <a:lstStyle>
            <a:lvl1pPr marL="252000" indent="-144000" algn="l">
              <a:spcBef>
                <a:spcPts val="300"/>
              </a:spcBef>
              <a:spcAft>
                <a:spcPts val="400"/>
              </a:spcAft>
              <a:buClr>
                <a:srgbClr val="555555"/>
              </a:buClr>
              <a:buFontTx/>
              <a:buBlip>
                <a:blip r:embed="rId2"/>
              </a:buBlip>
              <a:defRPr sz="2000" b="0" i="0" cap="small" baseline="0">
                <a:solidFill>
                  <a:srgbClr val="555555"/>
                </a:solidFill>
                <a:latin typeface="+mn-lt"/>
              </a:defRPr>
            </a:lvl1pPr>
            <a:lvl2pPr marL="900000" indent="-216000" algn="l">
              <a:spcBef>
                <a:spcPts val="0"/>
              </a:spcBef>
              <a:spcAft>
                <a:spcPts val="0"/>
              </a:spcAft>
              <a:buClr>
                <a:srgbClr val="B2E928"/>
              </a:buClr>
              <a:buFontTx/>
              <a:buBlip>
                <a:blip r:embed="rId3"/>
              </a:buBlip>
              <a:defRPr sz="1600">
                <a:solidFill>
                  <a:srgbClr val="555555"/>
                </a:solidFill>
                <a:latin typeface="+mn-lt"/>
              </a:defRPr>
            </a:lvl2pPr>
            <a:lvl3pPr marL="72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500" baseline="0">
                <a:solidFill>
                  <a:srgbClr val="555555"/>
                </a:solidFill>
                <a:latin typeface="+mn-lt"/>
              </a:defRPr>
            </a:lvl3pPr>
            <a:lvl4pPr marL="90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Arial" pitchFamily="34" charset="0"/>
              <a:buNone/>
              <a:defRPr sz="1600">
                <a:solidFill>
                  <a:srgbClr val="555555"/>
                </a:solidFill>
                <a:latin typeface="+mn-lt"/>
              </a:defRPr>
            </a:lvl4pPr>
            <a:lvl5pPr marL="1188000" indent="-288000" algn="l">
              <a:spcBef>
                <a:spcPts val="0"/>
              </a:spcBef>
              <a:buFont typeface="Calibri" pitchFamily="34" charset="0"/>
              <a:buChar char="»"/>
              <a:defRPr sz="180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 smtClean="0"/>
          </a:p>
        </p:txBody>
      </p:sp>
      <p:sp>
        <p:nvSpPr>
          <p:cNvPr id="7" name="Fußzeilenplatzhalter 9"/>
          <p:cNvSpPr>
            <a:spLocks noGrp="1"/>
          </p:cNvSpPr>
          <p:nvPr>
            <p:ph type="ftr" sz="quarter" idx="15"/>
          </p:nvPr>
        </p:nvSpPr>
        <p:spPr>
          <a:xfrm>
            <a:off x="2714625" y="6500813"/>
            <a:ext cx="5356225" cy="277812"/>
          </a:xfrm>
        </p:spPr>
        <p:txBody>
          <a:bodyPr/>
          <a:lstStyle>
            <a:lvl1pPr algn="r">
              <a:defRPr dirty="0" smtClean="0">
                <a:solidFill>
                  <a:srgbClr val="555555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873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Bpedia-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11"/>
          <p:cNvSpPr txBox="1">
            <a:spLocks noChangeArrowheads="1"/>
          </p:cNvSpPr>
          <p:nvPr/>
        </p:nvSpPr>
        <p:spPr bwMode="auto">
          <a:xfrm>
            <a:off x="8072438" y="6500813"/>
            <a:ext cx="21431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de-DE" sz="1200">
                <a:solidFill>
                  <a:srgbClr val="555555"/>
                </a:solidFill>
                <a:latin typeface="Calibri" pitchFamily="34" charset="0"/>
              </a:rPr>
              <a:t>|</a:t>
            </a:r>
          </a:p>
        </p:txBody>
      </p:sp>
      <p:sp>
        <p:nvSpPr>
          <p:cNvPr id="5" name="Textfeld 12"/>
          <p:cNvSpPr txBox="1">
            <a:spLocks noChangeArrowheads="1"/>
          </p:cNvSpPr>
          <p:nvPr/>
        </p:nvSpPr>
        <p:spPr bwMode="auto">
          <a:xfrm>
            <a:off x="8358188" y="6429375"/>
            <a:ext cx="714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C62ACE7A-670B-4390-9100-7732CB9F71D7}" type="slidenum">
              <a:rPr lang="de-DE" sz="2000">
                <a:solidFill>
                  <a:srgbClr val="555555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de-DE" sz="2000">
              <a:solidFill>
                <a:srgbClr val="555555"/>
              </a:solidFill>
              <a:latin typeface="Calibri" pitchFamily="34" charset="0"/>
            </a:endParaRPr>
          </a:p>
        </p:txBody>
      </p:sp>
      <p:sp>
        <p:nvSpPr>
          <p:cNvPr id="6" name="Textfeld 13"/>
          <p:cNvSpPr txBox="1">
            <a:spLocks noChangeArrowheads="1"/>
          </p:cNvSpPr>
          <p:nvPr/>
        </p:nvSpPr>
        <p:spPr bwMode="auto">
          <a:xfrm>
            <a:off x="285750" y="209550"/>
            <a:ext cx="2143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sz="2800" b="1">
                <a:solidFill>
                  <a:srgbClr val="B2E928"/>
                </a:solidFill>
                <a:latin typeface="Calibri" pitchFamily="34" charset="0"/>
              </a:rPr>
              <a:t>&gt;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0034" y="203200"/>
            <a:ext cx="5143536" cy="511156"/>
          </a:xfrm>
          <a:prstGeom prst="rect">
            <a:avLst/>
          </a:prstGeom>
        </p:spPr>
        <p:txBody>
          <a:bodyPr/>
          <a:lstStyle>
            <a:lvl1pPr algn="l">
              <a:buFont typeface="Wingdings" pitchFamily="2" charset="2"/>
              <a:buNone/>
              <a:defRPr sz="2400" b="1">
                <a:solidFill>
                  <a:srgbClr val="55555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Inhaltsplatzhalter 8"/>
          <p:cNvSpPr>
            <a:spLocks noGrp="1"/>
          </p:cNvSpPr>
          <p:nvPr>
            <p:ph sz="quarter" idx="14"/>
          </p:nvPr>
        </p:nvSpPr>
        <p:spPr>
          <a:xfrm>
            <a:off x="285750" y="1116000"/>
            <a:ext cx="8572500" cy="5148000"/>
          </a:xfrm>
          <a:prstGeom prst="rect">
            <a:avLst/>
          </a:prstGeom>
        </p:spPr>
        <p:txBody>
          <a:bodyPr/>
          <a:lstStyle>
            <a:lvl1pPr marL="252000" indent="-144000" algn="l">
              <a:spcBef>
                <a:spcPts val="300"/>
              </a:spcBef>
              <a:spcAft>
                <a:spcPts val="400"/>
              </a:spcAft>
              <a:buClr>
                <a:srgbClr val="555555"/>
              </a:buClr>
              <a:buFont typeface="Calibri" pitchFamily="34" charset="0"/>
              <a:buChar char=" "/>
              <a:defRPr sz="2000" b="0" i="1">
                <a:solidFill>
                  <a:srgbClr val="555555"/>
                </a:solidFill>
                <a:latin typeface="+mn-lt"/>
              </a:defRPr>
            </a:lvl1pPr>
            <a:lvl2pPr marL="504000" indent="-216000" algn="l"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800">
                <a:solidFill>
                  <a:srgbClr val="555555"/>
                </a:solidFill>
                <a:latin typeface="+mn-lt"/>
              </a:defRPr>
            </a:lvl2pPr>
            <a:lvl3pPr marL="72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500" baseline="0">
                <a:solidFill>
                  <a:srgbClr val="555555"/>
                </a:solidFill>
                <a:latin typeface="+mn-lt"/>
              </a:defRPr>
            </a:lvl3pPr>
            <a:lvl4pPr marL="90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Arial" pitchFamily="34" charset="0"/>
              <a:buNone/>
              <a:defRPr sz="1600">
                <a:solidFill>
                  <a:srgbClr val="555555"/>
                </a:solidFill>
                <a:latin typeface="+mn-lt"/>
              </a:defRPr>
            </a:lvl4pPr>
            <a:lvl5pPr marL="1188000" indent="-288000" algn="l">
              <a:spcBef>
                <a:spcPts val="0"/>
              </a:spcBef>
              <a:buFont typeface="Calibri" pitchFamily="34" charset="0"/>
              <a:buChar char="»"/>
              <a:defRPr sz="180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7" name="Fußzeilenplatzhalter 9"/>
          <p:cNvSpPr>
            <a:spLocks noGrp="1"/>
          </p:cNvSpPr>
          <p:nvPr>
            <p:ph type="ftr" sz="quarter" idx="15"/>
          </p:nvPr>
        </p:nvSpPr>
        <p:spPr>
          <a:xfrm>
            <a:off x="2714625" y="6500813"/>
            <a:ext cx="5356225" cy="277812"/>
          </a:xfrm>
        </p:spPr>
        <p:txBody>
          <a:bodyPr/>
          <a:lstStyle>
            <a:lvl1pPr algn="r">
              <a:defRPr dirty="0" smtClean="0">
                <a:solidFill>
                  <a:srgbClr val="555555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3710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Bpedia-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11"/>
          <p:cNvSpPr txBox="1">
            <a:spLocks noChangeArrowheads="1"/>
          </p:cNvSpPr>
          <p:nvPr/>
        </p:nvSpPr>
        <p:spPr bwMode="auto">
          <a:xfrm>
            <a:off x="8072438" y="6500813"/>
            <a:ext cx="21431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de-DE" sz="1200">
                <a:solidFill>
                  <a:srgbClr val="555555"/>
                </a:solidFill>
                <a:latin typeface="Calibri" pitchFamily="34" charset="0"/>
              </a:rPr>
              <a:t>|</a:t>
            </a:r>
          </a:p>
        </p:txBody>
      </p:sp>
      <p:sp>
        <p:nvSpPr>
          <p:cNvPr id="4" name="Textfeld 12"/>
          <p:cNvSpPr txBox="1">
            <a:spLocks noChangeArrowheads="1"/>
          </p:cNvSpPr>
          <p:nvPr/>
        </p:nvSpPr>
        <p:spPr bwMode="auto">
          <a:xfrm>
            <a:off x="8358188" y="6429375"/>
            <a:ext cx="714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90020887-F590-4015-B7D5-AD569872EAFC}" type="slidenum">
              <a:rPr lang="de-DE" sz="2000">
                <a:solidFill>
                  <a:srgbClr val="555555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de-DE" sz="2000">
              <a:solidFill>
                <a:srgbClr val="555555"/>
              </a:solidFill>
              <a:latin typeface="Calibri" pitchFamily="34" charset="0"/>
            </a:endParaRPr>
          </a:p>
        </p:txBody>
      </p:sp>
      <p:sp>
        <p:nvSpPr>
          <p:cNvPr id="5" name="Textfeld 13"/>
          <p:cNvSpPr txBox="1">
            <a:spLocks noChangeArrowheads="1"/>
          </p:cNvSpPr>
          <p:nvPr/>
        </p:nvSpPr>
        <p:spPr bwMode="auto">
          <a:xfrm>
            <a:off x="285750" y="209550"/>
            <a:ext cx="2143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sz="2800" b="1">
                <a:solidFill>
                  <a:srgbClr val="B2E928"/>
                </a:solidFill>
                <a:latin typeface="Calibri" pitchFamily="34" charset="0"/>
              </a:rPr>
              <a:t>&gt;</a:t>
            </a:r>
          </a:p>
        </p:txBody>
      </p:sp>
      <p:sp>
        <p:nvSpPr>
          <p:cNvPr id="6" name="Rechteck 5"/>
          <p:cNvSpPr/>
          <p:nvPr/>
        </p:nvSpPr>
        <p:spPr>
          <a:xfrm>
            <a:off x="214313" y="285750"/>
            <a:ext cx="357187" cy="285750"/>
          </a:xfrm>
          <a:prstGeom prst="rect">
            <a:avLst/>
          </a:prstGeom>
          <a:solidFill>
            <a:schemeClr val="bg1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noFill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2910" y="3143248"/>
            <a:ext cx="7786742" cy="511156"/>
          </a:xfrm>
          <a:prstGeom prst="rect">
            <a:avLst/>
          </a:prstGeom>
        </p:spPr>
        <p:txBody>
          <a:bodyPr/>
          <a:lstStyle>
            <a:lvl1pPr algn="ctr">
              <a:buFont typeface="Wingdings" pitchFamily="2" charset="2"/>
              <a:buNone/>
              <a:defRPr sz="3200" b="0" i="1">
                <a:solidFill>
                  <a:srgbClr val="55555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7" name="Fußzeilenplatzhalter 9"/>
          <p:cNvSpPr>
            <a:spLocks noGrp="1"/>
          </p:cNvSpPr>
          <p:nvPr>
            <p:ph type="ftr" sz="quarter" idx="10"/>
          </p:nvPr>
        </p:nvSpPr>
        <p:spPr>
          <a:xfrm>
            <a:off x="2714625" y="6500813"/>
            <a:ext cx="5356225" cy="277812"/>
          </a:xfrm>
        </p:spPr>
        <p:txBody>
          <a:bodyPr/>
          <a:lstStyle>
            <a:lvl1pPr algn="r">
              <a:defRPr dirty="0" smtClean="0">
                <a:solidFill>
                  <a:srgbClr val="555555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299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Bpedia-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11"/>
          <p:cNvSpPr txBox="1">
            <a:spLocks noChangeArrowheads="1"/>
          </p:cNvSpPr>
          <p:nvPr/>
        </p:nvSpPr>
        <p:spPr bwMode="auto">
          <a:xfrm>
            <a:off x="8072438" y="6500813"/>
            <a:ext cx="21431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de-DE" sz="1200">
                <a:solidFill>
                  <a:srgbClr val="555555"/>
                </a:solidFill>
                <a:latin typeface="Calibri" pitchFamily="34" charset="0"/>
              </a:rPr>
              <a:t>|</a:t>
            </a:r>
          </a:p>
        </p:txBody>
      </p:sp>
      <p:sp>
        <p:nvSpPr>
          <p:cNvPr id="6" name="Textfeld 12"/>
          <p:cNvSpPr txBox="1">
            <a:spLocks noChangeArrowheads="1"/>
          </p:cNvSpPr>
          <p:nvPr/>
        </p:nvSpPr>
        <p:spPr bwMode="auto">
          <a:xfrm>
            <a:off x="8358188" y="6429375"/>
            <a:ext cx="714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E3E31CFC-03E9-4DDD-B190-353842E96A66}" type="slidenum">
              <a:rPr lang="de-DE" sz="2000">
                <a:solidFill>
                  <a:srgbClr val="555555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de-DE" sz="2000">
              <a:solidFill>
                <a:srgbClr val="555555"/>
              </a:solidFill>
              <a:latin typeface="Calibri" pitchFamily="34" charset="0"/>
            </a:endParaRPr>
          </a:p>
        </p:txBody>
      </p:sp>
      <p:sp>
        <p:nvSpPr>
          <p:cNvPr id="7" name="Textfeld 13"/>
          <p:cNvSpPr txBox="1">
            <a:spLocks noChangeArrowheads="1"/>
          </p:cNvSpPr>
          <p:nvPr/>
        </p:nvSpPr>
        <p:spPr bwMode="auto">
          <a:xfrm>
            <a:off x="285750" y="209550"/>
            <a:ext cx="2143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sz="2800" b="1">
                <a:solidFill>
                  <a:srgbClr val="B2E928"/>
                </a:solidFill>
                <a:latin typeface="Calibri" pitchFamily="34" charset="0"/>
              </a:rPr>
              <a:t>&gt;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0034" y="201600"/>
            <a:ext cx="5357850" cy="511156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rgbClr val="55555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Inhaltsplatzhalter 8"/>
          <p:cNvSpPr>
            <a:spLocks noGrp="1"/>
          </p:cNvSpPr>
          <p:nvPr>
            <p:ph sz="quarter" idx="14"/>
          </p:nvPr>
        </p:nvSpPr>
        <p:spPr>
          <a:xfrm>
            <a:off x="285750" y="1116000"/>
            <a:ext cx="4286250" cy="5148000"/>
          </a:xfrm>
          <a:prstGeom prst="rect">
            <a:avLst/>
          </a:prstGeom>
        </p:spPr>
        <p:txBody>
          <a:bodyPr/>
          <a:lstStyle>
            <a:lvl1pPr marL="252000" indent="-144000" algn="l">
              <a:spcBef>
                <a:spcPts val="300"/>
              </a:spcBef>
              <a:spcAft>
                <a:spcPts val="400"/>
              </a:spcAft>
              <a:buClr>
                <a:srgbClr val="555555"/>
              </a:buClr>
              <a:buFont typeface="Calibri" pitchFamily="34" charset="0"/>
              <a:buChar char=" "/>
              <a:defRPr sz="2000" b="0" i="1">
                <a:solidFill>
                  <a:srgbClr val="555555"/>
                </a:solidFill>
                <a:latin typeface="+mn-lt"/>
              </a:defRPr>
            </a:lvl1pPr>
            <a:lvl2pPr marL="504000" indent="-216000" algn="l"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800">
                <a:solidFill>
                  <a:srgbClr val="555555"/>
                </a:solidFill>
                <a:latin typeface="+mn-lt"/>
              </a:defRPr>
            </a:lvl2pPr>
            <a:lvl3pPr marL="72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500" baseline="0">
                <a:solidFill>
                  <a:srgbClr val="555555"/>
                </a:solidFill>
                <a:latin typeface="+mn-lt"/>
              </a:defRPr>
            </a:lvl3pPr>
            <a:lvl4pPr marL="90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Arial" pitchFamily="34" charset="0"/>
              <a:buNone/>
              <a:defRPr sz="1600">
                <a:solidFill>
                  <a:srgbClr val="555555"/>
                </a:solidFill>
                <a:latin typeface="+mn-lt"/>
              </a:defRPr>
            </a:lvl4pPr>
            <a:lvl5pPr marL="1188000" indent="-288000" algn="l">
              <a:spcBef>
                <a:spcPts val="0"/>
              </a:spcBef>
              <a:buFont typeface="Calibri" pitchFamily="34" charset="0"/>
              <a:buChar char="»"/>
              <a:defRPr sz="180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8" name="Inhaltsplatzhalter 8"/>
          <p:cNvSpPr>
            <a:spLocks noGrp="1"/>
          </p:cNvSpPr>
          <p:nvPr>
            <p:ph sz="quarter" idx="16"/>
          </p:nvPr>
        </p:nvSpPr>
        <p:spPr>
          <a:xfrm>
            <a:off x="4572000" y="1116000"/>
            <a:ext cx="4286220" cy="5148000"/>
          </a:xfrm>
          <a:prstGeom prst="rect">
            <a:avLst/>
          </a:prstGeom>
        </p:spPr>
        <p:txBody>
          <a:bodyPr/>
          <a:lstStyle>
            <a:lvl1pPr marL="252000" indent="-144000" algn="l">
              <a:spcBef>
                <a:spcPts val="300"/>
              </a:spcBef>
              <a:spcAft>
                <a:spcPts val="400"/>
              </a:spcAft>
              <a:buClr>
                <a:srgbClr val="555555"/>
              </a:buClr>
              <a:buFont typeface="Calibri" pitchFamily="34" charset="0"/>
              <a:buChar char=" "/>
              <a:defRPr sz="2000" b="0" i="1">
                <a:solidFill>
                  <a:srgbClr val="555555"/>
                </a:solidFill>
                <a:latin typeface="+mn-lt"/>
              </a:defRPr>
            </a:lvl1pPr>
            <a:lvl2pPr marL="504000" indent="-216000" algn="l"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800">
                <a:solidFill>
                  <a:srgbClr val="555555"/>
                </a:solidFill>
                <a:latin typeface="+mn-lt"/>
              </a:defRPr>
            </a:lvl2pPr>
            <a:lvl3pPr marL="72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500" baseline="0">
                <a:solidFill>
                  <a:srgbClr val="555555"/>
                </a:solidFill>
                <a:latin typeface="+mn-lt"/>
              </a:defRPr>
            </a:lvl3pPr>
            <a:lvl4pPr marL="90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Arial" pitchFamily="34" charset="0"/>
              <a:buNone/>
              <a:defRPr sz="1600">
                <a:solidFill>
                  <a:srgbClr val="555555"/>
                </a:solidFill>
                <a:latin typeface="+mn-lt"/>
              </a:defRPr>
            </a:lvl4pPr>
            <a:lvl5pPr marL="1188000" indent="-288000" algn="l">
              <a:spcBef>
                <a:spcPts val="0"/>
              </a:spcBef>
              <a:buFont typeface="Calibri" pitchFamily="34" charset="0"/>
              <a:buChar char="»"/>
              <a:defRPr sz="180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9" name="Fußzeilenplatzhalter 9"/>
          <p:cNvSpPr>
            <a:spLocks noGrp="1"/>
          </p:cNvSpPr>
          <p:nvPr>
            <p:ph type="ftr" sz="quarter" idx="17"/>
          </p:nvPr>
        </p:nvSpPr>
        <p:spPr>
          <a:xfrm>
            <a:off x="2714625" y="6500813"/>
            <a:ext cx="5356225" cy="277812"/>
          </a:xfrm>
        </p:spPr>
        <p:txBody>
          <a:bodyPr/>
          <a:lstStyle>
            <a:lvl1pPr algn="r">
              <a:defRPr dirty="0" smtClean="0">
                <a:solidFill>
                  <a:srgbClr val="555555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2013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8FDF5D-B800-439D-B4DE-63E1519ADE5D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2F0F14-9A6A-428A-969E-09D4B5553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623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Bpedia-Modul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5"/>
          <p:cNvSpPr>
            <a:spLocks noGrp="1"/>
          </p:cNvSpPr>
          <p:nvPr>
            <p:ph type="title"/>
          </p:nvPr>
        </p:nvSpPr>
        <p:spPr>
          <a:xfrm>
            <a:off x="571472" y="2857500"/>
            <a:ext cx="7858180" cy="1571632"/>
          </a:xfrm>
          <a:prstGeom prst="rect">
            <a:avLst/>
          </a:prstGeom>
        </p:spPr>
        <p:txBody>
          <a:bodyPr/>
          <a:lstStyle>
            <a:lvl1pPr algn="l">
              <a:defRPr sz="3200" b="0" i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571472" y="2071678"/>
            <a:ext cx="4286280" cy="642942"/>
          </a:xfrm>
          <a:prstGeom prst="rect">
            <a:avLst/>
          </a:prstGeom>
        </p:spPr>
        <p:txBody>
          <a:bodyPr/>
          <a:lstStyle>
            <a:lvl1pPr algn="l">
              <a:defRPr sz="3600" i="0" u="none" cap="small" baseline="0">
                <a:solidFill>
                  <a:srgbClr val="B2E928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3840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Bpedia-Themen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5"/>
          <p:cNvSpPr>
            <a:spLocks noGrp="1"/>
          </p:cNvSpPr>
          <p:nvPr>
            <p:ph type="title"/>
          </p:nvPr>
        </p:nvSpPr>
        <p:spPr>
          <a:xfrm>
            <a:off x="1428728" y="2857500"/>
            <a:ext cx="7000924" cy="1571632"/>
          </a:xfrm>
          <a:prstGeom prst="rect">
            <a:avLst/>
          </a:prstGeom>
        </p:spPr>
        <p:txBody>
          <a:bodyPr/>
          <a:lstStyle>
            <a:lvl1pPr algn="l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428596" y="2571754"/>
            <a:ext cx="1000132" cy="928684"/>
          </a:xfrm>
          <a:prstGeom prst="rect">
            <a:avLst/>
          </a:prstGeom>
        </p:spPr>
        <p:txBody>
          <a:bodyPr/>
          <a:lstStyle>
            <a:lvl1pPr algn="r">
              <a:defRPr sz="5700">
                <a:solidFill>
                  <a:srgbClr val="B2E928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8163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Bpedia-Modul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5"/>
          <p:cNvSpPr>
            <a:spLocks noGrp="1"/>
          </p:cNvSpPr>
          <p:nvPr>
            <p:ph type="title"/>
          </p:nvPr>
        </p:nvSpPr>
        <p:spPr>
          <a:xfrm>
            <a:off x="571472" y="2857500"/>
            <a:ext cx="7858180" cy="1571632"/>
          </a:xfrm>
          <a:prstGeom prst="rect">
            <a:avLst/>
          </a:prstGeom>
        </p:spPr>
        <p:txBody>
          <a:bodyPr/>
          <a:lstStyle>
            <a:lvl1pPr algn="l">
              <a:defRPr sz="3200" b="0" i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571472" y="2071678"/>
            <a:ext cx="4286280" cy="642942"/>
          </a:xfrm>
          <a:prstGeom prst="rect">
            <a:avLst/>
          </a:prstGeom>
        </p:spPr>
        <p:txBody>
          <a:bodyPr/>
          <a:lstStyle>
            <a:lvl1pPr algn="l">
              <a:defRPr sz="3600" i="0" u="none" cap="small" baseline="0">
                <a:solidFill>
                  <a:srgbClr val="B2E928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5734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Bpedia-Vortrags-Th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5"/>
          <p:cNvSpPr>
            <a:spLocks noGrp="1"/>
          </p:cNvSpPr>
          <p:nvPr>
            <p:ph type="title"/>
          </p:nvPr>
        </p:nvSpPr>
        <p:spPr>
          <a:xfrm>
            <a:off x="571472" y="2857500"/>
            <a:ext cx="7858180" cy="1571632"/>
          </a:xfrm>
          <a:prstGeom prst="rect">
            <a:avLst/>
          </a:prstGeom>
        </p:spPr>
        <p:txBody>
          <a:bodyPr/>
          <a:lstStyle>
            <a:lvl1pPr algn="l">
              <a:defRPr sz="3200" b="0" i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571472" y="2071678"/>
            <a:ext cx="4286280" cy="642942"/>
          </a:xfrm>
          <a:prstGeom prst="rect">
            <a:avLst/>
          </a:prstGeom>
        </p:spPr>
        <p:txBody>
          <a:bodyPr/>
          <a:lstStyle>
            <a:lvl1pPr algn="l">
              <a:defRPr sz="3200" i="0" u="none">
                <a:solidFill>
                  <a:srgbClr val="B2E928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4735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feld 14"/>
          <p:cNvSpPr txBox="1"/>
          <p:nvPr/>
        </p:nvSpPr>
        <p:spPr>
          <a:xfrm>
            <a:off x="0" y="6472238"/>
            <a:ext cx="200025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50" b="1" dirty="0">
                <a:solidFill>
                  <a:srgbClr val="555555"/>
                </a:solidFill>
                <a:latin typeface="+mn-lt"/>
                <a:cs typeface="+mn-cs"/>
              </a:rPr>
              <a:t>©</a:t>
            </a:r>
            <a:r>
              <a:rPr lang="de-DE" sz="1400" dirty="0">
                <a:solidFill>
                  <a:srgbClr val="555555"/>
                </a:solidFill>
                <a:latin typeface="+mn-lt"/>
                <a:cs typeface="+mn-cs"/>
              </a:rPr>
              <a:t> </a:t>
            </a:r>
            <a:r>
              <a:rPr lang="de-DE" sz="1000" dirty="0" smtClean="0">
                <a:solidFill>
                  <a:srgbClr val="555555"/>
                </a:solidFill>
                <a:latin typeface="+mn-lt"/>
                <a:cs typeface="+mn-cs"/>
              </a:rPr>
              <a:t>Kasun Perera |</a:t>
            </a:r>
            <a:endParaRPr lang="de-DE" sz="1000" dirty="0">
              <a:solidFill>
                <a:srgbClr val="555555"/>
              </a:solidFill>
              <a:latin typeface="+mn-lt"/>
              <a:cs typeface="+mn-cs"/>
            </a:endParaRPr>
          </a:p>
        </p:txBody>
      </p:sp>
      <p:pic>
        <p:nvPicPr>
          <p:cNvPr id="1027" name="Grafik 17" descr="logo_blau_425x123.gif"/>
          <p:cNvPicPr>
            <a:picLocks noChangeAspect="1"/>
          </p:cNvPicPr>
          <p:nvPr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777" y="6584731"/>
            <a:ext cx="496887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hteck 18"/>
          <p:cNvSpPr/>
          <p:nvPr/>
        </p:nvSpPr>
        <p:spPr>
          <a:xfrm>
            <a:off x="0" y="6821488"/>
            <a:ext cx="9144000" cy="36512"/>
          </a:xfrm>
          <a:prstGeom prst="rect">
            <a:avLst/>
          </a:prstGeom>
          <a:solidFill>
            <a:srgbClr val="555555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noFill/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0" y="6786563"/>
            <a:ext cx="9144000" cy="36512"/>
          </a:xfrm>
          <a:prstGeom prst="rect">
            <a:avLst/>
          </a:prstGeom>
          <a:solidFill>
            <a:srgbClr val="B2E928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solidFill>
                <a:srgbClr val="B2E928"/>
              </a:solidFill>
            </a:endParaRPr>
          </a:p>
        </p:txBody>
      </p:sp>
      <p:cxnSp>
        <p:nvCxnSpPr>
          <p:cNvPr id="29" name="Gerade Verbindung 28"/>
          <p:cNvCxnSpPr/>
          <p:nvPr/>
        </p:nvCxnSpPr>
        <p:spPr>
          <a:xfrm flipV="1">
            <a:off x="8858250" y="671513"/>
            <a:ext cx="276225" cy="0"/>
          </a:xfrm>
          <a:prstGeom prst="line">
            <a:avLst/>
          </a:prstGeom>
          <a:ln w="12700">
            <a:solidFill>
              <a:srgbClr val="55555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>
            <a:off x="8964613" y="642938"/>
            <a:ext cx="179387" cy="0"/>
          </a:xfrm>
          <a:prstGeom prst="line">
            <a:avLst/>
          </a:prstGeom>
          <a:ln w="12700">
            <a:solidFill>
              <a:srgbClr val="B2E92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/>
          <p:cNvCxnSpPr/>
          <p:nvPr/>
        </p:nvCxnSpPr>
        <p:spPr>
          <a:xfrm>
            <a:off x="0" y="642938"/>
            <a:ext cx="8345488" cy="1587"/>
          </a:xfrm>
          <a:prstGeom prst="line">
            <a:avLst/>
          </a:prstGeom>
          <a:ln w="12700">
            <a:solidFill>
              <a:srgbClr val="55555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/>
          <p:cNvCxnSpPr/>
          <p:nvPr/>
        </p:nvCxnSpPr>
        <p:spPr>
          <a:xfrm>
            <a:off x="0" y="671513"/>
            <a:ext cx="8172450" cy="1587"/>
          </a:xfrm>
          <a:prstGeom prst="line">
            <a:avLst/>
          </a:prstGeom>
          <a:ln w="12700">
            <a:solidFill>
              <a:srgbClr val="B2E92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pic>
        <p:nvPicPr>
          <p:cNvPr id="1035" name="Picture 3" descr="C:\Dokumente und Einstellungen\Martin\Desktop\Bilder\logo-tes_03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3263" y="209550"/>
            <a:ext cx="3074987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0" r:id="rId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ctr" rtl="0" eaLnBrk="1" fontAlgn="base" hangingPunct="1">
        <a:spcBef>
          <a:spcPct val="0"/>
        </a:spcBef>
        <a:spcAft>
          <a:spcPct val="0"/>
        </a:spcAft>
        <a:buFont typeface="Arial" charset="0"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0"/>
        </a:spcBef>
        <a:spcAft>
          <a:spcPct val="0"/>
        </a:spcAft>
        <a:buFont typeface="Arial" charset="0"/>
        <a:defRPr sz="1200" kern="1200">
          <a:solidFill>
            <a:schemeClr val="bg1"/>
          </a:solidFill>
          <a:latin typeface="Calibri" pitchFamily="34" charset="0"/>
          <a:ea typeface="+mn-ea"/>
          <a:cs typeface="+mn-cs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5555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feld 14"/>
          <p:cNvSpPr txBox="1"/>
          <p:nvPr/>
        </p:nvSpPr>
        <p:spPr>
          <a:xfrm>
            <a:off x="0" y="6472238"/>
            <a:ext cx="200025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50" b="1" dirty="0">
                <a:solidFill>
                  <a:srgbClr val="555555"/>
                </a:solidFill>
                <a:latin typeface="+mn-lt"/>
                <a:cs typeface="+mn-cs"/>
              </a:rPr>
              <a:t>©</a:t>
            </a:r>
            <a:r>
              <a:rPr lang="de-DE" sz="1400" dirty="0">
                <a:solidFill>
                  <a:srgbClr val="555555"/>
                </a:solidFill>
                <a:latin typeface="+mn-lt"/>
                <a:cs typeface="+mn-cs"/>
              </a:rPr>
              <a:t> </a:t>
            </a:r>
            <a:r>
              <a:rPr lang="de-DE" sz="1000" dirty="0">
                <a:solidFill>
                  <a:srgbClr val="555555"/>
                </a:solidFill>
                <a:latin typeface="+mn-lt"/>
                <a:cs typeface="+mn-cs"/>
              </a:rPr>
              <a:t>Prof. Dr.-Ing. Wolfgang Lehner |</a:t>
            </a:r>
          </a:p>
        </p:txBody>
      </p:sp>
      <p:pic>
        <p:nvPicPr>
          <p:cNvPr id="2051" name="Picture 3" descr="C:\Dokumente und Einstellungen\Martin\Desktop\Bilder\logo-tes_03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80963"/>
            <a:ext cx="3074988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hteck 19"/>
          <p:cNvSpPr/>
          <p:nvPr/>
        </p:nvSpPr>
        <p:spPr>
          <a:xfrm>
            <a:off x="0" y="6821488"/>
            <a:ext cx="9144000" cy="36512"/>
          </a:xfrm>
          <a:prstGeom prst="rect">
            <a:avLst/>
          </a:prstGeom>
          <a:solidFill>
            <a:srgbClr val="B2E928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noFill/>
            </a:endParaRPr>
          </a:p>
        </p:txBody>
      </p:sp>
      <p:cxnSp>
        <p:nvCxnSpPr>
          <p:cNvPr id="29" name="Gerade Verbindung 28"/>
          <p:cNvCxnSpPr/>
          <p:nvPr/>
        </p:nvCxnSpPr>
        <p:spPr>
          <a:xfrm>
            <a:off x="0" y="528638"/>
            <a:ext cx="2571750" cy="1587"/>
          </a:xfrm>
          <a:prstGeom prst="line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>
            <a:off x="0" y="500063"/>
            <a:ext cx="2143125" cy="1587"/>
          </a:xfrm>
          <a:prstGeom prst="line">
            <a:avLst/>
          </a:prstGeom>
          <a:ln w="12700">
            <a:solidFill>
              <a:srgbClr val="B2E92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/>
          <p:cNvCxnSpPr/>
          <p:nvPr/>
        </p:nvCxnSpPr>
        <p:spPr>
          <a:xfrm>
            <a:off x="3143250" y="500063"/>
            <a:ext cx="6000750" cy="1587"/>
          </a:xfrm>
          <a:prstGeom prst="line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/>
          <p:cNvCxnSpPr/>
          <p:nvPr/>
        </p:nvCxnSpPr>
        <p:spPr>
          <a:xfrm>
            <a:off x="3384550" y="528638"/>
            <a:ext cx="5759450" cy="1587"/>
          </a:xfrm>
          <a:prstGeom prst="line">
            <a:avLst/>
          </a:prstGeom>
          <a:ln w="12700">
            <a:solidFill>
              <a:srgbClr val="B2E92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7" name="Picture 2" descr="C:\Dokumente und Einstellungen\Martin\Desktop\logo_weiss_266x77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438" y="142875"/>
            <a:ext cx="88900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ctr" rtl="0" eaLnBrk="1" fontAlgn="base" hangingPunct="1">
        <a:spcBef>
          <a:spcPct val="0"/>
        </a:spcBef>
        <a:spcAft>
          <a:spcPct val="0"/>
        </a:spcAft>
        <a:buFont typeface="Arial" charset="0"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0"/>
        </a:spcBef>
        <a:spcAft>
          <a:spcPct val="0"/>
        </a:spcAft>
        <a:buFont typeface="Arial" charset="0"/>
        <a:defRPr sz="1200" kern="1200">
          <a:solidFill>
            <a:schemeClr val="bg1"/>
          </a:solidFill>
          <a:latin typeface="Calibri" pitchFamily="34" charset="0"/>
          <a:ea typeface="+mn-ea"/>
          <a:cs typeface="+mn-cs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GraphMCS</a:t>
            </a:r>
            <a:r>
              <a:rPr lang="en-US" dirty="0" smtClean="0"/>
              <a:t>: Discover the Unknown in Large Data Graphs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Kasun</a:t>
            </a:r>
            <a:r>
              <a:rPr lang="en-US" dirty="0" smtClean="0"/>
              <a:t> S </a:t>
            </a:r>
            <a:r>
              <a:rPr lang="en-US" dirty="0" err="1" smtClean="0"/>
              <a:t>perera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694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 of Difference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Use of query graph and discovered MCCS</a:t>
            </a:r>
          </a:p>
          <a:p>
            <a:pPr lvl="1"/>
            <a:r>
              <a:rPr lang="en-US" dirty="0" smtClean="0"/>
              <a:t>Step 1 - Split of discovered and un-discovered vertices and edges</a:t>
            </a:r>
          </a:p>
          <a:p>
            <a:pPr lvl="1"/>
            <a:r>
              <a:rPr lang="en-US" dirty="0" smtClean="0"/>
              <a:t>Step 2 - Completion of an undiscovered part with attributes or vertices conditions</a:t>
            </a:r>
          </a:p>
          <a:p>
            <a:pPr lvl="1"/>
            <a:r>
              <a:rPr lang="en-US" dirty="0" smtClean="0"/>
              <a:t>In step 1, Data edges, query edges, data vertices, query vertices in temporary tables</a:t>
            </a:r>
          </a:p>
          <a:p>
            <a:pPr lvl="1"/>
            <a:r>
              <a:rPr lang="en-US" dirty="0" smtClean="0"/>
              <a:t>Difference graph edges and vertices are not in these temporary tables</a:t>
            </a:r>
          </a:p>
          <a:p>
            <a:pPr lvl="1"/>
            <a:r>
              <a:rPr lang="en-US" dirty="0" smtClean="0"/>
              <a:t>Edges with single vertex need to complete by adding corresponding end vertex from discovered part</a:t>
            </a:r>
          </a:p>
          <a:p>
            <a:pPr lvl="1"/>
            <a:r>
              <a:rPr lang="en-US" dirty="0" smtClean="0"/>
              <a:t>In step 2 – which conditions have to be applied to graph discovered in step 1</a:t>
            </a:r>
          </a:p>
          <a:p>
            <a:pPr lvl="2"/>
            <a:r>
              <a:rPr lang="en-US" dirty="0" smtClean="0"/>
              <a:t>Adding discovered end vertex</a:t>
            </a:r>
          </a:p>
          <a:p>
            <a:pPr lvl="2"/>
            <a:r>
              <a:rPr lang="en-US" dirty="0" smtClean="0"/>
              <a:t>Removing discovered vertices with all edges discovered from such vertex</a:t>
            </a:r>
          </a:p>
          <a:p>
            <a:pPr lvl="1"/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33"/>
          <a:stretch/>
        </p:blipFill>
        <p:spPr bwMode="auto">
          <a:xfrm>
            <a:off x="1565910" y="4083982"/>
            <a:ext cx="5901690" cy="2240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8765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Starts, weakly connected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General version of McGregor algorithm</a:t>
            </a:r>
          </a:p>
          <a:p>
            <a:pPr lvl="1"/>
            <a:r>
              <a:rPr lang="en-US" dirty="0" smtClean="0"/>
              <a:t>Run on all vertices as starting points </a:t>
            </a:r>
          </a:p>
          <a:p>
            <a:pPr lvl="2"/>
            <a:r>
              <a:rPr lang="en-US" dirty="0" smtClean="0"/>
              <a:t>No edge left behind</a:t>
            </a:r>
          </a:p>
          <a:p>
            <a:pPr lvl="2"/>
            <a:r>
              <a:rPr lang="en-US" dirty="0" smtClean="0"/>
              <a:t>Generate large intermediate results</a:t>
            </a:r>
          </a:p>
          <a:p>
            <a:pPr lvl="2"/>
            <a:r>
              <a:rPr lang="en-US" dirty="0" smtClean="0"/>
              <a:t>Increased response time</a:t>
            </a:r>
          </a:p>
          <a:p>
            <a:pPr lvl="1"/>
            <a:r>
              <a:rPr lang="en-US" dirty="0" smtClean="0"/>
              <a:t>Extension of the search for weakly connected graphs</a:t>
            </a:r>
          </a:p>
          <a:p>
            <a:pPr lvl="1"/>
            <a:r>
              <a:rPr lang="en-US" dirty="0" smtClean="0"/>
              <a:t>Restart to avoid missing some MCCS</a:t>
            </a:r>
          </a:p>
          <a:p>
            <a:pPr lvl="1"/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175" y="3200400"/>
            <a:ext cx="5381625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3745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reach unreachable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all-covering spanning tree</a:t>
            </a:r>
          </a:p>
          <a:p>
            <a:pPr lvl="1"/>
            <a:r>
              <a:rPr lang="en-US" dirty="0" smtClean="0"/>
              <a:t>With backtracking procedure</a:t>
            </a:r>
          </a:p>
          <a:p>
            <a:pPr lvl="1"/>
            <a:r>
              <a:rPr lang="en-US" dirty="0" smtClean="0"/>
              <a:t>Process all the vertices and edges, not required multiple runs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Restart strategy</a:t>
            </a:r>
          </a:p>
          <a:p>
            <a:pPr lvl="1"/>
            <a:r>
              <a:rPr lang="en-US" dirty="0" smtClean="0"/>
              <a:t>Absence of some edges in the data graph may results smaller sub-graph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7" y="2057400"/>
            <a:ext cx="5076825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692316"/>
            <a:ext cx="4457700" cy="1994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289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Restart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Maintain a list of traversed edges of a query graph</a:t>
            </a:r>
          </a:p>
          <a:p>
            <a:r>
              <a:rPr lang="en-US" dirty="0" smtClean="0"/>
              <a:t>After first set of MCCS, remove all edges presented in the set from the list</a:t>
            </a:r>
          </a:p>
          <a:p>
            <a:r>
              <a:rPr lang="en-US" dirty="0" smtClean="0"/>
              <a:t>Restart from the left-over part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07"/>
          <a:stretch/>
        </p:blipFill>
        <p:spPr bwMode="auto">
          <a:xfrm>
            <a:off x="2247900" y="2286000"/>
            <a:ext cx="4457700" cy="1535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58" b="23007"/>
          <a:stretch/>
        </p:blipFill>
        <p:spPr bwMode="auto">
          <a:xfrm>
            <a:off x="685800" y="3581400"/>
            <a:ext cx="1798320" cy="1535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3" t="11504" b="11504"/>
          <a:stretch/>
        </p:blipFill>
        <p:spPr bwMode="auto">
          <a:xfrm>
            <a:off x="6477000" y="3568065"/>
            <a:ext cx="2164080" cy="1535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09884" y="4826496"/>
            <a:ext cx="5501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555555"/>
                </a:solidFill>
              </a:rPr>
              <a:t>MCCS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83964" y="4840396"/>
            <a:ext cx="5501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555555"/>
                </a:solidFill>
              </a:rPr>
              <a:t>MCCS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658" b="23007"/>
          <a:stretch/>
        </p:blipFill>
        <p:spPr bwMode="auto">
          <a:xfrm>
            <a:off x="2606040" y="4724400"/>
            <a:ext cx="1798320" cy="1535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3" t="11504" b="11504"/>
          <a:stretch/>
        </p:blipFill>
        <p:spPr bwMode="auto">
          <a:xfrm>
            <a:off x="4377690" y="4953565"/>
            <a:ext cx="2164080" cy="1535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225474" y="6121330"/>
            <a:ext cx="21085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555555"/>
                </a:solidFill>
              </a:rPr>
              <a:t>Maximum Common </a:t>
            </a:r>
            <a:r>
              <a:rPr lang="en-US" sz="1200" dirty="0" err="1" smtClean="0">
                <a:solidFill>
                  <a:srgbClr val="555555"/>
                </a:solidFill>
              </a:rPr>
              <a:t>Subgraph</a:t>
            </a:r>
            <a:endParaRPr lang="en-US" sz="1200" dirty="0" smtClean="0">
              <a:solidFill>
                <a:srgbClr val="5555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151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 of Start and Restart Edges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General McGregor algorithm</a:t>
            </a:r>
          </a:p>
          <a:p>
            <a:pPr lvl="1"/>
            <a:r>
              <a:rPr lang="en-US" dirty="0" smtClean="0"/>
              <a:t>Process graph from all query vertices and produce the biggest graph as MCCS</a:t>
            </a:r>
          </a:p>
          <a:p>
            <a:pPr lvl="1"/>
            <a:r>
              <a:rPr lang="en-US" dirty="0" smtClean="0"/>
              <a:t>Which query vertex should be taken as a start?</a:t>
            </a:r>
          </a:p>
          <a:p>
            <a:pPr lvl="2"/>
            <a:r>
              <a:rPr lang="en-US" dirty="0" smtClean="0"/>
              <a:t>Intermediate results depend on cardinality of processed vertices and edges</a:t>
            </a:r>
          </a:p>
          <a:p>
            <a:pPr lvl="2"/>
            <a:r>
              <a:rPr lang="en-US" dirty="0" smtClean="0"/>
              <a:t>General query graph results a large amount of intermediate results</a:t>
            </a:r>
          </a:p>
          <a:p>
            <a:r>
              <a:rPr lang="en-US" dirty="0" smtClean="0"/>
              <a:t>Start strategy to select start vertex, start edge and next branch to traverse </a:t>
            </a:r>
          </a:p>
          <a:p>
            <a:pPr lvl="1"/>
            <a:r>
              <a:rPr lang="en-US" dirty="0" smtClean="0"/>
              <a:t>Vertex with the maximum degree as start point</a:t>
            </a:r>
          </a:p>
          <a:p>
            <a:pPr lvl="2"/>
            <a:r>
              <a:rPr lang="en-US" dirty="0" smtClean="0"/>
              <a:t>Potentially reduce the number of restarts </a:t>
            </a:r>
          </a:p>
          <a:p>
            <a:pPr lvl="1"/>
            <a:r>
              <a:rPr lang="en-US" dirty="0" smtClean="0"/>
              <a:t>Cardinality for all vertices and edges in query graph</a:t>
            </a:r>
          </a:p>
          <a:p>
            <a:pPr lvl="2"/>
            <a:r>
              <a:rPr lang="en-US" dirty="0" smtClean="0"/>
              <a:t>Sorts them separately </a:t>
            </a:r>
          </a:p>
          <a:p>
            <a:pPr lvl="2"/>
            <a:r>
              <a:rPr lang="en-US" dirty="0" smtClean="0"/>
              <a:t>Select the edge with lowest cardinality as start edge</a:t>
            </a:r>
          </a:p>
          <a:p>
            <a:pPr lvl="2"/>
            <a:r>
              <a:rPr lang="en-US" dirty="0" smtClean="0"/>
              <a:t>All-covering spanning tree – selects a search direction based on cardinality of the source and target</a:t>
            </a:r>
          </a:p>
          <a:p>
            <a:r>
              <a:rPr lang="en-US" dirty="0" smtClean="0"/>
              <a:t>Termination</a:t>
            </a:r>
          </a:p>
          <a:p>
            <a:pPr lvl="1"/>
            <a:r>
              <a:rPr lang="en-US" dirty="0" smtClean="0"/>
              <a:t>No more edges found and backtracking returns to start</a:t>
            </a:r>
          </a:p>
          <a:p>
            <a:pPr lvl="1"/>
            <a:r>
              <a:rPr lang="en-US" dirty="0" smtClean="0"/>
              <a:t>Threshold based termination</a:t>
            </a:r>
          </a:p>
          <a:p>
            <a:pPr lvl="2"/>
            <a:r>
              <a:rPr lang="en-US" dirty="0" smtClean="0"/>
              <a:t>Estimated size of MCS</a:t>
            </a:r>
          </a:p>
          <a:p>
            <a:pPr lvl="2"/>
            <a:r>
              <a:rPr lang="en-US" dirty="0" smtClean="0"/>
              <a:t>Number of discovered MCSs</a:t>
            </a:r>
          </a:p>
          <a:p>
            <a:pPr lvl="2"/>
            <a:r>
              <a:rPr lang="en-US" dirty="0" smtClean="0"/>
              <a:t>Use cardinality of a query to calculate these values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36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Property graph from data from </a:t>
            </a:r>
            <a:r>
              <a:rPr lang="en-US" dirty="0" err="1" smtClean="0"/>
              <a:t>DBpedia</a:t>
            </a:r>
            <a:r>
              <a:rPr lang="en-US" dirty="0" smtClean="0"/>
              <a:t> RDF triples </a:t>
            </a:r>
          </a:p>
          <a:p>
            <a:pPr lvl="1"/>
            <a:r>
              <a:rPr lang="en-US" dirty="0" smtClean="0"/>
              <a:t>20K vertices, 100K </a:t>
            </a:r>
            <a:r>
              <a:rPr lang="en-US" dirty="0" smtClean="0"/>
              <a:t>edges</a:t>
            </a:r>
          </a:p>
          <a:p>
            <a:r>
              <a:rPr lang="en-US" dirty="0" smtClean="0"/>
              <a:t>Without all-covering spanning tree</a:t>
            </a:r>
          </a:p>
          <a:p>
            <a:pPr lvl="1"/>
            <a:r>
              <a:rPr lang="en-US" dirty="0" smtClean="0"/>
              <a:t>Only for connected components</a:t>
            </a:r>
          </a:p>
          <a:p>
            <a:r>
              <a:rPr lang="en-US" dirty="0" smtClean="0"/>
              <a:t>All-covering spanning tree</a:t>
            </a:r>
          </a:p>
          <a:p>
            <a:pPr lvl="1"/>
            <a:r>
              <a:rPr lang="en-US" dirty="0" smtClean="0"/>
              <a:t>Weakly connected components</a:t>
            </a:r>
          </a:p>
          <a:p>
            <a:r>
              <a:rPr lang="en-US" dirty="0" smtClean="0"/>
              <a:t>Restart strategy</a:t>
            </a:r>
          </a:p>
          <a:p>
            <a:pPr lvl="1"/>
            <a:r>
              <a:rPr lang="en-US" dirty="0" smtClean="0"/>
              <a:t>Unconnected components</a:t>
            </a:r>
          </a:p>
          <a:p>
            <a:pPr lvl="1"/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993924"/>
            <a:ext cx="8915400" cy="2025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81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Three strategies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123" y="1914525"/>
            <a:ext cx="5486400" cy="319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3232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Topology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793252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92568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Optimization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076" y="2362200"/>
            <a:ext cx="8732324" cy="250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14924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Query on graph database may yield to an empty answer</a:t>
            </a:r>
          </a:p>
          <a:p>
            <a:r>
              <a:rPr lang="en-US" dirty="0" smtClean="0"/>
              <a:t>Need to know the reason, or what are the missing parts</a:t>
            </a:r>
          </a:p>
          <a:p>
            <a:r>
              <a:rPr lang="en-US" dirty="0" smtClean="0"/>
              <a:t>Diff-query</a:t>
            </a:r>
          </a:p>
          <a:p>
            <a:pPr lvl="1"/>
            <a:r>
              <a:rPr lang="en-US" dirty="0" smtClean="0"/>
              <a:t>Maximum common sub-graph between query graph and data graph</a:t>
            </a:r>
          </a:p>
          <a:p>
            <a:r>
              <a:rPr lang="en-US" dirty="0" smtClean="0"/>
              <a:t>Computing difference graph and diff-query</a:t>
            </a:r>
          </a:p>
          <a:p>
            <a:pPr lvl="1"/>
            <a:r>
              <a:rPr lang="en-US" dirty="0" smtClean="0"/>
              <a:t>Multiple start, no all-covering spanning tree - connected</a:t>
            </a:r>
          </a:p>
          <a:p>
            <a:pPr lvl="1"/>
            <a:r>
              <a:rPr lang="en-US" dirty="0" smtClean="0"/>
              <a:t>Multiple start, all-covering spanning tree – weakly connected</a:t>
            </a:r>
          </a:p>
          <a:p>
            <a:pPr lvl="1"/>
            <a:r>
              <a:rPr lang="en-US" dirty="0" smtClean="0"/>
              <a:t>Restart with all-covering spanning tree – unconnected</a:t>
            </a:r>
          </a:p>
          <a:p>
            <a:r>
              <a:rPr lang="en-US" dirty="0" smtClean="0"/>
              <a:t>Optimization strategies</a:t>
            </a:r>
          </a:p>
          <a:p>
            <a:pPr lvl="1"/>
            <a:r>
              <a:rPr lang="en-US" dirty="0" smtClean="0"/>
              <a:t>Start vertex, edge and next branch</a:t>
            </a:r>
          </a:p>
          <a:p>
            <a:pPr lvl="1"/>
            <a:r>
              <a:rPr lang="en-US" dirty="0" smtClean="0"/>
              <a:t>Threshold based termination</a:t>
            </a:r>
          </a:p>
        </p:txBody>
      </p:sp>
    </p:spTree>
    <p:extLst>
      <p:ext uri="{BB962C8B-B14F-4D97-AF65-F5344CB8AC3E}">
        <p14:creationId xmlns:p14="http://schemas.microsoft.com/office/powerpoint/2010/main" val="4169427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Property graph model</a:t>
            </a:r>
          </a:p>
          <a:p>
            <a:pPr lvl="1"/>
            <a:r>
              <a:rPr lang="en-US" dirty="0" smtClean="0"/>
              <a:t>Support complex expressive queries</a:t>
            </a:r>
          </a:p>
          <a:p>
            <a:r>
              <a:rPr lang="en-US" dirty="0" smtClean="0"/>
              <a:t>Flexibility at a cost</a:t>
            </a:r>
          </a:p>
          <a:p>
            <a:pPr lvl="1"/>
            <a:r>
              <a:rPr lang="en-US" dirty="0" smtClean="0"/>
              <a:t>Result in an unexpected empty answer</a:t>
            </a:r>
          </a:p>
          <a:p>
            <a:pPr lvl="1"/>
            <a:r>
              <a:rPr lang="en-US" dirty="0" smtClean="0"/>
              <a:t>Trial and error to find out the reason for empty answer</a:t>
            </a:r>
          </a:p>
          <a:p>
            <a:r>
              <a:rPr lang="en-US" dirty="0" smtClean="0"/>
              <a:t>Introducing Diff-Query</a:t>
            </a:r>
          </a:p>
          <a:p>
            <a:pPr lvl="1"/>
            <a:r>
              <a:rPr lang="en-US" dirty="0" smtClean="0"/>
              <a:t>Shows which part presents in Data Graph and which part is missing</a:t>
            </a:r>
          </a:p>
          <a:p>
            <a:pPr lvl="1"/>
            <a:r>
              <a:rPr lang="en-US" dirty="0" smtClean="0"/>
              <a:t>Maximum common </a:t>
            </a:r>
            <a:r>
              <a:rPr lang="en-US" dirty="0" err="1" smtClean="0"/>
              <a:t>subgraphs</a:t>
            </a:r>
            <a:r>
              <a:rPr lang="en-US" dirty="0" smtClean="0"/>
              <a:t> between a query graph and data graph and compute the difference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883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GraphMCS</a:t>
            </a:r>
            <a:r>
              <a:rPr lang="en-US" dirty="0" smtClean="0"/>
              <a:t>: Discover the Unknown in Large Data </a:t>
            </a:r>
            <a:r>
              <a:rPr lang="en-US" dirty="0" smtClean="0"/>
              <a:t>Graphs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Elena </a:t>
            </a:r>
            <a:r>
              <a:rPr lang="en-US" sz="2000" dirty="0" err="1" smtClean="0"/>
              <a:t>Vasilyeva</a:t>
            </a:r>
            <a:r>
              <a:rPr lang="en-US" sz="2000" dirty="0" smtClean="0"/>
              <a:t>, </a:t>
            </a:r>
            <a:r>
              <a:rPr lang="en-US" sz="2000" dirty="0" err="1" smtClean="0"/>
              <a:t>Maik</a:t>
            </a:r>
            <a:r>
              <a:rPr lang="en-US" sz="2000" dirty="0" smtClean="0"/>
              <a:t> Thiele, </a:t>
            </a:r>
            <a:r>
              <a:rPr lang="en-US" sz="2000" dirty="0" err="1" smtClean="0"/>
              <a:t>Christof</a:t>
            </a:r>
            <a:r>
              <a:rPr lang="en-US" sz="2000" dirty="0" smtClean="0"/>
              <a:t> </a:t>
            </a:r>
            <a:r>
              <a:rPr lang="en-US" sz="2000" dirty="0" err="1" smtClean="0"/>
              <a:t>Bornhövd</a:t>
            </a:r>
            <a:r>
              <a:rPr lang="en-US" sz="2000" dirty="0" smtClean="0"/>
              <a:t>, Wolfgang </a:t>
            </a:r>
            <a:r>
              <a:rPr lang="en-US" sz="2000" dirty="0" err="1" smtClean="0"/>
              <a:t>Lehner</a:t>
            </a:r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Kasun</a:t>
            </a:r>
            <a:r>
              <a:rPr lang="en-US" dirty="0" smtClean="0"/>
              <a:t> S </a:t>
            </a:r>
            <a:r>
              <a:rPr lang="en-US" dirty="0" err="1" smtClean="0"/>
              <a:t>perera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546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</a:p>
          <a:p>
            <a:r>
              <a:rPr lang="en-US" dirty="0" smtClean="0"/>
              <a:t>Contribution by authors</a:t>
            </a:r>
          </a:p>
          <a:p>
            <a:r>
              <a:rPr lang="en-US" dirty="0" smtClean="0"/>
              <a:t>Problem formulation</a:t>
            </a:r>
          </a:p>
          <a:p>
            <a:r>
              <a:rPr lang="en-US" dirty="0" smtClean="0"/>
              <a:t>Finding common connected sub-graphs</a:t>
            </a:r>
          </a:p>
          <a:p>
            <a:r>
              <a:rPr lang="en-US" dirty="0" smtClean="0"/>
              <a:t>Diff-graph and diff-query</a:t>
            </a:r>
          </a:p>
          <a:p>
            <a:r>
              <a:rPr lang="en-US" dirty="0" smtClean="0"/>
              <a:t>Optimization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summary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17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err="1" smtClean="0"/>
              <a:t>GraphDB</a:t>
            </a:r>
            <a:r>
              <a:rPr lang="en-US" dirty="0" smtClean="0"/>
              <a:t> user has limited knowledge about data</a:t>
            </a:r>
          </a:p>
          <a:p>
            <a:pPr lvl="1"/>
            <a:r>
              <a:rPr lang="en-US" dirty="0" smtClean="0"/>
              <a:t>Complicates creation of queries</a:t>
            </a:r>
          </a:p>
          <a:p>
            <a:pPr lvl="1"/>
            <a:r>
              <a:rPr lang="en-US" dirty="0" smtClean="0"/>
              <a:t>Over specifying may result an empty answer</a:t>
            </a:r>
          </a:p>
          <a:p>
            <a:pPr lvl="2"/>
            <a:r>
              <a:rPr lang="en-US" dirty="0" smtClean="0"/>
              <a:t>Confusion since reason not known</a:t>
            </a:r>
          </a:p>
          <a:p>
            <a:r>
              <a:rPr lang="en-US" dirty="0" smtClean="0"/>
              <a:t>User needs guidance through the query answering process</a:t>
            </a:r>
          </a:p>
          <a:p>
            <a:pPr lvl="1"/>
            <a:r>
              <a:rPr lang="en-US" dirty="0" smtClean="0"/>
              <a:t>Possibility for explorative queries</a:t>
            </a:r>
          </a:p>
          <a:p>
            <a:r>
              <a:rPr lang="en-US" dirty="0" smtClean="0"/>
              <a:t>Why not queries</a:t>
            </a:r>
          </a:p>
          <a:p>
            <a:pPr lvl="1"/>
            <a:r>
              <a:rPr lang="en-US" dirty="0" smtClean="0"/>
              <a:t>Why are the items with predicate P is not in the result</a:t>
            </a:r>
          </a:p>
          <a:p>
            <a:pPr lvl="1"/>
            <a:r>
              <a:rPr lang="en-US" dirty="0" smtClean="0"/>
              <a:t>Manual process of exploring data is cumbersome </a:t>
            </a:r>
          </a:p>
          <a:p>
            <a:r>
              <a:rPr lang="en-US" dirty="0" smtClean="0"/>
              <a:t>Related work</a:t>
            </a:r>
          </a:p>
          <a:p>
            <a:pPr lvl="1"/>
            <a:r>
              <a:rPr lang="en-US" dirty="0" smtClean="0"/>
              <a:t>Operator manipulation over query and derive an answer to specific item</a:t>
            </a:r>
          </a:p>
          <a:p>
            <a:pPr lvl="1"/>
            <a:r>
              <a:rPr lang="en-US" dirty="0" smtClean="0"/>
              <a:t>Computing provenance of possible answers for SPJ queries</a:t>
            </a:r>
          </a:p>
          <a:p>
            <a:pPr lvl="1"/>
            <a:r>
              <a:rPr lang="en-US" dirty="0" smtClean="0"/>
              <a:t>Automatically generated query </a:t>
            </a:r>
          </a:p>
          <a:p>
            <a:pPr lvl="2"/>
            <a:r>
              <a:rPr lang="en-US" dirty="0" smtClean="0"/>
              <a:t>Response consist of original results and items of interest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336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A query in </a:t>
            </a:r>
            <a:r>
              <a:rPr lang="en-US" dirty="0" err="1" smtClean="0"/>
              <a:t>GraphDB</a:t>
            </a:r>
            <a:r>
              <a:rPr lang="en-US" dirty="0" smtClean="0"/>
              <a:t> is a pattern that has to seek in a large data graph</a:t>
            </a:r>
          </a:p>
          <a:p>
            <a:r>
              <a:rPr lang="en-US" dirty="0" smtClean="0"/>
              <a:t>To tell what is missing</a:t>
            </a:r>
          </a:p>
          <a:p>
            <a:pPr lvl="1"/>
            <a:r>
              <a:rPr lang="en-US" dirty="0" smtClean="0"/>
              <a:t>Find maximum common </a:t>
            </a:r>
            <a:r>
              <a:rPr lang="en-US" dirty="0" err="1" smtClean="0"/>
              <a:t>subgraphs</a:t>
            </a:r>
            <a:r>
              <a:rPr lang="en-US" dirty="0" smtClean="0"/>
              <a:t> in a data graph for a given query</a:t>
            </a:r>
          </a:p>
          <a:p>
            <a:pPr lvl="1"/>
            <a:r>
              <a:rPr lang="en-US" dirty="0" smtClean="0"/>
              <a:t>Calculate difference between them and the query graph</a:t>
            </a:r>
          </a:p>
          <a:p>
            <a:r>
              <a:rPr lang="en-US" dirty="0" smtClean="0"/>
              <a:t>Diff-queries present discovered maximum common </a:t>
            </a:r>
            <a:r>
              <a:rPr lang="en-US" dirty="0" err="1" smtClean="0"/>
              <a:t>subgraphs</a:t>
            </a:r>
            <a:r>
              <a:rPr lang="en-US" dirty="0" smtClean="0"/>
              <a:t> of a </a:t>
            </a:r>
            <a:r>
              <a:rPr lang="en-US" dirty="0" err="1" smtClean="0"/>
              <a:t>datagraph</a:t>
            </a:r>
            <a:r>
              <a:rPr lang="en-US" dirty="0" smtClean="0"/>
              <a:t> and corresponding missing parts of the query graph. </a:t>
            </a:r>
          </a:p>
          <a:p>
            <a:r>
              <a:rPr lang="en-US" dirty="0" smtClean="0"/>
              <a:t>All-covering spanning tree</a:t>
            </a:r>
          </a:p>
          <a:p>
            <a:pPr lvl="1"/>
            <a:r>
              <a:rPr lang="en-US" dirty="0" smtClean="0"/>
              <a:t>Processing of whole query graph</a:t>
            </a:r>
          </a:p>
          <a:p>
            <a:pPr lvl="1"/>
            <a:r>
              <a:rPr lang="en-US" dirty="0" smtClean="0"/>
              <a:t>Weakly connected graphs</a:t>
            </a:r>
          </a:p>
          <a:p>
            <a:pPr lvl="1"/>
            <a:r>
              <a:rPr lang="en-US" dirty="0" smtClean="0"/>
              <a:t>Produce larger </a:t>
            </a:r>
            <a:r>
              <a:rPr lang="en-US" dirty="0" err="1" smtClean="0"/>
              <a:t>subgraphs</a:t>
            </a:r>
            <a:r>
              <a:rPr lang="en-US" dirty="0" smtClean="0"/>
              <a:t> compared to standard </a:t>
            </a:r>
            <a:r>
              <a:rPr lang="en-US" dirty="0" err="1" smtClean="0"/>
              <a:t>techniqes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3932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Formulation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4"/>
              </p:nvPr>
            </p:nvSpPr>
            <p:spPr/>
            <p:txBody>
              <a:bodyPr/>
              <a:lstStyle/>
              <a:p>
                <a:r>
                  <a:rPr lang="en-US" dirty="0" smtClean="0"/>
                  <a:t>Property Graph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𝐺</m:t>
                    </m:r>
                    <m:r>
                      <a:rPr lang="en-US" b="0" i="1" smtClean="0">
                        <a:latin typeface="Cambria Math"/>
                      </a:rPr>
                      <m:t>=(</m:t>
                    </m:r>
                    <m:r>
                      <a:rPr lang="en-US" b="0" i="1" smtClean="0">
                        <a:latin typeface="Cambria Math"/>
                      </a:rPr>
                      <m:t>𝑉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</a:rPr>
                      <m:t>𝐸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</a:rPr>
                      <m:t>𝑢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</a:rPr>
                      <m:t>𝑓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</a:rPr>
                      <m:t>𝑔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over attribute space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𝑉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∪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𝐸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V, E are Vertices and Edges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𝑢</m:t>
                    </m:r>
                    <m:r>
                      <a:rPr lang="en-US" b="0" i="1" smtClean="0">
                        <a:latin typeface="Cambria Math"/>
                      </a:rPr>
                      <m:t> :</m:t>
                    </m:r>
                    <m:r>
                      <a:rPr lang="en-US" b="0" i="1" smtClean="0">
                        <a:latin typeface="Cambria Math"/>
                      </a:rPr>
                      <m:t>𝐸</m:t>
                    </m:r>
                    <m:r>
                      <a:rPr lang="en-US" b="0" i="1" smtClean="0">
                        <a:latin typeface="Cambria Math"/>
                      </a:rPr>
                      <m:t> → 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𝑉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which is mapping between Edges and Vertices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𝑉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𝑎𝑛𝑑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𝑔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𝐸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are attribute functions</a:t>
                </a:r>
              </a:p>
              <a:p>
                <a:r>
                  <a:rPr lang="en-US" dirty="0" smtClean="0"/>
                  <a:t>Connected Sub-graph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𝐺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𝑉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𝐸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𝑢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𝑓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𝑔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 smtClean="0"/>
                  <a:t> is a connected sub-graph of G if</a:t>
                </a:r>
              </a:p>
              <a:p>
                <a:pPr lvl="2"/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𝑉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𝑉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, 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𝐸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𝐸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, 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|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𝑢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,</m:t>
                    </m:r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𝑓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|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𝑔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|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𝑔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 smtClean="0"/>
                  <a:t>Common Connected Sub-graph</a:t>
                </a:r>
              </a:p>
              <a:p>
                <a:pPr lvl="1"/>
                <a:r>
                  <a:rPr lang="en-US" dirty="0" smtClean="0"/>
                  <a:t>Given a data graph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dirty="0" smtClean="0"/>
                  <a:t> and query graph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𝑞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𝑑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sup>
                    </m:sSubSup>
                    <m:r>
                      <a:rPr lang="en-US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sub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bSup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sSubSup>
                          <m:sSub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𝐸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sub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bSup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sSubSup>
                          <m:sSub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𝑢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sub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bSup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sSubSup>
                          <m:sSub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sub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bSup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sSubSup>
                          <m:sSub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𝑔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sub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bSup>
                      </m:e>
                    </m:d>
                  </m:oMath>
                </a14:m>
                <a:r>
                  <a:rPr lang="en-US" dirty="0" smtClean="0"/>
                  <a:t> is a common connected sub-graph of graphs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𝑞</m:t>
                        </m:r>
                      </m:sub>
                    </m:sSub>
                  </m:oMath>
                </a14:m>
                <a:r>
                  <a:rPr lang="en-US" dirty="0" smtClean="0"/>
                  <a:t> if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𝑑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</m:oMath>
                </a14:m>
                <a:r>
                  <a:rPr lang="en-US" dirty="0" smtClean="0"/>
                  <a:t>is a connected sub-graph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𝑞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There exists more than one common connected sub-graphs</a:t>
                </a:r>
              </a:p>
              <a:p>
                <a:r>
                  <a:rPr lang="en-US" dirty="0" smtClean="0"/>
                  <a:t>Maximum common connected sub-graph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𝑚𝑎𝑥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𝑖𝑛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𝑑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𝑎𝑛𝑑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𝑓𝑜𝑟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𝑎𝑛𝑦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𝑆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𝑖𝑛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𝑑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𝑓𝑜𝑟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𝑞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:</m:t>
                    </m:r>
                  </m:oMath>
                </a14:m>
                <a:endParaRPr lang="en-US" b="0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≤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𝑚𝑎𝑥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: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𝑉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≤ 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𝑚𝑎𝑥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 ∪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𝐸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≤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𝑚𝑎𝑥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blipFill rotWithShape="1">
                <a:blip r:embed="rId2"/>
                <a:stretch>
                  <a:fillRect t="-5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0705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Common Connected </a:t>
            </a:r>
            <a:r>
              <a:rPr lang="en-US" dirty="0" err="1" smtClean="0"/>
              <a:t>Subgraphs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Computation depends on how the graph is stored</a:t>
            </a:r>
          </a:p>
          <a:p>
            <a:pPr lvl="1"/>
            <a:r>
              <a:rPr lang="en-US" dirty="0" smtClean="0"/>
              <a:t>Adjacency matrix or adjacency list</a:t>
            </a:r>
          </a:p>
          <a:p>
            <a:pPr lvl="1"/>
            <a:r>
              <a:rPr lang="en-US" dirty="0" err="1" smtClean="0"/>
              <a:t>Ullmann’s</a:t>
            </a:r>
            <a:r>
              <a:rPr lang="en-US" dirty="0" smtClean="0"/>
              <a:t> brute-force tree search</a:t>
            </a:r>
          </a:p>
          <a:p>
            <a:pPr lvl="1"/>
            <a:r>
              <a:rPr lang="en-US" dirty="0" smtClean="0"/>
              <a:t>McGregor algorithm</a:t>
            </a:r>
          </a:p>
          <a:p>
            <a:pPr lvl="2"/>
            <a:r>
              <a:rPr lang="en-US" dirty="0" smtClean="0"/>
              <a:t>Backtracking algorithm</a:t>
            </a:r>
          </a:p>
          <a:p>
            <a:pPr lvl="1"/>
            <a:r>
              <a:rPr lang="en-US" dirty="0" smtClean="0"/>
              <a:t>Extension of McGregor algorithm to work with property graph model</a:t>
            </a:r>
          </a:p>
          <a:p>
            <a:r>
              <a:rPr lang="en-US" dirty="0" smtClean="0"/>
              <a:t>Depth-first search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 ensure discovery of all MCC Sub-graphs </a:t>
            </a:r>
          </a:p>
          <a:p>
            <a:pPr lvl="1"/>
            <a:r>
              <a:rPr lang="en-US" dirty="0" smtClean="0"/>
              <a:t>Need to search on every vertex</a:t>
            </a:r>
          </a:p>
          <a:p>
            <a:pPr lvl="1"/>
            <a:r>
              <a:rPr lang="en-US" dirty="0" smtClean="0"/>
              <a:t>NP-Complete problem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271456"/>
            <a:ext cx="4362450" cy="2033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3324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Diff-Graph and Diff-Query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4"/>
              </p:nvPr>
            </p:nvSpPr>
            <p:spPr/>
            <p:txBody>
              <a:bodyPr/>
              <a:lstStyle/>
              <a:p>
                <a:r>
                  <a:rPr lang="en-US" dirty="0" smtClean="0"/>
                  <a:t>Difference Graph</a:t>
                </a:r>
              </a:p>
              <a:p>
                <a:pPr lvl="1"/>
                <a:r>
                  <a:rPr lang="en-US" dirty="0" smtClean="0"/>
                  <a:t>The difference between discovered maximum connected sub-graphs and a query graph</a:t>
                </a:r>
              </a:p>
              <a:p>
                <a:pPr lvl="1"/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𝑞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  <m:r>
                      <a:rPr lang="en-US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𝑞</m:t>
                            </m:r>
                          </m:sub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bSup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sSubSup>
                          <m:sSub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/>
                              </a:rPr>
                              <m:t>𝐸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𝑞</m:t>
                            </m:r>
                          </m:sub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bSup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sSubSup>
                          <m:sSub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𝑞</m:t>
                            </m:r>
                          </m:sub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bSup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sSubSup>
                          <m:sSub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𝑞</m:t>
                            </m:r>
                          </m:sub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bSup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sSubSup>
                          <m:sSub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/>
                              </a:rPr>
                              <m:t>𝑔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𝑞</m:t>
                            </m:r>
                          </m:sub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bSup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sSubSup>
                          <m:sSub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𝑑</m:t>
                            </m:r>
                          </m:sub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bSup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𝑎𝑑𝑗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</a:rPr>
                          <m:t>𝐶</m:t>
                        </m:r>
                      </m:e>
                    </m:d>
                  </m:oMath>
                </a14:m>
                <a:r>
                  <a:rPr lang="en-US" dirty="0" smtClean="0"/>
                  <a:t>where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𝑑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𝑎𝑑𝑗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are adjacent vertices and C is set of non-adjacent discovered vertices to be excluded from further exploration</a:t>
                </a:r>
              </a:p>
              <a:p>
                <a:r>
                  <a:rPr lang="en-US" dirty="0" smtClean="0"/>
                  <a:t>Diff-Query</a:t>
                </a:r>
              </a:p>
              <a:p>
                <a:pPr lvl="1"/>
                <a:r>
                  <a:rPr lang="en-US" dirty="0" smtClean="0"/>
                  <a:t>When a user get an empty response, conduct a diff-query</a:t>
                </a:r>
              </a:p>
              <a:p>
                <a:pPr lvl="2"/>
                <a:r>
                  <a:rPr lang="en-US" dirty="0" smtClean="0"/>
                  <a:t>In contrast to ‘why not?’</a:t>
                </a:r>
              </a:p>
              <a:p>
                <a:pPr lvl="1"/>
                <a:r>
                  <a:rPr lang="en-US" dirty="0" smtClean="0"/>
                  <a:t>Q – two players from same club and same national team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blipFill rotWithShape="1">
                <a:blip r:embed="rId2"/>
                <a:stretch>
                  <a:fillRect t="-592" r="-6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86200"/>
            <a:ext cx="8839200" cy="2240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8990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Detection of MCCS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838200"/>
            <a:ext cx="5572125" cy="547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>
            <a:off x="4495800" y="1676400"/>
            <a:ext cx="1600200" cy="3810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5105400" y="2362200"/>
            <a:ext cx="1371600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Brace 7"/>
          <p:cNvSpPr/>
          <p:nvPr/>
        </p:nvSpPr>
        <p:spPr>
          <a:xfrm>
            <a:off x="4724400" y="2819400"/>
            <a:ext cx="571500" cy="381000"/>
          </a:xfrm>
          <a:prstGeom prst="rightBrace">
            <a:avLst/>
          </a:prstGeom>
          <a:noFill/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833110" y="1418451"/>
            <a:ext cx="26361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555555"/>
                </a:solidFill>
              </a:rPr>
              <a:t>Start vertices (projection vertices table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34517" y="2217211"/>
            <a:ext cx="22522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555555"/>
                </a:solidFill>
              </a:rPr>
              <a:t>Multiple starts for all the vertices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88355" y="2834640"/>
            <a:ext cx="22027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555555"/>
                </a:solidFill>
              </a:rPr>
              <a:t>Find the best possible sub-graph</a:t>
            </a:r>
          </a:p>
        </p:txBody>
      </p:sp>
    </p:spTree>
    <p:extLst>
      <p:ext uri="{BB962C8B-B14F-4D97-AF65-F5344CB8AC3E}">
        <p14:creationId xmlns:p14="http://schemas.microsoft.com/office/powerpoint/2010/main" val="2948849386"/>
      </p:ext>
    </p:extLst>
  </p:cSld>
  <p:clrMapOvr>
    <a:masterClrMapping/>
  </p:clrMapOvr>
</p:sld>
</file>

<file path=ppt/theme/theme1.xml><?xml version="1.0" encoding="utf-8"?>
<a:theme xmlns:a="http://schemas.openxmlformats.org/drawingml/2006/main" name="DBgroup">
  <a:themeElements>
    <a:clrScheme name="dbpedia">
      <a:dk1>
        <a:srgbClr val="555555"/>
      </a:dk1>
      <a:lt1>
        <a:sysClr val="window" lastClr="FFFFFF"/>
      </a:lt1>
      <a:dk2>
        <a:srgbClr val="555555"/>
      </a:dk2>
      <a:lt2>
        <a:srgbClr val="FFFFFF"/>
      </a:lt2>
      <a:accent1>
        <a:srgbClr val="B2E928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48DD4"/>
      </a:hlink>
      <a:folHlink>
        <a:srgbClr val="548DD4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15875">
          <a:noFill/>
        </a:ln>
      </a:spPr>
      <a:bodyPr rtlCol="0" anchor="ctr"/>
      <a:lstStyle>
        <a:defPPr algn="ctr">
          <a:defRPr dirty="0">
            <a:noFill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r">
          <a:defRPr sz="1200" dirty="0" smtClean="0">
            <a:solidFill>
              <a:srgbClr val="555555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DBpedia-Titel">
  <a:themeElements>
    <a:clrScheme name="dbpedia">
      <a:dk1>
        <a:srgbClr val="555555"/>
      </a:dk1>
      <a:lt1>
        <a:sysClr val="window" lastClr="FFFFFF"/>
      </a:lt1>
      <a:dk2>
        <a:srgbClr val="555555"/>
      </a:dk2>
      <a:lt2>
        <a:srgbClr val="FFFFFF"/>
      </a:lt2>
      <a:accent1>
        <a:srgbClr val="B2E928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48DD4"/>
      </a:hlink>
      <a:folHlink>
        <a:srgbClr val="548DD4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15875">
          <a:noFill/>
        </a:ln>
      </a:spPr>
      <a:bodyPr rtlCol="0" anchor="ctr"/>
      <a:lstStyle>
        <a:defPPr algn="ctr">
          <a:defRPr dirty="0">
            <a:noFill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DBgroup</Template>
  <TotalTime>1359</TotalTime>
  <Words>1190</Words>
  <Application>Microsoft Office PowerPoint</Application>
  <PresentationFormat>On-screen Show (4:3)</PresentationFormat>
  <Paragraphs>176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DBgroup</vt:lpstr>
      <vt:lpstr>DBpedia-Titel</vt:lpstr>
      <vt:lpstr>GraphMCS: Discover the Unknown in Large Data Graphs</vt:lpstr>
      <vt:lpstr>Introduction</vt:lpstr>
      <vt:lpstr>Outline</vt:lpstr>
      <vt:lpstr>Motivation</vt:lpstr>
      <vt:lpstr>Contribution</vt:lpstr>
      <vt:lpstr>Problem Formulation</vt:lpstr>
      <vt:lpstr>Finding Common Connected Subgraphs</vt:lpstr>
      <vt:lpstr>Diff-Graph and Diff-Query</vt:lpstr>
      <vt:lpstr>Detection of MCCS</vt:lpstr>
      <vt:lpstr>Computation of Difference Graph</vt:lpstr>
      <vt:lpstr>Multiple Starts, weakly connected graphs</vt:lpstr>
      <vt:lpstr>To reach unreachable components</vt:lpstr>
      <vt:lpstr>Restart Strategy</vt:lpstr>
      <vt:lpstr>Choice of Start and Restart Edges</vt:lpstr>
      <vt:lpstr>Evaluation</vt:lpstr>
      <vt:lpstr>Evaluation</vt:lpstr>
      <vt:lpstr>Evaluation</vt:lpstr>
      <vt:lpstr>Evaluation</vt:lpstr>
      <vt:lpstr>Summary</vt:lpstr>
      <vt:lpstr>GraphMCS: Discover the Unknown in Large Data Graphs  Elena Vasilyeva, Maik Thiele, Christof Bornhövd, Wolfgang Lehner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Kasun Perera</dc:creator>
  <cp:lastModifiedBy>Kasun Perera</cp:lastModifiedBy>
  <cp:revision>50</cp:revision>
  <dcterms:created xsi:type="dcterms:W3CDTF">2015-01-14T10:15:08Z</dcterms:created>
  <dcterms:modified xsi:type="dcterms:W3CDTF">2015-01-16T10:00:45Z</dcterms:modified>
</cp:coreProperties>
</file>